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8" r:id="rId2"/>
    <p:sldId id="256" r:id="rId3"/>
    <p:sldId id="28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57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9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60"/>
  </p:normalViewPr>
  <p:slideViewPr>
    <p:cSldViewPr>
      <p:cViewPr varScale="1">
        <p:scale>
          <a:sx n="102" d="100"/>
          <a:sy n="102" d="100"/>
        </p:scale>
        <p:origin x="2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C9E9B9-C42A-4105-8D93-2A4EB29B08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22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3E786D-C9E6-42AC-9E30-77F17F1D0D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28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A9AAC-502F-47BB-B2EF-31080E8D1DAD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08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6A734-A28A-4BF6-855D-2C5C0A2E2439}" type="slidenum">
              <a:rPr lang="en-US"/>
              <a:pPr/>
              <a:t>10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33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0C2E5-72C8-4C42-975B-93D669EEF9E9}" type="slidenum">
              <a:rPr lang="en-US"/>
              <a:pPr/>
              <a:t>11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7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57C67-5AFA-459D-90EB-62EE98A8C558}" type="slidenum">
              <a:rPr lang="en-US"/>
              <a:pPr/>
              <a:t>12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77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65F3BF-D98F-45E9-87BD-A8CA229976B2}" type="slidenum">
              <a:rPr lang="en-US"/>
              <a:pPr/>
              <a:t>13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03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92A01-59BE-491F-B052-F2EE010006DD}" type="slidenum">
              <a:rPr lang="en-US"/>
              <a:pPr/>
              <a:t>14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61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A711A-29E2-4BF0-8288-D1FCCE7E70D7}" type="slidenum">
              <a:rPr lang="en-US"/>
              <a:pPr/>
              <a:t>15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8297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CCA2E4-2FF8-409E-B92E-5D309407F99A}" type="slidenum">
              <a:rPr lang="en-US"/>
              <a:pPr/>
              <a:t>16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715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4E2643-2155-41FA-A0A3-792273BA2B49}" type="slidenum">
              <a:rPr lang="en-US"/>
              <a:pPr/>
              <a:t>17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106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4E6BA-FF61-4896-AC61-8EF0A3449E0D}" type="slidenum">
              <a:rPr lang="en-US"/>
              <a:pPr/>
              <a:t>18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088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797A9-7E54-4376-B6D4-20C7B40D659F}" type="slidenum">
              <a:rPr lang="en-US"/>
              <a:pPr/>
              <a:t>19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0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0622D-8A16-42A2-AEF3-C4D12769F0A6}" type="slidenum">
              <a:rPr lang="en-US"/>
              <a:pPr/>
              <a:t>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287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7C1F14-EF5E-4CB7-BA83-D682DC88D7B5}" type="slidenum">
              <a:rPr lang="en-US"/>
              <a:pPr/>
              <a:t>20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485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0AF7D6-4B40-4DEE-93F7-6CBA85B3F738}" type="slidenum">
              <a:rPr lang="en-US"/>
              <a:pPr/>
              <a:t>21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679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8C7AA-BB87-4F21-AEDE-E4FF264CEB9F}" type="slidenum">
              <a:rPr lang="en-US"/>
              <a:pPr/>
              <a:t>22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910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60BAB-9729-4A8B-A2A9-4A9359FC521D}" type="slidenum">
              <a:rPr lang="en-US"/>
              <a:pPr/>
              <a:t>23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87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6F29FA-2AB9-4822-8432-D84428DA7F90}" type="slidenum">
              <a:rPr lang="en-US"/>
              <a:pPr/>
              <a:t>24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965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5A8251-5F92-4456-BC30-154BFFA3BADF}" type="slidenum">
              <a:rPr lang="en-US"/>
              <a:pPr/>
              <a:t>25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189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7ECB35-ED92-4394-B0C8-260D6F41C2BE}" type="slidenum">
              <a:rPr lang="en-US"/>
              <a:pPr/>
              <a:t>26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409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0C3FB-AAF9-47CD-940D-8BA6A69A1703}" type="slidenum">
              <a:rPr lang="en-US"/>
              <a:pPr/>
              <a:t>27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108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9727C-0F69-47AC-92ED-6FF96D89B64B}" type="slidenum">
              <a:rPr lang="en-US"/>
              <a:pPr/>
              <a:t>28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721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FA1806-5B9C-412D-9005-A4F53C205B86}" type="slidenum">
              <a:rPr lang="en-US"/>
              <a:pPr/>
              <a:t>29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79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7F103-A0C4-4926-A0B6-A4EA545DC97B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924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91E8E-01CC-4EF9-A35F-67B69DAF5CE5}" type="slidenum">
              <a:rPr lang="en-US"/>
              <a:pPr/>
              <a:t>30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804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5691E-5025-433E-81C5-FE522BE8C48C}" type="slidenum">
              <a:rPr lang="en-US"/>
              <a:pPr/>
              <a:t>31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911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7118B2-366B-461D-9D8C-C82797FD7495}" type="slidenum">
              <a:rPr lang="en-US"/>
              <a:pPr/>
              <a:t>32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371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FEE34-70E5-42EE-B040-F8F283C1C8EA}" type="slidenum">
              <a:rPr lang="en-US"/>
              <a:pPr/>
              <a:t>33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18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727E62-7E27-464A-AD04-D3972E03775C}" type="slidenum">
              <a:rPr lang="en-US"/>
              <a:pPr/>
              <a:t>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3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C0C7D4-C740-4D00-9738-906BCC7711D4}" type="slidenum">
              <a:rPr lang="en-US"/>
              <a:pPr/>
              <a:t>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11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64001-ABD5-45EE-8108-FAF6A70E4B4B}" type="slidenum">
              <a:rPr lang="en-US"/>
              <a:pPr/>
              <a:t>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98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BFD96-F61F-46A2-A506-7C30250B665F}" type="slidenum">
              <a:rPr lang="en-US"/>
              <a:pPr/>
              <a:t>7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56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BE31C3-CFE7-40C0-ADE5-7740528AEBFF}" type="slidenum">
              <a:rPr lang="en-US"/>
              <a:pPr/>
              <a:t>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19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DD47-AABE-4EF4-AE12-BFD046D5E804}" type="slidenum">
              <a:rPr lang="en-US"/>
              <a:pPr/>
              <a:t>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9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66FF"/>
                </a:solidFill>
                <a:latin typeface="+mn-lt"/>
              </a:defRPr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20.xml"/><Relationship Id="rId18" Type="http://schemas.openxmlformats.org/officeDocument/2006/relationships/slide" Target="slide16.xml"/><Relationship Id="rId26" Type="http://schemas.openxmlformats.org/officeDocument/2006/relationships/slide" Target="slide27.xml"/><Relationship Id="rId3" Type="http://schemas.openxmlformats.org/officeDocument/2006/relationships/audio" Target="../media/audio2.wav"/><Relationship Id="rId21" Type="http://schemas.openxmlformats.org/officeDocument/2006/relationships/slide" Target="slide31.xml"/><Relationship Id="rId7" Type="http://schemas.openxmlformats.org/officeDocument/2006/relationships/slide" Target="slide19.xml"/><Relationship Id="rId12" Type="http://schemas.openxmlformats.org/officeDocument/2006/relationships/slide" Target="slide15.xml"/><Relationship Id="rId17" Type="http://schemas.openxmlformats.org/officeDocument/2006/relationships/slide" Target="slide11.xml"/><Relationship Id="rId25" Type="http://schemas.openxmlformats.org/officeDocument/2006/relationships/slide" Target="slide22.xml"/><Relationship Id="rId33" Type="http://schemas.openxmlformats.org/officeDocument/2006/relationships/slide" Target="slide33.xml"/><Relationship Id="rId2" Type="http://schemas.openxmlformats.org/officeDocument/2006/relationships/notesSlide" Target="../notesSlides/notesSlide2.xml"/><Relationship Id="rId16" Type="http://schemas.openxmlformats.org/officeDocument/2006/relationships/slide" Target="slide6.xml"/><Relationship Id="rId20" Type="http://schemas.openxmlformats.org/officeDocument/2006/relationships/slide" Target="slide26.xml"/><Relationship Id="rId29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10.xml"/><Relationship Id="rId24" Type="http://schemas.openxmlformats.org/officeDocument/2006/relationships/slide" Target="slide17.xml"/><Relationship Id="rId32" Type="http://schemas.openxmlformats.org/officeDocument/2006/relationships/slide" Target="slide28.xml"/><Relationship Id="rId5" Type="http://schemas.openxmlformats.org/officeDocument/2006/relationships/slide" Target="slide9.xml"/><Relationship Id="rId15" Type="http://schemas.openxmlformats.org/officeDocument/2006/relationships/slide" Target="slide30.xml"/><Relationship Id="rId23" Type="http://schemas.openxmlformats.org/officeDocument/2006/relationships/slide" Target="slide12.xml"/><Relationship Id="rId28" Type="http://schemas.openxmlformats.org/officeDocument/2006/relationships/slide" Target="slide8.xml"/><Relationship Id="rId10" Type="http://schemas.openxmlformats.org/officeDocument/2006/relationships/slide" Target="slide5.xml"/><Relationship Id="rId19" Type="http://schemas.openxmlformats.org/officeDocument/2006/relationships/slide" Target="slide21.xml"/><Relationship Id="rId31" Type="http://schemas.openxmlformats.org/officeDocument/2006/relationships/slide" Target="slide23.xml"/><Relationship Id="rId4" Type="http://schemas.openxmlformats.org/officeDocument/2006/relationships/slide" Target="slide4.xml"/><Relationship Id="rId9" Type="http://schemas.openxmlformats.org/officeDocument/2006/relationships/slide" Target="slide29.xml"/><Relationship Id="rId14" Type="http://schemas.openxmlformats.org/officeDocument/2006/relationships/slide" Target="slide25.xml"/><Relationship Id="rId22" Type="http://schemas.openxmlformats.org/officeDocument/2006/relationships/slide" Target="slide7.xml"/><Relationship Id="rId27" Type="http://schemas.openxmlformats.org/officeDocument/2006/relationships/slide" Target="slide32.xml"/><Relationship Id="rId30" Type="http://schemas.openxmlformats.org/officeDocument/2006/relationships/slide" Target="slide18.xml"/><Relationship Id="rId8" Type="http://schemas.openxmlformats.org/officeDocument/2006/relationships/slide" Target="slide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52600" y="26670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Click Once to Begin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chemeClr val="bg1"/>
          </a:solidFill>
        </p:spPr>
        <p:txBody>
          <a:bodyPr/>
          <a:lstStyle/>
          <a:p>
            <a:r>
              <a:rPr lang="en-US" sz="8800" b="1"/>
              <a:t>JEOPARDY!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he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Caliphates treated other religions this way</a:t>
            </a:r>
          </a:p>
        </p:txBody>
      </p:sp>
      <p:sp>
        <p:nvSpPr>
          <p:cNvPr id="1126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This was located in Baghdad</a:t>
            </a:r>
          </a:p>
        </p:txBody>
      </p:sp>
      <p:sp>
        <p:nvSpPr>
          <p:cNvPr id="1229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331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9264" y="2743200"/>
            <a:ext cx="7772400" cy="1470025"/>
          </a:xfrm>
        </p:spPr>
        <p:txBody>
          <a:bodyPr/>
          <a:lstStyle/>
          <a:p>
            <a:r>
              <a:rPr lang="en-US" sz="6000" b="1" dirty="0"/>
              <a:t>These two groups were allowed into the bureaucracy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3900" y="2667000"/>
            <a:ext cx="7772400" cy="1143000"/>
          </a:xfrm>
        </p:spPr>
        <p:txBody>
          <a:bodyPr/>
          <a:lstStyle/>
          <a:p>
            <a:r>
              <a:rPr lang="en-US" sz="6000" b="1" dirty="0"/>
              <a:t>Two ways that Islamic Caliphates secured/justified political power</a:t>
            </a:r>
          </a:p>
        </p:txBody>
      </p:sp>
      <p:sp>
        <p:nvSpPr>
          <p:cNvPr id="1433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They attacked Europe often</a:t>
            </a:r>
          </a:p>
        </p:txBody>
      </p:sp>
      <p:sp>
        <p:nvSpPr>
          <p:cNvPr id="1536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Middle Ages Europe was made of these </a:t>
            </a:r>
            <a:r>
              <a:rPr lang="en-US" sz="6000" b="1" dirty="0" smtClean="0"/>
              <a:t>kind </a:t>
            </a:r>
            <a:r>
              <a:rPr lang="en-US" sz="6000" b="1" dirty="0"/>
              <a:t>of kingdoms</a:t>
            </a:r>
          </a:p>
        </p:txBody>
      </p:sp>
      <p:sp>
        <p:nvSpPr>
          <p:cNvPr id="1638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Serfs were these king of laborers</a:t>
            </a:r>
          </a:p>
        </p:txBody>
      </p:sp>
      <p:sp>
        <p:nvSpPr>
          <p:cNvPr id="1741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438400"/>
            <a:ext cx="7772400" cy="1143000"/>
          </a:xfrm>
        </p:spPr>
        <p:txBody>
          <a:bodyPr/>
          <a:lstStyle/>
          <a:p>
            <a:r>
              <a:rPr lang="en-US" sz="6000" b="1" dirty="0"/>
              <a:t>Two things kings relied on Nobles to do</a:t>
            </a:r>
          </a:p>
        </p:txBody>
      </p:sp>
      <p:sp>
        <p:nvSpPr>
          <p:cNvPr id="1843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0"/>
            <a:ext cx="8153400" cy="1143000"/>
          </a:xfrm>
        </p:spPr>
        <p:txBody>
          <a:bodyPr/>
          <a:lstStyle/>
          <a:p>
            <a:r>
              <a:rPr lang="en-US" sz="6000" b="1" dirty="0"/>
              <a:t>Three things that the Catholic Church controlled/influence</a:t>
            </a:r>
          </a:p>
        </p:txBody>
      </p:sp>
      <p:sp>
        <p:nvSpPr>
          <p:cNvPr id="1945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Bean, Squash, Corn</a:t>
            </a:r>
          </a:p>
        </p:txBody>
      </p:sp>
      <p:sp>
        <p:nvSpPr>
          <p:cNvPr id="2048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70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latin typeface="Benguiat Frisky" pitchFamily="66" charset="0"/>
              </a:rPr>
              <a:t>JEOPARDY!</a:t>
            </a:r>
            <a:endParaRPr lang="en-US" sz="320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0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4" action="ppaction://hlinksldjump"/>
              </a:rPr>
              <a:t>100</a:t>
            </a:r>
            <a:endParaRPr lang="en-US" sz="360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782763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5" action="ppaction://hlinksldjump"/>
              </a:rPr>
              <a:t>100</a:t>
            </a:r>
            <a:endParaRPr lang="en-US" sz="360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84525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6" action="ppaction://hlinksldjump"/>
              </a:rPr>
              <a:t>100</a:t>
            </a:r>
            <a:endParaRPr lang="en-US" sz="360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586288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7" action="ppaction://hlinksldjump"/>
              </a:rPr>
              <a:t>100</a:t>
            </a:r>
            <a:endParaRPr lang="en-US" sz="360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98805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8" action="ppaction://hlinksldjump"/>
              </a:rPr>
              <a:t>100</a:t>
            </a:r>
            <a:endParaRPr lang="en-US" sz="360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3914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9" action="ppaction://hlinksldjump"/>
              </a:rPr>
              <a:t>100</a:t>
            </a:r>
            <a:endParaRPr lang="en-US" sz="360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810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0" action="ppaction://hlinksldjump"/>
              </a:rPr>
              <a:t>200</a:t>
            </a:r>
            <a:endParaRPr lang="en-US" sz="360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782763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1" action="ppaction://hlinksldjump"/>
              </a:rPr>
              <a:t>200</a:t>
            </a:r>
            <a:endParaRPr lang="en-US" sz="360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184525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2" action="ppaction://hlinksldjump"/>
              </a:rPr>
              <a:t>200</a:t>
            </a:r>
            <a:endParaRPr lang="en-US" sz="3600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586288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hlinkClick r:id="rId13" action="ppaction://hlinksldjump"/>
              </a:rPr>
              <a:t>200</a:t>
            </a:r>
            <a:endParaRPr lang="en-US" sz="3600" dirty="0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98805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4" action="ppaction://hlinksldjump"/>
              </a:rPr>
              <a:t>200</a:t>
            </a:r>
            <a:endParaRPr lang="en-US" sz="360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3914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5" action="ppaction://hlinksldjump"/>
              </a:rPr>
              <a:t>200</a:t>
            </a:r>
            <a:endParaRPr lang="en-US" sz="3600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810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6" action="ppaction://hlinksldjump"/>
              </a:rPr>
              <a:t>300</a:t>
            </a:r>
            <a:endParaRPr lang="en-US" sz="3600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782763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7" action="ppaction://hlinksldjump"/>
              </a:rPr>
              <a:t>300</a:t>
            </a:r>
            <a:endParaRPr lang="en-US" sz="3600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184525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8" action="ppaction://hlinksldjump"/>
              </a:rPr>
              <a:t>300</a:t>
            </a:r>
            <a:endParaRPr lang="en-US" sz="3600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4586288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9" action="ppaction://hlinksldjump"/>
              </a:rPr>
              <a:t>300</a:t>
            </a:r>
            <a:endParaRPr lang="en-US" sz="3600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598805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0" action="ppaction://hlinksldjump"/>
              </a:rPr>
              <a:t>300</a:t>
            </a:r>
            <a:endParaRPr lang="en-US" sz="3600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73914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1" action="ppaction://hlinksldjump"/>
              </a:rPr>
              <a:t>300</a:t>
            </a:r>
            <a:endParaRPr lang="en-US" sz="3600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2" action="ppaction://hlinksldjump"/>
              </a:rPr>
              <a:t>400</a:t>
            </a:r>
            <a:endParaRPr lang="en-US" sz="3600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782763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3" action="ppaction://hlinksldjump"/>
              </a:rPr>
              <a:t>400</a:t>
            </a:r>
            <a:endParaRPr lang="en-US" sz="3600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184525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4" action="ppaction://hlinksldjump"/>
              </a:rPr>
              <a:t>400</a:t>
            </a:r>
            <a:endParaRPr lang="en-US" sz="3600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586288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5" action="ppaction://hlinksldjump"/>
              </a:rPr>
              <a:t>400</a:t>
            </a:r>
            <a:endParaRPr lang="en-US" sz="3600"/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598805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6" action="ppaction://hlinksldjump"/>
              </a:rPr>
              <a:t>400</a:t>
            </a:r>
            <a:endParaRPr lang="en-US" sz="3600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73914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7" action="ppaction://hlinksldjump"/>
              </a:rPr>
              <a:t>400</a:t>
            </a:r>
            <a:endParaRPr lang="en-US" sz="3600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8" action="ppaction://hlinksldjump"/>
              </a:rPr>
              <a:t>500</a:t>
            </a:r>
            <a:endParaRPr lang="en-US" sz="3600"/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1782763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9" action="ppaction://hlinksldjump"/>
              </a:rPr>
              <a:t>500</a:t>
            </a:r>
            <a:endParaRPr lang="en-US" sz="3600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184525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0" action="ppaction://hlinksldjump"/>
              </a:rPr>
              <a:t>500</a:t>
            </a:r>
            <a:endParaRPr lang="en-US" sz="3600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4586288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1" action="ppaction://hlinksldjump"/>
              </a:rPr>
              <a:t>500</a:t>
            </a:r>
            <a:endParaRPr lang="en-US" sz="3600"/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598805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2" action="ppaction://hlinksldjump"/>
              </a:rPr>
              <a:t>500</a:t>
            </a:r>
            <a:endParaRPr lang="en-US" sz="3600"/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73914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3" action="ppaction://hlinksldjump"/>
              </a:rPr>
              <a:t>500</a:t>
            </a:r>
            <a:endParaRPr lang="en-US" sz="3600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91551" y="1466557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Song Dynasty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1782763" y="1447800"/>
            <a:ext cx="1309687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 dirty="0"/>
              <a:t>Dar-Al-Islam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184525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 dirty="0"/>
              <a:t>Middle Ages Europe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4586288" y="1450643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Americas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6002227" y="1440144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400" b="1" dirty="0"/>
              <a:t>African States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73914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South &amp; Southeast Asia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3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7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" grpId="0" build="p" animBg="1" autoUpdateAnimBg="0" advAuto="200"/>
      <p:bldP spid="2095" grpId="0" build="p" animBg="1" autoUpdateAnimBg="0" advAuto="200"/>
      <p:bldP spid="2096" grpId="0" build="p" animBg="1" autoUpdateAnimBg="0" advAuto="200"/>
      <p:bldP spid="2097" grpId="0" build="p" animBg="1" autoUpdateAnimBg="0" advAuto="200"/>
      <p:bldP spid="2098" grpId="0" build="p" animBg="1" autoUpdateAnimBg="0" advAuto="200"/>
      <p:bldP spid="2099" grpId="0" build="p" animBg="1" autoUpdateAnimBg="0" advAuto="2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Inca Labor System</a:t>
            </a:r>
          </a:p>
        </p:txBody>
      </p:sp>
      <p:sp>
        <p:nvSpPr>
          <p:cNvPr id="215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Maya civilization was made of </a:t>
            </a:r>
            <a:r>
              <a:rPr lang="en-US" sz="6000" b="1" dirty="0" smtClean="0"/>
              <a:t>these</a:t>
            </a:r>
            <a:endParaRPr lang="en-US" sz="6000" b="1" dirty="0"/>
          </a:p>
        </p:txBody>
      </p:sp>
      <p:sp>
        <p:nvSpPr>
          <p:cNvPr id="225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Two examples of Monumental Architecture in the Americas </a:t>
            </a:r>
          </a:p>
        </p:txBody>
      </p:sp>
      <p:sp>
        <p:nvSpPr>
          <p:cNvPr id="235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Two ways that American Civilization secured/justified political power</a:t>
            </a:r>
          </a:p>
        </p:txBody>
      </p:sp>
      <p:sp>
        <p:nvSpPr>
          <p:cNvPr id="245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Major belief system of Ethiopia</a:t>
            </a:r>
          </a:p>
        </p:txBody>
      </p:sp>
      <p:sp>
        <p:nvSpPr>
          <p:cNvPr id="2560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reason the Hausa Kings converted to Islam </a:t>
            </a:r>
          </a:p>
        </p:txBody>
      </p:sp>
      <p:sp>
        <p:nvSpPr>
          <p:cNvPr id="2662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r>
              <a:rPr lang="en-US" sz="6000" b="1" dirty="0"/>
              <a:t>Great Zimbabwe controlled this natural </a:t>
            </a:r>
            <a:r>
              <a:rPr lang="en-US" sz="6000" b="1" dirty="0" smtClean="0"/>
              <a:t>resource</a:t>
            </a:r>
            <a:endParaRPr lang="en-US" sz="6000" b="1" dirty="0"/>
          </a:p>
        </p:txBody>
      </p:sp>
      <p:sp>
        <p:nvSpPr>
          <p:cNvPr id="2765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14600"/>
            <a:ext cx="7772400" cy="1143000"/>
          </a:xfrm>
        </p:spPr>
        <p:txBody>
          <a:bodyPr/>
          <a:lstStyle/>
          <a:p>
            <a:r>
              <a:rPr lang="en-US" sz="6000" b="1" dirty="0"/>
              <a:t>Trade Network that Great Zimbabwe participated in</a:t>
            </a:r>
          </a:p>
        </p:txBody>
      </p:sp>
      <p:sp>
        <p:nvSpPr>
          <p:cNvPr id="2867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9711" y="2667000"/>
            <a:ext cx="7772400" cy="1143000"/>
          </a:xfrm>
        </p:spPr>
        <p:txBody>
          <a:bodyPr/>
          <a:lstStyle/>
          <a:p>
            <a:r>
              <a:rPr lang="en-US" sz="6000" b="1" dirty="0"/>
              <a:t>Two ways that African States secured/justified political power</a:t>
            </a:r>
          </a:p>
        </p:txBody>
      </p:sp>
      <p:sp>
        <p:nvSpPr>
          <p:cNvPr id="2969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Most commonly traded item in Southeast Asia </a:t>
            </a:r>
          </a:p>
        </p:txBody>
      </p:sp>
      <p:sp>
        <p:nvSpPr>
          <p:cNvPr id="307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28800"/>
            <a:ext cx="7467600" cy="1143000"/>
          </a:xfrm>
        </p:spPr>
        <p:txBody>
          <a:bodyPr/>
          <a:lstStyle/>
          <a:p>
            <a:r>
              <a:rPr lang="en-US" sz="4800" b="1"/>
              <a:t>Daily Double Graphic and Sound Effect!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00400"/>
            <a:ext cx="8382000" cy="3276600"/>
          </a:xfrm>
        </p:spPr>
        <p:txBody>
          <a:bodyPr/>
          <a:lstStyle/>
          <a:p>
            <a:r>
              <a:rPr lang="en-US" sz="2200" b="1" i="1"/>
              <a:t>DO NOT DELETE THIS SLIDE!</a:t>
            </a:r>
            <a:r>
              <a:rPr lang="en-US" sz="2200" b="1"/>
              <a:t>  Deleting it may cause the game links to work improperly.  This slide is hidden during the game, and WILL not appear.</a:t>
            </a:r>
          </a:p>
          <a:p>
            <a:r>
              <a:rPr lang="en-US" sz="2200" b="1"/>
              <a:t>In slide view mode, copy the above (red) graphic (click once to select; right click the </a:t>
            </a:r>
            <a:r>
              <a:rPr lang="en-US" sz="2200" b="1" i="1" u="sng"/>
              <a:t>border</a:t>
            </a:r>
            <a:r>
              <a:rPr lang="en-US" sz="2200" b="1"/>
              <a:t> and choose “copy”).</a:t>
            </a:r>
          </a:p>
          <a:p>
            <a:r>
              <a:rPr lang="en-US" sz="2200" b="1"/>
              <a:t>Locate the answer slide which you want to be the daily double</a:t>
            </a:r>
          </a:p>
          <a:p>
            <a:r>
              <a:rPr lang="en-US" sz="2200" b="1"/>
              <a:t>Right-click and choose “paste”.  If necessary, reposition the graphic so that it does not cover the answer text.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/>
              <a:t>Daily Double!!!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One of the kingdoms that enforced Caste System</a:t>
            </a:r>
          </a:p>
        </p:txBody>
      </p:sp>
      <p:sp>
        <p:nvSpPr>
          <p:cNvPr id="317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This gave </a:t>
            </a:r>
            <a:r>
              <a:rPr lang="en-US" sz="6000" b="1" dirty="0" err="1"/>
              <a:t>Srivijaya</a:t>
            </a:r>
            <a:r>
              <a:rPr lang="en-US" sz="6000" b="1" dirty="0"/>
              <a:t> Empire economic </a:t>
            </a:r>
            <a:r>
              <a:rPr lang="en-US" sz="6000" b="1" dirty="0" smtClean="0"/>
              <a:t>wealth/power</a:t>
            </a:r>
            <a:endParaRPr lang="en-US" sz="6000" b="1" dirty="0"/>
          </a:p>
        </p:txBody>
      </p:sp>
      <p:sp>
        <p:nvSpPr>
          <p:cNvPr id="327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Two ways that South &amp; Southeast Asian States secured/justified political power </a:t>
            </a:r>
          </a:p>
        </p:txBody>
      </p:sp>
      <p:sp>
        <p:nvSpPr>
          <p:cNvPr id="337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/>
          <a:p>
            <a:r>
              <a:rPr lang="en-US" sz="6000" b="1" dirty="0"/>
              <a:t>Two ways religious movements influenced/changed South &amp; Southeast Asia</a:t>
            </a:r>
          </a:p>
        </p:txBody>
      </p:sp>
      <p:sp>
        <p:nvSpPr>
          <p:cNvPr id="3076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7A6EF9-7782-4A5D-9C61-464A5B49A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4047" y="303207"/>
            <a:ext cx="6328196" cy="1603387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sz="6000" b="1" dirty="0"/>
              <a:t>Cause of population growth during the Song Dynasty</a:t>
            </a:r>
          </a:p>
        </p:txBody>
      </p:sp>
      <p:sp>
        <p:nvSpPr>
          <p:cNvPr id="51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Civil Service examine was used to establish this</a:t>
            </a:r>
          </a:p>
        </p:txBody>
      </p:sp>
      <p:sp>
        <p:nvSpPr>
          <p:cNvPr id="61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Beliefs like Neo-Confucianism are an example of this</a:t>
            </a:r>
          </a:p>
        </p:txBody>
      </p:sp>
      <p:sp>
        <p:nvSpPr>
          <p:cNvPr id="71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Two traditional justification for power the Song Emperors used</a:t>
            </a:r>
          </a:p>
        </p:txBody>
      </p:sp>
      <p:sp>
        <p:nvSpPr>
          <p:cNvPr id="81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5400" b="1" dirty="0"/>
              <a:t>Song Dynasty became this kind of </a:t>
            </a:r>
            <a:r>
              <a:rPr lang="en-US" sz="5400" b="1" dirty="0" smtClean="0"/>
              <a:t>economy </a:t>
            </a:r>
            <a:r>
              <a:rPr lang="en-US" sz="5400" b="1" dirty="0"/>
              <a:t>after the invention of this</a:t>
            </a:r>
          </a:p>
        </p:txBody>
      </p:sp>
      <p:sp>
        <p:nvSpPr>
          <p:cNvPr id="921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Three characteristics of Islamic art </a:t>
            </a:r>
          </a:p>
        </p:txBody>
      </p:sp>
      <p:sp>
        <p:nvSpPr>
          <p:cNvPr id="1024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FF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3324</TotalTime>
  <Words>601</Words>
  <Application>Microsoft Office PowerPoint</Application>
  <PresentationFormat>On-screen Show (4:3)</PresentationFormat>
  <Paragraphs>174</Paragraphs>
  <Slides>33</Slides>
  <Notes>33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Benguiat Frisky</vt:lpstr>
      <vt:lpstr>Times New Roman</vt:lpstr>
      <vt:lpstr>Default Design</vt:lpstr>
      <vt:lpstr>JEOPARDY!</vt:lpstr>
      <vt:lpstr>PowerPoint Presentation</vt:lpstr>
      <vt:lpstr>Daily Double Graphic and Sound Effect!</vt:lpstr>
      <vt:lpstr>Cause of population growth during the Song Dynasty</vt:lpstr>
      <vt:lpstr>The Civil Service examine was used to establish this</vt:lpstr>
      <vt:lpstr>Beliefs like Neo-Confucianism are an example of this</vt:lpstr>
      <vt:lpstr>Two traditional justification for power the Song Emperors used</vt:lpstr>
      <vt:lpstr>Song Dynasty became this kind of economy after the invention of this</vt:lpstr>
      <vt:lpstr>Three characteristics of Islamic art </vt:lpstr>
      <vt:lpstr>Caliphates treated other religions this way</vt:lpstr>
      <vt:lpstr>This was located in Baghdad</vt:lpstr>
      <vt:lpstr>These two groups were allowed into the bureaucracy </vt:lpstr>
      <vt:lpstr>Two ways that Islamic Caliphates secured/justified political power</vt:lpstr>
      <vt:lpstr>They attacked Europe often</vt:lpstr>
      <vt:lpstr>Middle Ages Europe was made of these kind of kingdoms</vt:lpstr>
      <vt:lpstr>Serfs were these king of laborers</vt:lpstr>
      <vt:lpstr>Two things kings relied on Nobles to do</vt:lpstr>
      <vt:lpstr>Three things that the Catholic Church controlled/influence</vt:lpstr>
      <vt:lpstr>Bean, Squash, Corn</vt:lpstr>
      <vt:lpstr>Inca Labor System</vt:lpstr>
      <vt:lpstr>Maya civilization was made of these</vt:lpstr>
      <vt:lpstr>Two examples of Monumental Architecture in the Americas </vt:lpstr>
      <vt:lpstr>Two ways that American Civilization secured/justified political power</vt:lpstr>
      <vt:lpstr>Major belief system of Ethiopia</vt:lpstr>
      <vt:lpstr>The reason the Hausa Kings converted to Islam </vt:lpstr>
      <vt:lpstr>Great Zimbabwe controlled this natural resource</vt:lpstr>
      <vt:lpstr>Trade Network that Great Zimbabwe participated in</vt:lpstr>
      <vt:lpstr>Two ways that African States secured/justified political power</vt:lpstr>
      <vt:lpstr>Most commonly traded item in Southeast Asia </vt:lpstr>
      <vt:lpstr>One of the kingdoms that enforced Caste System</vt:lpstr>
      <vt:lpstr>This gave Srivijaya Empire economic wealth/power</vt:lpstr>
      <vt:lpstr>Two ways that South &amp; Southeast Asian States secured/justified political power </vt:lpstr>
      <vt:lpstr>Two ways religious movements influenced/changed South &amp; Southeast Asia</vt:lpstr>
    </vt:vector>
  </TitlesOfParts>
  <Company>Compaq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Bill Arcuri</dc:creator>
  <cp:lastModifiedBy>Pfannenstiel, Andrew</cp:lastModifiedBy>
  <cp:revision>124</cp:revision>
  <dcterms:created xsi:type="dcterms:W3CDTF">2000-09-05T02:28:20Z</dcterms:created>
  <dcterms:modified xsi:type="dcterms:W3CDTF">2019-09-11T19:01:45Z</dcterms:modified>
</cp:coreProperties>
</file>