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96" r:id="rId2"/>
    <p:sldId id="297" r:id="rId3"/>
    <p:sldId id="298" r:id="rId4"/>
    <p:sldId id="284" r:id="rId5"/>
    <p:sldId id="285" r:id="rId6"/>
    <p:sldId id="290" r:id="rId7"/>
    <p:sldId id="291" r:id="rId8"/>
    <p:sldId id="292" r:id="rId9"/>
    <p:sldId id="258" r:id="rId10"/>
    <p:sldId id="273" r:id="rId11"/>
    <p:sldId id="293" r:id="rId12"/>
    <p:sldId id="276" r:id="rId13"/>
    <p:sldId id="294" r:id="rId14"/>
    <p:sldId id="277" r:id="rId15"/>
    <p:sldId id="299" r:id="rId16"/>
    <p:sldId id="300" r:id="rId17"/>
    <p:sldId id="279" r:id="rId18"/>
    <p:sldId id="302" r:id="rId19"/>
    <p:sldId id="280" r:id="rId20"/>
    <p:sldId id="281" r:id="rId21"/>
    <p:sldId id="259" r:id="rId22"/>
    <p:sldId id="260" r:id="rId23"/>
    <p:sldId id="261" r:id="rId24"/>
    <p:sldId id="262" r:id="rId25"/>
    <p:sldId id="264" r:id="rId26"/>
    <p:sldId id="263" r:id="rId27"/>
    <p:sldId id="265" r:id="rId28"/>
    <p:sldId id="266" r:id="rId29"/>
    <p:sldId id="26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80" autoAdjust="0"/>
    <p:restoredTop sz="94660"/>
  </p:normalViewPr>
  <p:slideViewPr>
    <p:cSldViewPr>
      <p:cViewPr varScale="1">
        <p:scale>
          <a:sx n="63" d="100"/>
          <a:sy n="63" d="100"/>
        </p:scale>
        <p:origin x="1056"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3FDF3F49-234A-4698-ADD8-21F8C235DD67}" type="datetimeFigureOut">
              <a:rPr lang="en-US" smtClean="0"/>
              <a:pPr/>
              <a:t>3/13/2016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F0DBA09-5699-493F-AA90-FAC6CC677746}"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DF3F49-234A-4698-ADD8-21F8C235DD67}" type="datetimeFigureOut">
              <a:rPr lang="en-US" smtClean="0"/>
              <a:pPr/>
              <a:t>3/13/2016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0DBA09-5699-493F-AA90-FAC6CC6777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DF3F49-234A-4698-ADD8-21F8C235DD67}" type="datetimeFigureOut">
              <a:rPr lang="en-US" smtClean="0"/>
              <a:pPr/>
              <a:t>3/13/2016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0DBA09-5699-493F-AA90-FAC6CC6777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DF3F49-234A-4698-ADD8-21F8C235DD67}" type="datetimeFigureOut">
              <a:rPr lang="en-US" smtClean="0"/>
              <a:pPr/>
              <a:t>3/13/2016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0DBA09-5699-493F-AA90-FAC6CC6777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3FDF3F49-234A-4698-ADD8-21F8C235DD67}" type="datetimeFigureOut">
              <a:rPr lang="en-US" smtClean="0"/>
              <a:pPr/>
              <a:t>3/13/2016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F0DBA09-5699-493F-AA90-FAC6CC677746}"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DF3F49-234A-4698-ADD8-21F8C235DD67}" type="datetimeFigureOut">
              <a:rPr lang="en-US" smtClean="0"/>
              <a:pPr/>
              <a:t>3/13/2016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F0DBA09-5699-493F-AA90-FAC6CC677746}"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FDF3F49-234A-4698-ADD8-21F8C235DD67}" type="datetimeFigureOut">
              <a:rPr lang="en-US" smtClean="0"/>
              <a:pPr/>
              <a:t>3/13/2016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F0DBA09-5699-493F-AA90-FAC6CC6777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FDF3F49-234A-4698-ADD8-21F8C235DD67}" type="datetimeFigureOut">
              <a:rPr lang="en-US" smtClean="0"/>
              <a:pPr/>
              <a:t>3/13/2016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F0DBA09-5699-493F-AA90-FAC6CC677746}"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FDF3F49-234A-4698-ADD8-21F8C235DD67}" type="datetimeFigureOut">
              <a:rPr lang="en-US" smtClean="0"/>
              <a:pPr/>
              <a:t>3/13/2016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F0DBA09-5699-493F-AA90-FAC6CC6777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3FDF3F49-234A-4698-ADD8-21F8C235DD67}" type="datetimeFigureOut">
              <a:rPr lang="en-US" smtClean="0"/>
              <a:pPr/>
              <a:t>3/13/2016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F0DBA09-5699-493F-AA90-FAC6CC677746}"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3FDF3F49-234A-4698-ADD8-21F8C235DD67}" type="datetimeFigureOut">
              <a:rPr lang="en-US" smtClean="0"/>
              <a:pPr/>
              <a:t>3/13/2016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F0DBA09-5699-493F-AA90-FAC6CC677746}"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FDF3F49-234A-4698-ADD8-21F8C235DD67}" type="datetimeFigureOut">
              <a:rPr lang="en-US" smtClean="0"/>
              <a:pPr/>
              <a:t>3/13/2016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F0DBA09-5699-493F-AA90-FAC6CC677746}"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uact=8&amp;ved=0CAcQjRw&amp;url=http://en.wikipedia.org/wiki/Vladimir_the_Great&amp;ei=SrgdVYeVC87ioASj04CoBQ&amp;bvm=bv.89947451,d.cGU&amp;psig=AFQjCNEfdo27qNLKksl2XFuLM0Yw_-mPLA&amp;ust=142809747941751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Russian </a:t>
            </a:r>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When you hear the term Russian Empire what comes to mind?</a:t>
            </a:r>
          </a:p>
          <a:p>
            <a:r>
              <a:rPr lang="en-US" dirty="0" smtClean="0">
                <a:solidFill>
                  <a:srgbClr val="FFFF00"/>
                </a:solidFill>
              </a:rPr>
              <a:t>Opinio</a:t>
            </a:r>
            <a:r>
              <a:rPr lang="en-US" dirty="0">
                <a:solidFill>
                  <a:srgbClr val="FFFF00"/>
                </a:solidFill>
              </a:rPr>
              <a:t>n</a:t>
            </a:r>
            <a:endParaRPr lang="en-US" dirty="0" smtClean="0">
              <a:solidFill>
                <a:srgbClr val="FFFF00"/>
              </a:solidFill>
            </a:endParaRPr>
          </a:p>
          <a:p>
            <a:pPr marL="0" indent="0">
              <a:buNone/>
            </a:pPr>
            <a:endParaRPr lang="en-US" dirty="0"/>
          </a:p>
          <a:p>
            <a:pPr marL="0" indent="0">
              <a:buNone/>
            </a:pPr>
            <a:endParaRPr lang="en-US" dirty="0" smtClean="0"/>
          </a:p>
          <a:p>
            <a:r>
              <a:rPr lang="en-US" dirty="0" smtClean="0"/>
              <a:t>When you hear Siberia what comes to mind?</a:t>
            </a:r>
          </a:p>
          <a:p>
            <a:r>
              <a:rPr lang="en-US" dirty="0" smtClean="0">
                <a:solidFill>
                  <a:srgbClr val="FFFF00"/>
                </a:solidFill>
              </a:rPr>
              <a:t>Opinion </a:t>
            </a:r>
            <a:endParaRPr lang="en-US" dirty="0">
              <a:solidFill>
                <a:srgbClr val="FFFF00"/>
              </a:solidFill>
            </a:endParaRPr>
          </a:p>
        </p:txBody>
      </p:sp>
    </p:spTree>
    <p:extLst>
      <p:ext uri="{BB962C8B-B14F-4D97-AF65-F5344CB8AC3E}">
        <p14:creationId xmlns:p14="http://schemas.microsoft.com/office/powerpoint/2010/main" val="282720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457200" y="1676400"/>
            <a:ext cx="5638800" cy="5029200"/>
          </a:xfrm>
        </p:spPr>
        <p:txBody>
          <a:bodyPr rIns="132080">
            <a:normAutofit/>
          </a:bodyPr>
          <a:lstStyle/>
          <a:p>
            <a:pPr marL="274320" indent="-256032" fontAlgn="auto">
              <a:spcAft>
                <a:spcPts val="0"/>
              </a:spcAft>
              <a:buFont typeface="Wingdings" panose="05000000000000000000" pitchFamily="2" charset="2"/>
              <a:buChar char="§"/>
              <a:defRPr/>
            </a:pPr>
            <a:r>
              <a:rPr lang="en-US" altLang="en-US" sz="2800" dirty="0" smtClean="0">
                <a:solidFill>
                  <a:srgbClr val="FFFF00"/>
                </a:solidFill>
              </a:rPr>
              <a:t>1480: Russia gained independence from Mongol control </a:t>
            </a:r>
            <a:r>
              <a:rPr lang="en-US" altLang="en-US" sz="2800" dirty="0" smtClean="0"/>
              <a:t>(Golden Horde).</a:t>
            </a:r>
          </a:p>
          <a:p>
            <a:pPr marL="640080" lvl="1" indent="-256032" fontAlgn="auto">
              <a:spcAft>
                <a:spcPts val="0"/>
              </a:spcAft>
              <a:buFont typeface="Wingdings" panose="05000000000000000000" pitchFamily="2" charset="2"/>
              <a:buChar char="§"/>
              <a:defRPr/>
            </a:pPr>
            <a:r>
              <a:rPr lang="en-US" altLang="en-US" sz="2800" dirty="0" smtClean="0"/>
              <a:t>Led by Duchy of Moscow and Ivan III</a:t>
            </a:r>
          </a:p>
          <a:p>
            <a:pPr marL="274320" indent="-256032" fontAlgn="auto">
              <a:spcAft>
                <a:spcPts val="0"/>
              </a:spcAft>
              <a:buFont typeface="Wingdings" panose="05000000000000000000" pitchFamily="2" charset="2"/>
              <a:buChar char="§"/>
              <a:defRPr/>
            </a:pPr>
            <a:r>
              <a:rPr lang="en-US" altLang="en-US" sz="2800" dirty="0" smtClean="0">
                <a:solidFill>
                  <a:srgbClr val="FFFF00"/>
                </a:solidFill>
              </a:rPr>
              <a:t>Mongols left Russia weak and isolated </a:t>
            </a:r>
            <a:r>
              <a:rPr lang="en-US" altLang="en-US" sz="2800" dirty="0" smtClean="0"/>
              <a:t>in connections, </a:t>
            </a:r>
            <a:r>
              <a:rPr lang="en-US" altLang="en-US" sz="2800" dirty="0" smtClean="0">
                <a:solidFill>
                  <a:srgbClr val="FFFF00"/>
                </a:solidFill>
              </a:rPr>
              <a:t>especially with Western Europe.</a:t>
            </a:r>
          </a:p>
          <a:p>
            <a:pPr marL="274320" indent="-256032" fontAlgn="auto">
              <a:spcAft>
                <a:spcPts val="0"/>
              </a:spcAft>
              <a:buFont typeface="Wingdings" panose="05000000000000000000" pitchFamily="2" charset="2"/>
              <a:buChar char="§"/>
              <a:defRPr/>
            </a:pPr>
            <a:r>
              <a:rPr lang="en-US" altLang="en-US" sz="2800" dirty="0" smtClean="0"/>
              <a:t>Mongols reduced vitality of Russian culture.</a:t>
            </a:r>
          </a:p>
        </p:txBody>
      </p:sp>
      <p:sp>
        <p:nvSpPr>
          <p:cNvPr id="26627" name="Rectangle 1"/>
          <p:cNvSpPr>
            <a:spLocks noGrp="1" noChangeArrowheads="1"/>
          </p:cNvSpPr>
          <p:nvPr>
            <p:ph type="title"/>
          </p:nvPr>
        </p:nvSpPr>
        <p:spPr>
          <a:xfrm>
            <a:off x="269875" y="381000"/>
            <a:ext cx="8610600" cy="1054100"/>
          </a:xfrm>
        </p:spPr>
        <p:txBody>
          <a:bodyPr rIns="132080"/>
          <a:lstStyle/>
          <a:p>
            <a:pPr algn="ctr"/>
            <a:r>
              <a:rPr lang="en-US" altLang="en-US" sz="4400" b="1" dirty="0" smtClean="0"/>
              <a:t>Background</a:t>
            </a:r>
          </a:p>
        </p:txBody>
      </p:sp>
      <p:pic>
        <p:nvPicPr>
          <p:cNvPr id="26628" name="Picture 5" descr="File:Ivan III of Russia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057400"/>
            <a:ext cx="2651125"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108825" y="5649913"/>
            <a:ext cx="930275" cy="369887"/>
          </a:xfrm>
          <a:prstGeom prst="rect">
            <a:avLst/>
          </a:prstGeom>
          <a:noFill/>
        </p:spPr>
        <p:txBody>
          <a:bodyPr wrap="none">
            <a:spAutoFit/>
          </a:bodyPr>
          <a:lstStyle/>
          <a:p>
            <a:pPr>
              <a:defRPr/>
            </a:pPr>
            <a:r>
              <a:rPr lang="en-US" dirty="0">
                <a:latin typeface="+mj-lt"/>
                <a:sym typeface="Arial" charset="0"/>
              </a:rPr>
              <a:t>Ivan III</a:t>
            </a:r>
          </a:p>
        </p:txBody>
      </p:sp>
    </p:spTree>
    <p:extLst>
      <p:ext uri="{BB962C8B-B14F-4D97-AF65-F5344CB8AC3E}">
        <p14:creationId xmlns:p14="http://schemas.microsoft.com/office/powerpoint/2010/main" val="171522968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a:t>
            </a:r>
            <a:endParaRPr lang="en-US" dirty="0"/>
          </a:p>
        </p:txBody>
      </p:sp>
      <p:sp>
        <p:nvSpPr>
          <p:cNvPr id="3" name="Content Placeholder 2"/>
          <p:cNvSpPr>
            <a:spLocks noGrp="1"/>
          </p:cNvSpPr>
          <p:nvPr>
            <p:ph idx="1"/>
          </p:nvPr>
        </p:nvSpPr>
        <p:spPr>
          <a:xfrm>
            <a:off x="457200" y="1295400"/>
            <a:ext cx="4618038" cy="4877117"/>
          </a:xfrm>
        </p:spPr>
        <p:txBody>
          <a:bodyPr>
            <a:noAutofit/>
          </a:bodyPr>
          <a:lstStyle/>
          <a:p>
            <a:r>
              <a:rPr lang="en-US" sz="2800" dirty="0" smtClean="0">
                <a:solidFill>
                  <a:srgbClr val="FFFF00"/>
                </a:solidFill>
              </a:rPr>
              <a:t>Russian leaders </a:t>
            </a:r>
            <a:r>
              <a:rPr lang="en-US" sz="2800" dirty="0" smtClean="0"/>
              <a:t>began to </a:t>
            </a:r>
            <a:r>
              <a:rPr lang="en-US" sz="2800" dirty="0" smtClean="0">
                <a:solidFill>
                  <a:srgbClr val="FFFF00"/>
                </a:solidFill>
              </a:rPr>
              <a:t>call themselves tsars </a:t>
            </a:r>
            <a:r>
              <a:rPr lang="en-US" sz="2800" dirty="0" smtClean="0"/>
              <a:t>during the reign of Ivan IV</a:t>
            </a:r>
          </a:p>
          <a:p>
            <a:endParaRPr lang="en-US" sz="2800" dirty="0"/>
          </a:p>
          <a:p>
            <a:r>
              <a:rPr lang="en-US" sz="2800" dirty="0" smtClean="0">
                <a:solidFill>
                  <a:srgbClr val="FFFF00"/>
                </a:solidFill>
              </a:rPr>
              <a:t>Russian nobility </a:t>
            </a:r>
            <a:r>
              <a:rPr lang="en-US" sz="2800" dirty="0" smtClean="0"/>
              <a:t>were </a:t>
            </a:r>
            <a:r>
              <a:rPr lang="en-US" sz="2800" dirty="0" smtClean="0">
                <a:solidFill>
                  <a:srgbClr val="FFFF00"/>
                </a:solidFill>
              </a:rPr>
              <a:t>called boyars</a:t>
            </a:r>
            <a:endParaRPr lang="en-US" sz="2200" dirty="0" smtClean="0">
              <a:solidFill>
                <a:srgbClr val="FFFF00"/>
              </a:solidFill>
            </a:endParaRPr>
          </a:p>
          <a:p>
            <a:pPr lvl="1"/>
            <a:r>
              <a:rPr lang="en-US" sz="2200" dirty="0" smtClean="0">
                <a:solidFill>
                  <a:srgbClr val="FFFF00"/>
                </a:solidFill>
              </a:rPr>
              <a:t>Served as advisors and military leaders for princes and Tsars</a:t>
            </a:r>
          </a:p>
        </p:txBody>
      </p:sp>
      <p:pic>
        <p:nvPicPr>
          <p:cNvPr id="4" name="Picture 7" descr="File:Ivan the Terrible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38" y="1295400"/>
            <a:ext cx="39624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469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smtClean="0"/>
          </a:p>
        </p:txBody>
      </p:sp>
      <p:sp>
        <p:nvSpPr>
          <p:cNvPr id="29699" name="Content Placeholder 2"/>
          <p:cNvSpPr>
            <a:spLocks noGrp="1"/>
          </p:cNvSpPr>
          <p:nvPr>
            <p:ph idx="1"/>
          </p:nvPr>
        </p:nvSpPr>
        <p:spPr/>
        <p:txBody>
          <a:bodyPr/>
          <a:lstStyle/>
          <a:p>
            <a:endParaRPr lang="en-US" altLang="en-US" smtClean="0"/>
          </a:p>
        </p:txBody>
      </p:sp>
      <p:pic>
        <p:nvPicPr>
          <p:cNvPr id="29700" name="Picture 2" descr="REPIN Ivan Terrible&amp;Iv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0513"/>
            <a:ext cx="8768228" cy="641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613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s://upload.wikimedia.org/wikipedia/commons/6/61/Ivan_the_Terrible_%26_son_-_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4648200" cy="666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219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52400"/>
            <a:ext cx="9144000" cy="615553"/>
          </a:xfrm>
          <a:prstGeom prst="rect">
            <a:avLst/>
          </a:prstGeom>
          <a:noFill/>
        </p:spPr>
        <p:txBody>
          <a:bodyPr>
            <a:spAutoFit/>
          </a:bodyPr>
          <a:lstStyle/>
          <a:p>
            <a:pPr algn="ctr">
              <a:defRPr/>
            </a:pPr>
            <a:r>
              <a:rPr lang="en-US" sz="3400" b="1" dirty="0">
                <a:latin typeface="+mn-lt"/>
                <a:sym typeface="Arial" charset="0"/>
              </a:rPr>
              <a:t>Russian Expansion Under the Early Tsars</a:t>
            </a:r>
          </a:p>
        </p:txBody>
      </p:sp>
      <p:sp>
        <p:nvSpPr>
          <p:cNvPr id="3" name="TextBox 2"/>
          <p:cNvSpPr txBox="1"/>
          <p:nvPr/>
        </p:nvSpPr>
        <p:spPr>
          <a:xfrm>
            <a:off x="0" y="5715000"/>
            <a:ext cx="9144000" cy="923925"/>
          </a:xfrm>
          <a:prstGeom prst="rect">
            <a:avLst/>
          </a:prstGeom>
          <a:noFill/>
        </p:spPr>
        <p:txBody>
          <a:bodyPr>
            <a:spAutoFit/>
          </a:bodyPr>
          <a:lstStyle/>
          <a:p>
            <a:pPr algn="ctr">
              <a:defRPr/>
            </a:pPr>
            <a:r>
              <a:rPr lang="en-US" dirty="0">
                <a:latin typeface="+mn-lt"/>
                <a:sym typeface="Arial" charset="0"/>
              </a:rPr>
              <a:t>From its base in the Moscow region, Russia expanded in three directions (N; W; S); the move into Siberia under Ivan the Terrible involved pioneering new settlements, as the government encouraged Russians to push eastward. </a:t>
            </a:r>
          </a:p>
        </p:txBody>
      </p:sp>
    </p:spTree>
    <p:extLst>
      <p:ext uri="{BB962C8B-B14F-4D97-AF65-F5344CB8AC3E}">
        <p14:creationId xmlns:p14="http://schemas.microsoft.com/office/powerpoint/2010/main" val="40673165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idx="1"/>
          </p:nvPr>
        </p:nvSpPr>
        <p:spPr>
          <a:xfrm>
            <a:off x="-25400" y="1066800"/>
            <a:ext cx="6126163" cy="5562600"/>
          </a:xfrm>
        </p:spPr>
        <p:txBody>
          <a:bodyPr rIns="132080">
            <a:normAutofit/>
          </a:bodyPr>
          <a:lstStyle/>
          <a:p>
            <a:pPr marL="457200" indent="-342900">
              <a:buFont typeface="Wingdings" panose="05000000000000000000" pitchFamily="2" charset="2"/>
              <a:buChar char="§"/>
            </a:pPr>
            <a:r>
              <a:rPr lang="en-US" altLang="en-US" sz="2400" smtClean="0">
                <a:solidFill>
                  <a:srgbClr val="FFFF00"/>
                </a:solidFill>
              </a:rPr>
              <a:t>17</a:t>
            </a:r>
            <a:r>
              <a:rPr lang="en-US" altLang="en-US" sz="2400" baseline="30000" smtClean="0">
                <a:solidFill>
                  <a:srgbClr val="FFFF00"/>
                </a:solidFill>
              </a:rPr>
              <a:t>th</a:t>
            </a:r>
            <a:r>
              <a:rPr lang="en-US" altLang="en-US" sz="2400" smtClean="0">
                <a:solidFill>
                  <a:srgbClr val="FFFF00"/>
                </a:solidFill>
              </a:rPr>
              <a:t> and 18</a:t>
            </a:r>
            <a:r>
              <a:rPr lang="en-US" altLang="en-US" sz="2400" baseline="30000" smtClean="0">
                <a:solidFill>
                  <a:srgbClr val="FFFF00"/>
                </a:solidFill>
              </a:rPr>
              <a:t>th</a:t>
            </a:r>
            <a:r>
              <a:rPr lang="en-US" altLang="en-US" sz="2400" smtClean="0">
                <a:solidFill>
                  <a:srgbClr val="FFFF00"/>
                </a:solidFill>
              </a:rPr>
              <a:t>: serfs’ rights decreased</a:t>
            </a:r>
          </a:p>
          <a:p>
            <a:pPr marL="868363" lvl="1" indent="-342900">
              <a:buFont typeface="Wingdings" panose="05000000000000000000" pitchFamily="2" charset="2"/>
              <a:buChar char="§"/>
            </a:pPr>
            <a:r>
              <a:rPr lang="en-US" altLang="en-US" sz="2400" smtClean="0"/>
              <a:t>1649: serfdom becomes hereditary</a:t>
            </a:r>
          </a:p>
          <a:p>
            <a:pPr marL="457200" indent="-342900">
              <a:buFont typeface="Wingdings" panose="05000000000000000000" pitchFamily="2" charset="2"/>
              <a:buChar char="§"/>
            </a:pPr>
            <a:r>
              <a:rPr lang="en-US" altLang="en-US" sz="2400" smtClean="0"/>
              <a:t>By 1800, </a:t>
            </a:r>
            <a:r>
              <a:rPr lang="en-US" altLang="en-US" sz="2400" smtClean="0">
                <a:solidFill>
                  <a:srgbClr val="FFFF00"/>
                </a:solidFill>
              </a:rPr>
              <a:t>½  people in Russia were serfs. </a:t>
            </a:r>
          </a:p>
          <a:p>
            <a:pPr marL="868363" lvl="1" indent="-342900">
              <a:buFont typeface="Wingdings" panose="05000000000000000000" pitchFamily="2" charset="2"/>
              <a:buChar char="§"/>
            </a:pPr>
            <a:r>
              <a:rPr lang="en-US" altLang="en-US" sz="2400" smtClean="0">
                <a:solidFill>
                  <a:srgbClr val="FFFF00"/>
                </a:solidFill>
              </a:rPr>
              <a:t>Struggling Russian economy leads peasants to fall into debt and accept serf status.</a:t>
            </a:r>
          </a:p>
          <a:p>
            <a:pPr marL="868363" lvl="1" indent="-342900">
              <a:buFont typeface="Wingdings" panose="05000000000000000000" pitchFamily="2" charset="2"/>
              <a:buChar char="§"/>
            </a:pPr>
            <a:r>
              <a:rPr lang="en-US" altLang="en-US" sz="2400" smtClean="0"/>
              <a:t>Subordinate to western economy</a:t>
            </a:r>
          </a:p>
          <a:p>
            <a:pPr marL="457200" indent="-342900">
              <a:buFont typeface="Wingdings" panose="05000000000000000000" pitchFamily="2" charset="2"/>
              <a:buChar char="§"/>
            </a:pPr>
            <a:r>
              <a:rPr lang="en-US" altLang="en-US" sz="2400" smtClean="0"/>
              <a:t>Power of nobles over serfs steadily increased</a:t>
            </a:r>
          </a:p>
          <a:p>
            <a:pPr marL="868363" lvl="1" indent="-342900">
              <a:buFont typeface="Wingdings" panose="05000000000000000000" pitchFamily="2" charset="2"/>
              <a:buChar char="§"/>
            </a:pPr>
            <a:r>
              <a:rPr lang="en-US" altLang="en-US" sz="2400" smtClean="0"/>
              <a:t>Way for government to satisfy the nobility and regulate peasants</a:t>
            </a:r>
          </a:p>
          <a:p>
            <a:pPr marL="457200" indent="-342900">
              <a:buFont typeface="Wingdings" panose="05000000000000000000" pitchFamily="2" charset="2"/>
              <a:buChar char="§"/>
            </a:pPr>
            <a:r>
              <a:rPr lang="en-US" altLang="en-US" sz="2400" smtClean="0">
                <a:solidFill>
                  <a:srgbClr val="FFFF00"/>
                </a:solidFill>
              </a:rPr>
              <a:t>Serfs paid high taxes, were illiterate and poor </a:t>
            </a:r>
            <a:r>
              <a:rPr lang="en-US" altLang="en-US" sz="2400" smtClean="0">
                <a:solidFill>
                  <a:srgbClr val="FFFF00"/>
                </a:solidFill>
                <a:sym typeface="Wingdings" panose="05000000000000000000" pitchFamily="2" charset="2"/>
              </a:rPr>
              <a:t>causing r</a:t>
            </a:r>
            <a:r>
              <a:rPr lang="en-US" altLang="en-US" sz="2400" smtClean="0">
                <a:solidFill>
                  <a:srgbClr val="FFFF00"/>
                </a:solidFill>
              </a:rPr>
              <a:t>ecurring serf rebellions</a:t>
            </a:r>
          </a:p>
        </p:txBody>
      </p:sp>
      <p:sp>
        <p:nvSpPr>
          <p:cNvPr id="47107" name="Rectangle 1"/>
          <p:cNvSpPr>
            <a:spLocks noGrp="1" noChangeArrowheads="1"/>
          </p:cNvSpPr>
          <p:nvPr>
            <p:ph type="title"/>
          </p:nvPr>
        </p:nvSpPr>
        <p:spPr>
          <a:xfrm>
            <a:off x="609600" y="0"/>
            <a:ext cx="8229600" cy="1066800"/>
          </a:xfrm>
        </p:spPr>
        <p:txBody>
          <a:bodyPr rIns="132080"/>
          <a:lstStyle/>
          <a:p>
            <a:pPr algn="ctr"/>
            <a:r>
              <a:rPr lang="en-US" altLang="en-US" sz="4400" smtClean="0"/>
              <a:t>Russian Serfdom</a:t>
            </a:r>
          </a:p>
        </p:txBody>
      </p:sp>
      <p:pic>
        <p:nvPicPr>
          <p:cNvPr id="4710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1713" y="2514600"/>
            <a:ext cx="3062287"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70057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0" y="914400"/>
            <a:ext cx="8686800" cy="5943600"/>
          </a:xfrm>
        </p:spPr>
        <p:txBody>
          <a:bodyPr rIns="132080"/>
          <a:lstStyle/>
          <a:p>
            <a:pPr marL="273050" indent="-255588">
              <a:buFont typeface="Wingdings" panose="05000000000000000000" pitchFamily="2" charset="2"/>
              <a:buChar char="§"/>
            </a:pPr>
            <a:r>
              <a:rPr lang="en-US" altLang="en-US" sz="2400" smtClean="0"/>
              <a:t>95% of Russia was rural. </a:t>
            </a:r>
          </a:p>
          <a:p>
            <a:pPr marL="273050" indent="-255588">
              <a:buFont typeface="Wingdings" panose="05000000000000000000" pitchFamily="2" charset="2"/>
              <a:buChar char="§"/>
            </a:pPr>
            <a:r>
              <a:rPr lang="en-US" altLang="en-US" sz="2400" smtClean="0"/>
              <a:t>Russian </a:t>
            </a:r>
            <a:r>
              <a:rPr lang="en-US" altLang="en-US" sz="2400" smtClean="0">
                <a:solidFill>
                  <a:srgbClr val="FFFF00"/>
                </a:solidFill>
              </a:rPr>
              <a:t>economy</a:t>
            </a:r>
            <a:r>
              <a:rPr lang="en-US" altLang="en-US" sz="2400" smtClean="0"/>
              <a:t> produced enough money to </a:t>
            </a:r>
            <a:r>
              <a:rPr lang="en-US" altLang="en-US" sz="2400" smtClean="0">
                <a:solidFill>
                  <a:srgbClr val="FFFF00"/>
                </a:solidFill>
              </a:rPr>
              <a:t>support an expanding state and empire</a:t>
            </a:r>
          </a:p>
          <a:p>
            <a:pPr marL="273050" indent="-255588">
              <a:buFont typeface="Wingdings" panose="05000000000000000000" pitchFamily="2" charset="2"/>
              <a:buChar char="§"/>
            </a:pPr>
            <a:endParaRPr lang="en-US" altLang="en-US" sz="2400" smtClean="0"/>
          </a:p>
          <a:p>
            <a:pPr marL="273050" indent="-255588">
              <a:buFont typeface="Wingdings" panose="05000000000000000000" pitchFamily="2" charset="2"/>
              <a:buChar char="§"/>
            </a:pPr>
            <a:r>
              <a:rPr lang="en-US" altLang="en-US" sz="2400" smtClean="0">
                <a:solidFill>
                  <a:srgbClr val="FFFF00"/>
                </a:solidFill>
              </a:rPr>
              <a:t>Agricultural methods were highly traditional and limited </a:t>
            </a:r>
            <a:r>
              <a:rPr lang="en-US" altLang="en-US" sz="2400" smtClean="0"/>
              <a:t>(old technology)</a:t>
            </a:r>
          </a:p>
          <a:p>
            <a:pPr marL="639763" lvl="1" indent="-255588">
              <a:buFont typeface="Wingdings" panose="05000000000000000000" pitchFamily="2" charset="2"/>
              <a:buChar char="§"/>
            </a:pPr>
            <a:r>
              <a:rPr lang="en-US" altLang="en-US" sz="2400" smtClean="0"/>
              <a:t>Serfs were unmotivated because extra production was taken by landlords</a:t>
            </a:r>
          </a:p>
          <a:p>
            <a:pPr marL="639763" lvl="1" indent="-255588">
              <a:buFont typeface="Wingdings" panose="05000000000000000000" pitchFamily="2" charset="2"/>
              <a:buChar char="§"/>
            </a:pPr>
            <a:endParaRPr lang="en-US" altLang="en-US" sz="2400" smtClean="0"/>
          </a:p>
          <a:p>
            <a:pPr marL="273050" indent="-255588">
              <a:buFont typeface="Wingdings" panose="05000000000000000000" pitchFamily="2" charset="2"/>
              <a:buChar char="§"/>
            </a:pPr>
            <a:r>
              <a:rPr lang="en-US" altLang="en-US" sz="2400" smtClean="0">
                <a:solidFill>
                  <a:srgbClr val="FFFF00"/>
                </a:solidFill>
              </a:rPr>
              <a:t>No merchant class; most merchants are Westerners stationed in Russia</a:t>
            </a:r>
          </a:p>
          <a:p>
            <a:pPr marL="639763" lvl="1" indent="-255588">
              <a:buFont typeface="Wingdings" panose="05000000000000000000" pitchFamily="2" charset="2"/>
              <a:buChar char="§"/>
            </a:pPr>
            <a:r>
              <a:rPr lang="en-US" altLang="en-US" sz="2400" smtClean="0">
                <a:solidFill>
                  <a:srgbClr val="FFFF00"/>
                </a:solidFill>
              </a:rPr>
              <a:t>Government has greater role in economy than West </a:t>
            </a:r>
            <a:r>
              <a:rPr lang="en-US" altLang="en-US" sz="2400" smtClean="0"/>
              <a:t>because of lack of merchants</a:t>
            </a:r>
          </a:p>
        </p:txBody>
      </p:sp>
      <p:sp>
        <p:nvSpPr>
          <p:cNvPr id="48131" name="Rectangle 1"/>
          <p:cNvSpPr>
            <a:spLocks noGrp="1" noChangeArrowheads="1"/>
          </p:cNvSpPr>
          <p:nvPr>
            <p:ph type="title"/>
          </p:nvPr>
        </p:nvSpPr>
        <p:spPr>
          <a:xfrm>
            <a:off x="1127125" y="15875"/>
            <a:ext cx="7543800" cy="914400"/>
          </a:xfrm>
        </p:spPr>
        <p:txBody>
          <a:bodyPr rIns="132080"/>
          <a:lstStyle/>
          <a:p>
            <a:pPr algn="ctr"/>
            <a:r>
              <a:rPr lang="en-US" altLang="en-US" sz="4400" dirty="0" smtClean="0"/>
              <a:t>Economics in Russia</a:t>
            </a:r>
          </a:p>
        </p:txBody>
      </p:sp>
    </p:spTree>
    <p:extLst>
      <p:ext uri="{BB962C8B-B14F-4D97-AF65-F5344CB8AC3E}">
        <p14:creationId xmlns:p14="http://schemas.microsoft.com/office/powerpoint/2010/main" val="295122743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0" y="609600"/>
            <a:ext cx="6324600" cy="5562600"/>
          </a:xfrm>
        </p:spPr>
        <p:txBody>
          <a:bodyPr rIns="132080">
            <a:noAutofit/>
          </a:bodyPr>
          <a:lstStyle/>
          <a:p>
            <a:pPr marL="274320" indent="-256032" fontAlgn="auto">
              <a:spcAft>
                <a:spcPts val="0"/>
              </a:spcAft>
              <a:buFont typeface="Wingdings" panose="05000000000000000000" pitchFamily="2" charset="2"/>
              <a:buChar char="§"/>
              <a:defRPr/>
            </a:pPr>
            <a:r>
              <a:rPr lang="en-US" altLang="en-US" sz="2400" dirty="0" smtClean="0">
                <a:solidFill>
                  <a:srgbClr val="FFFF00"/>
                </a:solidFill>
              </a:rPr>
              <a:t>Peter I (Peter the Great) (reign 1689-1725)</a:t>
            </a:r>
          </a:p>
          <a:p>
            <a:pPr marL="640080" lvl="1" indent="-256032" fontAlgn="auto">
              <a:spcAft>
                <a:spcPts val="0"/>
              </a:spcAft>
              <a:buFont typeface="Wingdings" panose="05000000000000000000" pitchFamily="2" charset="2"/>
              <a:buChar char="§"/>
              <a:defRPr/>
            </a:pPr>
            <a:r>
              <a:rPr lang="en-US" altLang="en-US" sz="2400" dirty="0" smtClean="0">
                <a:solidFill>
                  <a:srgbClr val="FFFF00"/>
                </a:solidFill>
              </a:rPr>
              <a:t>Built up tsarist control over bureaucracy and military; absolute monarch</a:t>
            </a:r>
          </a:p>
          <a:p>
            <a:pPr marL="1005840" lvl="2" indent="-256032" fontAlgn="auto">
              <a:spcAft>
                <a:spcPts val="0"/>
              </a:spcAft>
              <a:buFont typeface="Wingdings" panose="05000000000000000000" pitchFamily="2" charset="2"/>
              <a:buChar char="§"/>
              <a:defRPr/>
            </a:pPr>
            <a:r>
              <a:rPr lang="en-US" altLang="en-US" dirty="0"/>
              <a:t>Chancery of Secret Police</a:t>
            </a:r>
            <a:endParaRPr lang="en-US" altLang="en-US" dirty="0" smtClean="0"/>
          </a:p>
          <a:p>
            <a:pPr marL="869506" lvl="1" indent="-342900" fontAlgn="auto">
              <a:spcAft>
                <a:spcPts val="0"/>
              </a:spcAft>
              <a:buFont typeface="Wingdings" panose="05000000000000000000" pitchFamily="2" charset="2"/>
              <a:buChar char="§"/>
              <a:defRPr/>
            </a:pPr>
            <a:r>
              <a:rPr lang="en-US" altLang="en-US" sz="2400" dirty="0" smtClean="0"/>
              <a:t>Wanted to move Russia into Western sphere, but didn’t want Russia to become entirely Western</a:t>
            </a:r>
          </a:p>
          <a:p>
            <a:pPr marL="869506" lvl="1" indent="-342900" fontAlgn="auto">
              <a:spcAft>
                <a:spcPts val="0"/>
              </a:spcAft>
              <a:buFont typeface="Wingdings" panose="05000000000000000000" pitchFamily="2" charset="2"/>
              <a:buChar char="§"/>
              <a:defRPr/>
            </a:pPr>
            <a:r>
              <a:rPr lang="en-US" altLang="en-US" sz="2400" dirty="0" smtClean="0"/>
              <a:t>Expanded territory</a:t>
            </a:r>
          </a:p>
          <a:p>
            <a:pPr marL="274320" indent="-256032" fontAlgn="auto">
              <a:spcAft>
                <a:spcPts val="0"/>
              </a:spcAft>
              <a:buFont typeface="Wingdings" panose="05000000000000000000" pitchFamily="2" charset="2"/>
              <a:buChar char="§"/>
              <a:defRPr/>
            </a:pPr>
            <a:r>
              <a:rPr lang="en-US" altLang="en-US" sz="2400" dirty="0" smtClean="0"/>
              <a:t>Shifted focus westward:</a:t>
            </a:r>
          </a:p>
          <a:p>
            <a:pPr marL="640080" lvl="1" indent="-256032" fontAlgn="auto">
              <a:spcAft>
                <a:spcPts val="0"/>
              </a:spcAft>
              <a:buFont typeface="Wingdings" panose="05000000000000000000" pitchFamily="2" charset="2"/>
              <a:buChar char="§"/>
              <a:defRPr/>
            </a:pPr>
            <a:r>
              <a:rPr lang="en-US" altLang="en-US" sz="2400" dirty="0" smtClean="0"/>
              <a:t>Attacked Sweden in the Great Northern War; secured an ice-free port on Baltic Sea and created a navy</a:t>
            </a:r>
          </a:p>
          <a:p>
            <a:pPr marL="274320" indent="-256032" fontAlgn="auto">
              <a:spcAft>
                <a:spcPts val="0"/>
              </a:spcAft>
              <a:buFont typeface="Wingdings" panose="05000000000000000000" pitchFamily="2" charset="2"/>
              <a:buChar char="§"/>
              <a:defRPr/>
            </a:pPr>
            <a:r>
              <a:rPr lang="en-US" altLang="en-US" sz="2400" dirty="0" smtClean="0">
                <a:solidFill>
                  <a:srgbClr val="FFFF00"/>
                </a:solidFill>
              </a:rPr>
              <a:t>Moved capital from Moscow to the new St. Petersburg</a:t>
            </a:r>
          </a:p>
        </p:txBody>
      </p:sp>
      <p:sp>
        <p:nvSpPr>
          <p:cNvPr id="32771" name="Rectangle 1"/>
          <p:cNvSpPr>
            <a:spLocks noGrp="1" noChangeArrowheads="1"/>
          </p:cNvSpPr>
          <p:nvPr>
            <p:ph type="title"/>
          </p:nvPr>
        </p:nvSpPr>
        <p:spPr>
          <a:xfrm>
            <a:off x="-95250" y="-304800"/>
            <a:ext cx="9144000" cy="1054100"/>
          </a:xfrm>
        </p:spPr>
        <p:txBody>
          <a:bodyPr rIns="132080"/>
          <a:lstStyle/>
          <a:p>
            <a:pPr algn="ctr"/>
            <a:r>
              <a:rPr lang="en-US" altLang="en-US" sz="4400" dirty="0"/>
              <a:t>Peter the Great</a:t>
            </a:r>
            <a:endParaRPr lang="en-US" altLang="en-US" sz="4400" dirty="0" smtClean="0"/>
          </a:p>
        </p:txBody>
      </p:sp>
      <p:pic>
        <p:nvPicPr>
          <p:cNvPr id="32772" name="Picture 7" descr="http://static.tvtropes.org/pmwiki/pub/images/Peter-the-Great_1_51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955800"/>
            <a:ext cx="28194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36675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Detail: AUTOCRACY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3338"/>
            <a:ext cx="6400800" cy="683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142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a:xfrm>
            <a:off x="0" y="838200"/>
            <a:ext cx="9144000" cy="6096000"/>
          </a:xfrm>
        </p:spPr>
        <p:txBody>
          <a:bodyPr rIns="132080"/>
          <a:lstStyle/>
          <a:p>
            <a:pPr marL="273050" indent="-255588">
              <a:lnSpc>
                <a:spcPct val="90000"/>
              </a:lnSpc>
              <a:buFont typeface="Wingdings" pitchFamily="2" charset="2"/>
              <a:buChar char="§"/>
            </a:pPr>
            <a:r>
              <a:rPr lang="en-US" altLang="en-US" sz="2400" dirty="0" smtClean="0">
                <a:solidFill>
                  <a:srgbClr val="FFFF00"/>
                </a:solidFill>
              </a:rPr>
              <a:t>Opens Russia up to Western influence</a:t>
            </a:r>
          </a:p>
          <a:p>
            <a:pPr marL="273050" indent="-255588">
              <a:lnSpc>
                <a:spcPct val="90000"/>
              </a:lnSpc>
              <a:buFont typeface="Wingdings" pitchFamily="2" charset="2"/>
              <a:buChar char="§"/>
            </a:pPr>
            <a:r>
              <a:rPr lang="en-US" altLang="en-US" sz="2400" dirty="0" smtClean="0"/>
              <a:t>Improvements in political organization</a:t>
            </a:r>
          </a:p>
          <a:p>
            <a:pPr marL="868363" lvl="1" indent="-342900">
              <a:lnSpc>
                <a:spcPct val="90000"/>
              </a:lnSpc>
              <a:buFont typeface="Wingdings" pitchFamily="2" charset="2"/>
              <a:buChar char="§"/>
            </a:pPr>
            <a:r>
              <a:rPr lang="en-US" altLang="en-US" sz="2200" dirty="0" smtClean="0"/>
              <a:t>Specialization of Russian bureaucracy</a:t>
            </a:r>
          </a:p>
          <a:p>
            <a:pPr marL="868363" lvl="1" indent="-342900">
              <a:lnSpc>
                <a:spcPct val="90000"/>
              </a:lnSpc>
              <a:buFont typeface="Wingdings" pitchFamily="2" charset="2"/>
              <a:buChar char="§"/>
            </a:pPr>
            <a:r>
              <a:rPr lang="en-US" altLang="en-US" sz="2200" dirty="0" smtClean="0">
                <a:solidFill>
                  <a:srgbClr val="FFFF00"/>
                </a:solidFill>
              </a:rPr>
              <a:t>Revision of law codes</a:t>
            </a:r>
          </a:p>
          <a:p>
            <a:pPr marL="868363" lvl="1" indent="-342900">
              <a:lnSpc>
                <a:spcPct val="90000"/>
              </a:lnSpc>
              <a:buFont typeface="Wingdings" pitchFamily="2" charset="2"/>
              <a:buChar char="§"/>
            </a:pPr>
            <a:r>
              <a:rPr lang="en-US" altLang="en-US" sz="2200" dirty="0" smtClean="0"/>
              <a:t>Improved weaponry and navy</a:t>
            </a:r>
          </a:p>
          <a:p>
            <a:pPr marL="868363" lvl="1" indent="-342900">
              <a:lnSpc>
                <a:spcPct val="90000"/>
              </a:lnSpc>
              <a:buFont typeface="Wingdings" pitchFamily="2" charset="2"/>
              <a:buChar char="§"/>
            </a:pPr>
            <a:r>
              <a:rPr lang="en-US" altLang="en-US" sz="2200" dirty="0" smtClean="0">
                <a:solidFill>
                  <a:srgbClr val="FFFF00"/>
                </a:solidFill>
              </a:rPr>
              <a:t>Revised tax system (lower peasant taxes)</a:t>
            </a:r>
          </a:p>
          <a:p>
            <a:pPr marL="273050" indent="-255588">
              <a:lnSpc>
                <a:spcPct val="90000"/>
              </a:lnSpc>
              <a:buFont typeface="Wingdings" pitchFamily="2" charset="2"/>
              <a:buChar char="§"/>
            </a:pPr>
            <a:r>
              <a:rPr lang="en-US" altLang="en-US" sz="2400" dirty="0" smtClean="0"/>
              <a:t>Economic developments (inherited a Russia that was largely agricultural)</a:t>
            </a:r>
          </a:p>
          <a:p>
            <a:pPr marL="868363" lvl="1" indent="-342900">
              <a:lnSpc>
                <a:spcPct val="90000"/>
              </a:lnSpc>
              <a:buFont typeface="Wingdings" pitchFamily="2" charset="2"/>
              <a:buChar char="§"/>
            </a:pPr>
            <a:r>
              <a:rPr lang="en-US" altLang="en-US" sz="2200" dirty="0" smtClean="0">
                <a:solidFill>
                  <a:srgbClr val="FFFF00"/>
                </a:solidFill>
              </a:rPr>
              <a:t>Built up mining industries </a:t>
            </a:r>
            <a:r>
              <a:rPr lang="en-US" altLang="en-US" sz="2200" dirty="0" smtClean="0"/>
              <a:t>so Russia will not need to import metal for weapons</a:t>
            </a:r>
          </a:p>
          <a:p>
            <a:pPr marL="1177925" lvl="2" indent="-285750">
              <a:lnSpc>
                <a:spcPct val="90000"/>
              </a:lnSpc>
              <a:buFont typeface="Wingdings" pitchFamily="2" charset="2"/>
              <a:buChar char="§"/>
            </a:pPr>
            <a:r>
              <a:rPr lang="en-US" altLang="en-US" sz="2200" dirty="0" smtClean="0"/>
              <a:t>Used Western technology knowledge</a:t>
            </a:r>
          </a:p>
          <a:p>
            <a:pPr marL="868363" lvl="1" indent="-342900">
              <a:lnSpc>
                <a:spcPct val="90000"/>
              </a:lnSpc>
              <a:buFont typeface="Wingdings" pitchFamily="2" charset="2"/>
              <a:buChar char="§"/>
            </a:pPr>
            <a:r>
              <a:rPr lang="en-US" altLang="en-US" sz="2200" dirty="0" smtClean="0"/>
              <a:t>Landlords rewarded for using a serf system</a:t>
            </a:r>
          </a:p>
          <a:p>
            <a:pPr marL="273050" indent="-255588">
              <a:lnSpc>
                <a:spcPct val="90000"/>
              </a:lnSpc>
              <a:buFont typeface="Wingdings" pitchFamily="2" charset="2"/>
              <a:buChar char="§"/>
            </a:pPr>
            <a:r>
              <a:rPr lang="en-US" altLang="en-US" sz="2400" dirty="0" smtClean="0"/>
              <a:t>Cultural change from his trips to Western Europe</a:t>
            </a:r>
          </a:p>
          <a:p>
            <a:pPr marL="868363" lvl="1" indent="-342900">
              <a:lnSpc>
                <a:spcPct val="90000"/>
              </a:lnSpc>
              <a:buFont typeface="Wingdings" pitchFamily="2" charset="2"/>
              <a:buChar char="§"/>
            </a:pPr>
            <a:r>
              <a:rPr lang="en-US" altLang="en-US" sz="2200" dirty="0" smtClean="0">
                <a:solidFill>
                  <a:srgbClr val="FFFF00"/>
                </a:solidFill>
              </a:rPr>
              <a:t>Brought Western science, technology, ballet, gender attitudes</a:t>
            </a:r>
          </a:p>
          <a:p>
            <a:pPr marL="868363" lvl="1" indent="-342900">
              <a:lnSpc>
                <a:spcPct val="90000"/>
              </a:lnSpc>
              <a:buFont typeface="Wingdings" pitchFamily="2" charset="2"/>
              <a:buChar char="§"/>
            </a:pPr>
            <a:r>
              <a:rPr lang="en-US" altLang="en-US" sz="2200" dirty="0" smtClean="0"/>
              <a:t>Encouraged Western-styled clothing among boyars </a:t>
            </a:r>
          </a:p>
          <a:p>
            <a:pPr marL="868363" lvl="1" indent="-342900">
              <a:lnSpc>
                <a:spcPct val="90000"/>
              </a:lnSpc>
              <a:buFont typeface="Wingdings" pitchFamily="2" charset="2"/>
              <a:buChar char="§"/>
            </a:pPr>
            <a:r>
              <a:rPr lang="en-US" altLang="en-US" sz="2200" dirty="0" smtClean="0"/>
              <a:t>Limited to the elite; no wide-spread cultural change</a:t>
            </a:r>
          </a:p>
        </p:txBody>
      </p:sp>
      <p:sp>
        <p:nvSpPr>
          <p:cNvPr id="33795" name="Rectangle 1"/>
          <p:cNvSpPr>
            <a:spLocks noGrp="1" noChangeArrowheads="1"/>
          </p:cNvSpPr>
          <p:nvPr>
            <p:ph type="title"/>
          </p:nvPr>
        </p:nvSpPr>
        <p:spPr>
          <a:xfrm>
            <a:off x="19050" y="38100"/>
            <a:ext cx="9144000" cy="914400"/>
          </a:xfrm>
        </p:spPr>
        <p:txBody>
          <a:bodyPr rIns="132080"/>
          <a:lstStyle/>
          <a:p>
            <a:pPr algn="ctr"/>
            <a:r>
              <a:rPr lang="en-US" altLang="en-US" sz="4400" dirty="0" smtClean="0"/>
              <a:t>Peter the Great</a:t>
            </a:r>
          </a:p>
        </p:txBody>
      </p:sp>
    </p:spTree>
    <p:extLst>
      <p:ext uri="{BB962C8B-B14F-4D97-AF65-F5344CB8AC3E}">
        <p14:creationId xmlns:p14="http://schemas.microsoft.com/office/powerpoint/2010/main" val="17198871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Objective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WWBAT: Introduce the Russian Empire and discuss characteristics of its expansion </a:t>
            </a:r>
            <a:endParaRPr lang="en-US" dirty="0">
              <a:solidFill>
                <a:srgbClr val="FFFF00"/>
              </a:solidFill>
            </a:endParaRPr>
          </a:p>
        </p:txBody>
      </p:sp>
    </p:spTree>
    <p:extLst>
      <p:ext uri="{BB962C8B-B14F-4D97-AF65-F5344CB8AC3E}">
        <p14:creationId xmlns:p14="http://schemas.microsoft.com/office/powerpoint/2010/main" val="1475826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p:cNvSpPr>
          <p:nvPr/>
        </p:nvSpPr>
        <p:spPr bwMode="auto">
          <a:xfrm>
            <a:off x="1146175" y="82550"/>
            <a:ext cx="68929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sz="4000" b="1" dirty="0">
                <a:latin typeface="+mn-lt"/>
                <a:cs typeface="Arial" charset="0"/>
                <a:sym typeface="Arial" charset="0"/>
              </a:rPr>
              <a:t>Russia Under Peter the Great</a:t>
            </a:r>
          </a:p>
        </p:txBody>
      </p:sp>
      <p:sp>
        <p:nvSpPr>
          <p:cNvPr id="2" name="TextBox 1"/>
          <p:cNvSpPr txBox="1"/>
          <p:nvPr/>
        </p:nvSpPr>
        <p:spPr>
          <a:xfrm>
            <a:off x="20638" y="5934075"/>
            <a:ext cx="9144000" cy="923925"/>
          </a:xfrm>
          <a:prstGeom prst="rect">
            <a:avLst/>
          </a:prstGeom>
          <a:noFill/>
        </p:spPr>
        <p:txBody>
          <a:bodyPr>
            <a:spAutoFit/>
          </a:bodyPr>
          <a:lstStyle/>
          <a:p>
            <a:pPr algn="ctr">
              <a:defRPr/>
            </a:pPr>
            <a:r>
              <a:rPr lang="en-US" dirty="0">
                <a:latin typeface="+mn-lt"/>
                <a:sym typeface="Arial" charset="0"/>
              </a:rPr>
              <a:t>From 1696 to 1725, Peter the Great allowed his country only one year of peace.  For the rest of this reign he pursued war.  By the end, he had established territory on the southern shores of the Baltic Sea, where he founded the new city of St. Petersburg.</a:t>
            </a:r>
          </a:p>
        </p:txBody>
      </p:sp>
      <p:pic>
        <p:nvPicPr>
          <p:cNvPr id="3482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738" y="644525"/>
            <a:ext cx="8305800" cy="528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37176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44136"/>
          </a:xfrm>
        </p:spPr>
        <p:txBody>
          <a:bodyPr>
            <a:normAutofit fontScale="90000"/>
          </a:bodyPr>
          <a:lstStyle/>
          <a:p>
            <a:pPr algn="ctr"/>
            <a:r>
              <a:rPr lang="en-US" dirty="0" smtClean="0"/>
              <a:t>Motivations for </a:t>
            </a:r>
            <a:br>
              <a:rPr lang="en-US" dirty="0" smtClean="0"/>
            </a:br>
            <a:r>
              <a:rPr lang="en-US" dirty="0" smtClean="0"/>
              <a:t>Russian Expansion</a:t>
            </a:r>
            <a:endParaRPr lang="en-US" dirty="0"/>
          </a:p>
        </p:txBody>
      </p:sp>
      <p:sp>
        <p:nvSpPr>
          <p:cNvPr id="3" name="Content Placeholder 2"/>
          <p:cNvSpPr>
            <a:spLocks noGrp="1"/>
          </p:cNvSpPr>
          <p:nvPr>
            <p:ph idx="1"/>
          </p:nvPr>
        </p:nvSpPr>
        <p:spPr>
          <a:xfrm>
            <a:off x="304800" y="1646236"/>
            <a:ext cx="5181600" cy="4983163"/>
          </a:xfrm>
        </p:spPr>
        <p:txBody>
          <a:bodyPr>
            <a:normAutofit fontScale="92500"/>
          </a:bodyPr>
          <a:lstStyle/>
          <a:p>
            <a:r>
              <a:rPr lang="en-US" dirty="0" smtClean="0"/>
              <a:t>Motivation #1 = </a:t>
            </a:r>
            <a:r>
              <a:rPr lang="en-US" dirty="0" smtClean="0">
                <a:solidFill>
                  <a:srgbClr val="FFFF00"/>
                </a:solidFill>
              </a:rPr>
              <a:t>security from the nomadic pastoral peoples</a:t>
            </a:r>
          </a:p>
          <a:p>
            <a:pPr lvl="1"/>
            <a:r>
              <a:rPr lang="en-US" dirty="0" smtClean="0"/>
              <a:t>Lived in the grasslands south and east of the Russian heartland</a:t>
            </a:r>
          </a:p>
          <a:p>
            <a:pPr lvl="1"/>
            <a:r>
              <a:rPr lang="en-US" dirty="0" smtClean="0"/>
              <a:t>Russians were </a:t>
            </a:r>
            <a:r>
              <a:rPr lang="en-US" dirty="0" smtClean="0">
                <a:solidFill>
                  <a:srgbClr val="FFFF00"/>
                </a:solidFill>
              </a:rPr>
              <a:t>afraid one of these groups will rise to power like the Mongols</a:t>
            </a:r>
          </a:p>
          <a:p>
            <a:pPr lvl="1"/>
            <a:r>
              <a:rPr lang="en-US" dirty="0" smtClean="0"/>
              <a:t>These nomads frequently raided Russia’s neighbors and sold many of them into slavery</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638800" y="1676400"/>
            <a:ext cx="29718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Motivations for</a:t>
            </a:r>
            <a:br>
              <a:rPr lang="en-US" dirty="0" smtClean="0"/>
            </a:br>
            <a:r>
              <a:rPr lang="en-US" dirty="0" smtClean="0"/>
              <a:t>Russian Expansion</a:t>
            </a:r>
            <a:endParaRPr lang="en-US" dirty="0"/>
          </a:p>
        </p:txBody>
      </p:sp>
      <p:sp>
        <p:nvSpPr>
          <p:cNvPr id="3" name="Content Placeholder 2"/>
          <p:cNvSpPr>
            <a:spLocks noGrp="1"/>
          </p:cNvSpPr>
          <p:nvPr>
            <p:ph idx="1"/>
          </p:nvPr>
        </p:nvSpPr>
        <p:spPr>
          <a:xfrm>
            <a:off x="4343400" y="1646237"/>
            <a:ext cx="4419600" cy="4526280"/>
          </a:xfrm>
        </p:spPr>
        <p:txBody>
          <a:bodyPr/>
          <a:lstStyle/>
          <a:p>
            <a:r>
              <a:rPr lang="en-US" dirty="0" smtClean="0"/>
              <a:t>Motivation #2 = </a:t>
            </a:r>
            <a:r>
              <a:rPr lang="en-US" dirty="0" smtClean="0">
                <a:solidFill>
                  <a:srgbClr val="FFFF00"/>
                </a:solidFill>
              </a:rPr>
              <a:t>Pelts of fur-bearing animals</a:t>
            </a:r>
          </a:p>
          <a:p>
            <a:pPr lvl="1"/>
            <a:r>
              <a:rPr lang="en-US" dirty="0" smtClean="0"/>
              <a:t>To the east across the vast expanse of Siberia</a:t>
            </a:r>
          </a:p>
          <a:p>
            <a:pPr lvl="1"/>
            <a:r>
              <a:rPr lang="en-US" dirty="0" smtClean="0">
                <a:solidFill>
                  <a:srgbClr val="FFFF00"/>
                </a:solidFill>
              </a:rPr>
              <a:t>Very valuable and in-demand item</a:t>
            </a:r>
          </a:p>
          <a:p>
            <a:pPr lvl="1"/>
            <a:r>
              <a:rPr lang="en-US" dirty="0" smtClean="0"/>
              <a:t>Nickname = “soft gold”</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1524000"/>
            <a:ext cx="3886200" cy="22955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81000" y="3962400"/>
            <a:ext cx="43434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Motivations for</a:t>
            </a:r>
            <a:br>
              <a:rPr lang="en-US" dirty="0"/>
            </a:br>
            <a:r>
              <a:rPr lang="en-US" dirty="0"/>
              <a:t>Russian Expansion</a:t>
            </a:r>
          </a:p>
        </p:txBody>
      </p:sp>
      <p:sp>
        <p:nvSpPr>
          <p:cNvPr id="3" name="Content Placeholder 2"/>
          <p:cNvSpPr>
            <a:spLocks noGrp="1"/>
          </p:cNvSpPr>
          <p:nvPr>
            <p:ph idx="1"/>
          </p:nvPr>
        </p:nvSpPr>
        <p:spPr>
          <a:xfrm>
            <a:off x="457200" y="1562100"/>
            <a:ext cx="4572000" cy="4526280"/>
          </a:xfrm>
        </p:spPr>
        <p:txBody>
          <a:bodyPr>
            <a:normAutofit/>
          </a:bodyPr>
          <a:lstStyle/>
          <a:p>
            <a:r>
              <a:rPr lang="en-US" dirty="0" smtClean="0"/>
              <a:t>To Russians, their empire meant:</a:t>
            </a:r>
          </a:p>
          <a:p>
            <a:pPr lvl="1"/>
            <a:r>
              <a:rPr lang="en-US" dirty="0" smtClean="0"/>
              <a:t>Defending the Russian frontiers</a:t>
            </a:r>
          </a:p>
          <a:p>
            <a:pPr lvl="1"/>
            <a:r>
              <a:rPr lang="en-US" dirty="0" smtClean="0"/>
              <a:t>Enhancing the power of the Russian state</a:t>
            </a:r>
          </a:p>
          <a:p>
            <a:pPr lvl="1"/>
            <a:r>
              <a:rPr lang="en-US" dirty="0" smtClean="0"/>
              <a:t>Bringing Christianity, civilization, and enlightenment to “savages”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486400" y="1676400"/>
            <a:ext cx="324802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799"/>
            <a:ext cx="8229600" cy="1143000"/>
          </a:xfrm>
        </p:spPr>
        <p:txBody>
          <a:bodyPr/>
          <a:lstStyle/>
          <a:p>
            <a:pPr algn="ctr"/>
            <a:r>
              <a:rPr lang="en-US" dirty="0"/>
              <a:t>The Russian Empire</a:t>
            </a:r>
          </a:p>
        </p:txBody>
      </p:sp>
      <p:sp>
        <p:nvSpPr>
          <p:cNvPr id="3" name="Content Placeholder 2"/>
          <p:cNvSpPr>
            <a:spLocks noGrp="1"/>
          </p:cNvSpPr>
          <p:nvPr>
            <p:ph idx="1"/>
          </p:nvPr>
        </p:nvSpPr>
        <p:spPr>
          <a:xfrm>
            <a:off x="3048000" y="838202"/>
            <a:ext cx="6248400" cy="5638798"/>
          </a:xfrm>
        </p:spPr>
        <p:txBody>
          <a:bodyPr>
            <a:normAutofit/>
          </a:bodyPr>
          <a:lstStyle/>
          <a:p>
            <a:r>
              <a:rPr lang="en-US" dirty="0" smtClean="0">
                <a:solidFill>
                  <a:srgbClr val="FFFF00"/>
                </a:solidFill>
              </a:rPr>
              <a:t>Conquered peoples </a:t>
            </a:r>
            <a:r>
              <a:rPr lang="en-US" dirty="0" smtClean="0"/>
              <a:t>had to </a:t>
            </a:r>
            <a:r>
              <a:rPr lang="en-US" dirty="0" smtClean="0">
                <a:solidFill>
                  <a:srgbClr val="FFFF00"/>
                </a:solidFill>
              </a:rPr>
              <a:t>swear</a:t>
            </a:r>
            <a:r>
              <a:rPr lang="en-US" dirty="0" smtClean="0"/>
              <a:t> an </a:t>
            </a:r>
            <a:r>
              <a:rPr lang="en-US" dirty="0" smtClean="0">
                <a:solidFill>
                  <a:srgbClr val="FFFF00"/>
                </a:solidFill>
              </a:rPr>
              <a:t>oath of allegiance to the grand tsar</a:t>
            </a:r>
          </a:p>
          <a:p>
            <a:endParaRPr lang="en-US" dirty="0" smtClean="0">
              <a:solidFill>
                <a:srgbClr val="FFFF00"/>
              </a:solidFill>
            </a:endParaRPr>
          </a:p>
          <a:p>
            <a:r>
              <a:rPr lang="en-US" dirty="0" smtClean="0">
                <a:solidFill>
                  <a:srgbClr val="FFFF00"/>
                </a:solidFill>
              </a:rPr>
              <a:t>Serbians had to pay </a:t>
            </a:r>
            <a:r>
              <a:rPr lang="en-US" i="1" dirty="0" err="1" smtClean="0">
                <a:solidFill>
                  <a:srgbClr val="FFFF00"/>
                </a:solidFill>
              </a:rPr>
              <a:t>yasak</a:t>
            </a:r>
            <a:r>
              <a:rPr lang="en-US" dirty="0" smtClean="0">
                <a:solidFill>
                  <a:srgbClr val="FFFF00"/>
                </a:solidFill>
              </a:rPr>
              <a:t> </a:t>
            </a:r>
            <a:r>
              <a:rPr lang="en-US" dirty="0" smtClean="0"/>
              <a:t>= tribute paid in cash or valuable goods</a:t>
            </a:r>
          </a:p>
          <a:p>
            <a:endParaRPr lang="en-US" dirty="0" smtClean="0"/>
          </a:p>
          <a:p>
            <a:r>
              <a:rPr lang="en-US" dirty="0" smtClean="0"/>
              <a:t>New diseases accompanied Russian conquest </a:t>
            </a:r>
            <a:r>
              <a:rPr lang="en-US" dirty="0" smtClean="0">
                <a:sym typeface="Wingdings" pitchFamily="2" charset="2"/>
              </a:rPr>
              <a:t> ex: smallpox and measles</a:t>
            </a:r>
          </a:p>
          <a:p>
            <a:endParaRPr lang="en-US" dirty="0" smtClean="0">
              <a:sym typeface="Wingdings" pitchFamily="2" charset="2"/>
            </a:endParaRPr>
          </a:p>
        </p:txBody>
      </p:sp>
      <p:pic>
        <p:nvPicPr>
          <p:cNvPr id="6146" name="Picture 2" descr="https://upload.wikimedia.org/wikipedia/commons/d/d9/%D0%9C%D0%B5%D0%B7%D0%B5%D0%BD%D1%81%D0%BA%D0%B8%D0%B5_%D1%81%D0%B0%D0%BC%D0%BE%D0%B5%D0%B4%D1%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762000"/>
            <a:ext cx="3257549" cy="575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Russian Empire</a:t>
            </a:r>
          </a:p>
        </p:txBody>
      </p:sp>
      <p:sp>
        <p:nvSpPr>
          <p:cNvPr id="3" name="Content Placeholder 2"/>
          <p:cNvSpPr>
            <a:spLocks noGrp="1"/>
          </p:cNvSpPr>
          <p:nvPr>
            <p:ph idx="1"/>
          </p:nvPr>
        </p:nvSpPr>
        <p:spPr/>
        <p:txBody>
          <a:bodyPr>
            <a:normAutofit fontScale="92500" lnSpcReduction="10000"/>
          </a:bodyPr>
          <a:lstStyle/>
          <a:p>
            <a:r>
              <a:rPr lang="en-US" dirty="0">
                <a:sym typeface="Wingdings" pitchFamily="2" charset="2"/>
              </a:rPr>
              <a:t>People felt the pressure to convert to Christianity</a:t>
            </a:r>
          </a:p>
          <a:p>
            <a:pPr lvl="1"/>
            <a:r>
              <a:rPr lang="en-US" dirty="0">
                <a:sym typeface="Wingdings" pitchFamily="2" charset="2"/>
              </a:rPr>
              <a:t>Tax breaks, tribute exemptions, and the promise of land if they did</a:t>
            </a:r>
            <a:endParaRPr lang="en-US" dirty="0"/>
          </a:p>
          <a:p>
            <a:endParaRPr lang="en-US" dirty="0" smtClean="0"/>
          </a:p>
          <a:p>
            <a:endParaRPr lang="en-US" dirty="0"/>
          </a:p>
          <a:p>
            <a:r>
              <a:rPr lang="en-US" dirty="0" smtClean="0"/>
              <a:t>Huge </a:t>
            </a:r>
            <a:r>
              <a:rPr lang="en-US" dirty="0" smtClean="0">
                <a:solidFill>
                  <a:srgbClr val="FFFF00"/>
                </a:solidFill>
              </a:rPr>
              <a:t>influx of Russian settlers to conquered territories </a:t>
            </a:r>
            <a:r>
              <a:rPr lang="en-US" dirty="0" smtClean="0"/>
              <a:t>within the empire</a:t>
            </a:r>
          </a:p>
          <a:p>
            <a:pPr lvl="1"/>
            <a:r>
              <a:rPr lang="en-US" dirty="0" smtClean="0">
                <a:solidFill>
                  <a:srgbClr val="FFFF00"/>
                </a:solidFill>
              </a:rPr>
              <a:t>Began to outnumber the native peoples</a:t>
            </a:r>
          </a:p>
          <a:p>
            <a:pPr lvl="1"/>
            <a:r>
              <a:rPr lang="en-US" dirty="0" smtClean="0"/>
              <a:t>Ex: By 1720 = population of Siberia = 70% Russian and 30% native Siberian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Russian Empire</a:t>
            </a:r>
          </a:p>
        </p:txBody>
      </p:sp>
      <p:sp>
        <p:nvSpPr>
          <p:cNvPr id="3" name="Content Placeholder 2"/>
          <p:cNvSpPr>
            <a:spLocks noGrp="1"/>
          </p:cNvSpPr>
          <p:nvPr>
            <p:ph idx="1"/>
          </p:nvPr>
        </p:nvSpPr>
        <p:spPr>
          <a:xfrm>
            <a:off x="457200" y="1646237"/>
            <a:ext cx="4343400" cy="4526280"/>
          </a:xfrm>
        </p:spPr>
        <p:txBody>
          <a:bodyPr/>
          <a:lstStyle/>
          <a:p>
            <a:r>
              <a:rPr lang="en-US" dirty="0" smtClean="0">
                <a:solidFill>
                  <a:srgbClr val="FFFF00"/>
                </a:solidFill>
              </a:rPr>
              <a:t>Native peoples were “</a:t>
            </a:r>
            <a:r>
              <a:rPr lang="en-US" dirty="0" err="1" smtClean="0">
                <a:solidFill>
                  <a:srgbClr val="FFFF00"/>
                </a:solidFill>
              </a:rPr>
              <a:t>Russified</a:t>
            </a:r>
            <a:r>
              <a:rPr lang="en-US" dirty="0" smtClean="0">
                <a:solidFill>
                  <a:srgbClr val="FFFF00"/>
                </a:solidFill>
              </a:rPr>
              <a:t>” </a:t>
            </a:r>
            <a:r>
              <a:rPr lang="en-US" dirty="0" smtClean="0"/>
              <a:t>= adopted the </a:t>
            </a:r>
            <a:r>
              <a:rPr lang="en-US" dirty="0" smtClean="0">
                <a:solidFill>
                  <a:srgbClr val="FFFF00"/>
                </a:solidFill>
              </a:rPr>
              <a:t>Russian language and culture, converted to Christianity, gave up </a:t>
            </a:r>
            <a:r>
              <a:rPr lang="en-US" dirty="0" smtClean="0"/>
              <a:t>their traditional </a:t>
            </a:r>
            <a:r>
              <a:rPr lang="en-US" dirty="0" smtClean="0">
                <a:solidFill>
                  <a:srgbClr val="FFFF00"/>
                </a:solidFill>
              </a:rPr>
              <a:t>hunting &amp; gathering </a:t>
            </a:r>
            <a:r>
              <a:rPr lang="en-US" dirty="0" smtClean="0"/>
              <a:t>lifestyle, etc.</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638800" y="2133600"/>
            <a:ext cx="2596156"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Russian Empire</a:t>
            </a:r>
          </a:p>
        </p:txBody>
      </p:sp>
      <p:sp>
        <p:nvSpPr>
          <p:cNvPr id="3" name="Content Placeholder 2"/>
          <p:cNvSpPr>
            <a:spLocks noGrp="1"/>
          </p:cNvSpPr>
          <p:nvPr>
            <p:ph idx="1"/>
          </p:nvPr>
        </p:nvSpPr>
        <p:spPr>
          <a:xfrm>
            <a:off x="3733800" y="1646237"/>
            <a:ext cx="4953000" cy="4526280"/>
          </a:xfrm>
        </p:spPr>
        <p:txBody>
          <a:bodyPr/>
          <a:lstStyle/>
          <a:p>
            <a:r>
              <a:rPr lang="en-US" dirty="0" smtClean="0"/>
              <a:t>Loss of hunting ground and pasturelands to Russian agricultural settlers</a:t>
            </a:r>
          </a:p>
          <a:p>
            <a:r>
              <a:rPr lang="en-US" dirty="0" smtClean="0"/>
              <a:t>Result = </a:t>
            </a:r>
            <a:r>
              <a:rPr lang="en-US" dirty="0" smtClean="0">
                <a:solidFill>
                  <a:srgbClr val="FFFF00"/>
                </a:solidFill>
              </a:rPr>
              <a:t>native peoples became dependent on Russian markets for crops and luxury goods</a:t>
            </a:r>
            <a:endParaRPr lang="en-US" dirty="0">
              <a:solidFill>
                <a:srgbClr val="FFFF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04800" y="2133600"/>
            <a:ext cx="3352800" cy="338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Russian Empire</a:t>
            </a:r>
            <a:endParaRPr lang="en-US" dirty="0"/>
          </a:p>
        </p:txBody>
      </p:sp>
      <p:sp>
        <p:nvSpPr>
          <p:cNvPr id="3" name="Content Placeholder 2"/>
          <p:cNvSpPr>
            <a:spLocks noGrp="1"/>
          </p:cNvSpPr>
          <p:nvPr>
            <p:ph idx="1"/>
          </p:nvPr>
        </p:nvSpPr>
        <p:spPr/>
        <p:txBody>
          <a:bodyPr/>
          <a:lstStyle/>
          <a:p>
            <a:r>
              <a:rPr lang="en-US" dirty="0" smtClean="0"/>
              <a:t>By the 18</a:t>
            </a:r>
            <a:r>
              <a:rPr lang="en-US" baseline="30000" dirty="0" smtClean="0"/>
              <a:t>th</a:t>
            </a:r>
            <a:r>
              <a:rPr lang="en-US" dirty="0" smtClean="0"/>
              <a:t> century = Russia became one of the great powers of Europe</a:t>
            </a:r>
          </a:p>
          <a:p>
            <a:r>
              <a:rPr lang="en-US" dirty="0" smtClean="0">
                <a:solidFill>
                  <a:srgbClr val="FFFF00"/>
                </a:solidFill>
              </a:rPr>
              <a:t>Power stemmed from wealth found in: rich agricultural lands, valuable furs, and mineral deposits</a:t>
            </a:r>
          </a:p>
          <a:p>
            <a:r>
              <a:rPr lang="en-US" dirty="0" smtClean="0"/>
              <a:t>Russia became a highly militarized state as well</a:t>
            </a:r>
          </a:p>
          <a:p>
            <a:r>
              <a:rPr lang="en-US" dirty="0" smtClean="0"/>
              <a:t>Russian Empire stayed intact until the collapse of the Soviet Union in 1991</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Russian Empire vs. those of other Western European Countries</a:t>
            </a:r>
            <a:endParaRPr lang="en-US" sz="3600" dirty="0"/>
          </a:p>
        </p:txBody>
      </p:sp>
      <p:sp>
        <p:nvSpPr>
          <p:cNvPr id="6" name="Text Placeholder 5"/>
          <p:cNvSpPr>
            <a:spLocks noGrp="1"/>
          </p:cNvSpPr>
          <p:nvPr>
            <p:ph type="body" idx="1"/>
          </p:nvPr>
        </p:nvSpPr>
        <p:spPr/>
        <p:txBody>
          <a:bodyPr/>
          <a:lstStyle/>
          <a:p>
            <a:pPr algn="ctr"/>
            <a:r>
              <a:rPr lang="en-US" dirty="0" smtClean="0"/>
              <a:t>Russian Empire</a:t>
            </a:r>
            <a:endParaRPr lang="en-US" dirty="0"/>
          </a:p>
        </p:txBody>
      </p:sp>
      <p:sp>
        <p:nvSpPr>
          <p:cNvPr id="8" name="Text Placeholder 7"/>
          <p:cNvSpPr>
            <a:spLocks noGrp="1"/>
          </p:cNvSpPr>
          <p:nvPr>
            <p:ph type="body" sz="half" idx="3"/>
          </p:nvPr>
        </p:nvSpPr>
        <p:spPr/>
        <p:txBody>
          <a:bodyPr/>
          <a:lstStyle/>
          <a:p>
            <a:pPr algn="ctr"/>
            <a:r>
              <a:rPr lang="en-US" dirty="0" smtClean="0"/>
              <a:t>Other Europeans</a:t>
            </a:r>
            <a:endParaRPr lang="en-US" dirty="0"/>
          </a:p>
        </p:txBody>
      </p:sp>
      <p:sp>
        <p:nvSpPr>
          <p:cNvPr id="7" name="Content Placeholder 6"/>
          <p:cNvSpPr>
            <a:spLocks noGrp="1"/>
          </p:cNvSpPr>
          <p:nvPr>
            <p:ph sz="quarter" idx="2"/>
          </p:nvPr>
        </p:nvSpPr>
        <p:spPr/>
        <p:txBody>
          <a:bodyPr/>
          <a:lstStyle/>
          <a:p>
            <a:r>
              <a:rPr lang="en-US" dirty="0" smtClean="0"/>
              <a:t>Acquired territories next to them that they had been in contact with for a long time</a:t>
            </a:r>
          </a:p>
          <a:p>
            <a:r>
              <a:rPr lang="en-US" dirty="0" smtClean="0"/>
              <a:t>Acquired territories </a:t>
            </a:r>
            <a:r>
              <a:rPr lang="en-US" i="1" dirty="0" smtClean="0"/>
              <a:t>at the same time</a:t>
            </a:r>
            <a:r>
              <a:rPr lang="en-US" dirty="0" smtClean="0"/>
              <a:t> that a Russian state was taking shape</a:t>
            </a:r>
          </a:p>
          <a:p>
            <a:r>
              <a:rPr lang="en-US" dirty="0" smtClean="0"/>
              <a:t>“Russia </a:t>
            </a:r>
            <a:r>
              <a:rPr lang="en-US" u="sng" dirty="0" smtClean="0"/>
              <a:t>was</a:t>
            </a:r>
            <a:r>
              <a:rPr lang="en-US" dirty="0" smtClean="0"/>
              <a:t> an empire.”</a:t>
            </a:r>
            <a:endParaRPr lang="en-US" dirty="0"/>
          </a:p>
        </p:txBody>
      </p:sp>
      <p:sp>
        <p:nvSpPr>
          <p:cNvPr id="9" name="Content Placeholder 8"/>
          <p:cNvSpPr>
            <a:spLocks noGrp="1"/>
          </p:cNvSpPr>
          <p:nvPr>
            <p:ph sz="quarter" idx="4"/>
          </p:nvPr>
        </p:nvSpPr>
        <p:spPr/>
        <p:txBody>
          <a:bodyPr/>
          <a:lstStyle/>
          <a:p>
            <a:r>
              <a:rPr lang="en-US" dirty="0" smtClean="0"/>
              <a:t>Acquired territories far away from them that they didn’t know about until 1492</a:t>
            </a:r>
          </a:p>
          <a:p>
            <a:r>
              <a:rPr lang="en-US" dirty="0" smtClean="0"/>
              <a:t>Acquired overseas empires AFTER establishing themselves as solid European states</a:t>
            </a:r>
          </a:p>
          <a:p>
            <a:r>
              <a:rPr lang="en-US" dirty="0" smtClean="0"/>
              <a:t>“The British </a:t>
            </a:r>
            <a:r>
              <a:rPr lang="en-US" u="sng" dirty="0" smtClean="0"/>
              <a:t>had</a:t>
            </a:r>
            <a:r>
              <a:rPr lang="en-US" dirty="0" smtClean="0"/>
              <a:t> an empire.”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solidFill>
                  <a:srgbClr val="FFFF00"/>
                </a:solidFill>
              </a:rPr>
              <a:t>Interactive Notebook Setup</a:t>
            </a:r>
          </a:p>
        </p:txBody>
      </p:sp>
      <p:sp>
        <p:nvSpPr>
          <p:cNvPr id="18435" name="Content Placeholder 2"/>
          <p:cNvSpPr>
            <a:spLocks noGrp="1"/>
          </p:cNvSpPr>
          <p:nvPr>
            <p:ph idx="1"/>
          </p:nvPr>
        </p:nvSpPr>
        <p:spPr/>
        <p:txBody>
          <a:bodyPr/>
          <a:lstStyle/>
          <a:p>
            <a:r>
              <a:rPr lang="en-US" altLang="en-US" dirty="0" smtClean="0">
                <a:solidFill>
                  <a:srgbClr val="FFFF00"/>
                </a:solidFill>
              </a:rPr>
              <a:t>3/10/2016</a:t>
            </a:r>
          </a:p>
          <a:p>
            <a:r>
              <a:rPr lang="en-US" altLang="en-US" dirty="0" smtClean="0">
                <a:solidFill>
                  <a:srgbClr val="FFFF00"/>
                </a:solidFill>
              </a:rPr>
              <a:t>Qing Spice Chart</a:t>
            </a:r>
          </a:p>
          <a:p>
            <a:r>
              <a:rPr lang="en-US" altLang="en-US" dirty="0" smtClean="0"/>
              <a:t>This will be one page</a:t>
            </a:r>
          </a:p>
        </p:txBody>
      </p:sp>
    </p:spTree>
    <p:extLst>
      <p:ext uri="{BB962C8B-B14F-4D97-AF65-F5344CB8AC3E}">
        <p14:creationId xmlns:p14="http://schemas.microsoft.com/office/powerpoint/2010/main" val="3494700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solidFill>
                  <a:srgbClr val="FFFF00"/>
                </a:solidFill>
              </a:rPr>
              <a:t>Interactive Notebook Setup</a:t>
            </a:r>
          </a:p>
        </p:txBody>
      </p:sp>
      <p:sp>
        <p:nvSpPr>
          <p:cNvPr id="18435" name="Content Placeholder 2"/>
          <p:cNvSpPr>
            <a:spLocks noGrp="1"/>
          </p:cNvSpPr>
          <p:nvPr>
            <p:ph idx="1"/>
          </p:nvPr>
        </p:nvSpPr>
        <p:spPr/>
        <p:txBody>
          <a:bodyPr/>
          <a:lstStyle/>
          <a:p>
            <a:r>
              <a:rPr lang="en-US" altLang="en-US" dirty="0" smtClean="0">
                <a:solidFill>
                  <a:srgbClr val="FFFF00"/>
                </a:solidFill>
              </a:rPr>
              <a:t>3/10/2016</a:t>
            </a:r>
          </a:p>
          <a:p>
            <a:r>
              <a:rPr lang="en-US" altLang="en-US" dirty="0" smtClean="0">
                <a:solidFill>
                  <a:srgbClr val="FFFF00"/>
                </a:solidFill>
              </a:rPr>
              <a:t>Russian Empire Notes</a:t>
            </a:r>
          </a:p>
          <a:p>
            <a:r>
              <a:rPr lang="en-US" altLang="en-US" dirty="0" smtClean="0"/>
              <a:t>This will be one page</a:t>
            </a:r>
          </a:p>
        </p:txBody>
      </p:sp>
    </p:spTree>
    <p:extLst>
      <p:ext uri="{BB962C8B-B14F-4D97-AF65-F5344CB8AC3E}">
        <p14:creationId xmlns:p14="http://schemas.microsoft.com/office/powerpoint/2010/main" val="1029777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altLang="en-US" smtClean="0"/>
          </a:p>
        </p:txBody>
      </p:sp>
      <p:sp>
        <p:nvSpPr>
          <p:cNvPr id="19459" name="Content Placeholder 2"/>
          <p:cNvSpPr>
            <a:spLocks noGrp="1"/>
          </p:cNvSpPr>
          <p:nvPr>
            <p:ph idx="1"/>
          </p:nvPr>
        </p:nvSpPr>
        <p:spPr/>
        <p:txBody>
          <a:bodyPr/>
          <a:lstStyle/>
          <a:p>
            <a:endParaRPr lang="en-US" altLang="en-US" dirty="0" smtClean="0"/>
          </a:p>
        </p:txBody>
      </p:sp>
      <p:sp>
        <p:nvSpPr>
          <p:cNvPr id="4" name="Rectangle 3"/>
          <p:cNvSpPr/>
          <p:nvPr/>
        </p:nvSpPr>
        <p:spPr>
          <a:xfrm>
            <a:off x="6096000" y="0"/>
            <a:ext cx="304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048000" y="-3175"/>
            <a:ext cx="304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4288" y="-12700"/>
            <a:ext cx="30480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10" name="TextBox 13"/>
          <p:cNvSpPr txBox="1">
            <a:spLocks noChangeArrowheads="1"/>
          </p:cNvSpPr>
          <p:nvPr/>
        </p:nvSpPr>
        <p:spPr bwMode="auto">
          <a:xfrm>
            <a:off x="-73025" y="-20723"/>
            <a:ext cx="1901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smtClean="0"/>
              <a:t>Background</a:t>
            </a:r>
            <a:endParaRPr lang="en-US" altLang="en-US" dirty="0"/>
          </a:p>
        </p:txBody>
      </p:sp>
      <p:sp>
        <p:nvSpPr>
          <p:cNvPr id="25614" name="TextBox 17"/>
          <p:cNvSpPr txBox="1">
            <a:spLocks noChangeArrowheads="1"/>
          </p:cNvSpPr>
          <p:nvPr/>
        </p:nvSpPr>
        <p:spPr bwMode="auto">
          <a:xfrm>
            <a:off x="3519488" y="-38185"/>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t>Peter the Great</a:t>
            </a:r>
          </a:p>
        </p:txBody>
      </p:sp>
      <p:sp>
        <p:nvSpPr>
          <p:cNvPr id="19" name="TextBox 17"/>
          <p:cNvSpPr txBox="1">
            <a:spLocks noChangeArrowheads="1"/>
          </p:cNvSpPr>
          <p:nvPr/>
        </p:nvSpPr>
        <p:spPr bwMode="auto">
          <a:xfrm>
            <a:off x="6124575" y="25443"/>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smtClean="0"/>
              <a:t>Motivations and Russian Empire</a:t>
            </a:r>
            <a:endParaRPr lang="en-US" altLang="en-US" dirty="0"/>
          </a:p>
        </p:txBody>
      </p:sp>
      <p:sp>
        <p:nvSpPr>
          <p:cNvPr id="15" name="TextBox 17"/>
          <p:cNvSpPr txBox="1">
            <a:spLocks noChangeArrowheads="1"/>
          </p:cNvSpPr>
          <p:nvPr/>
        </p:nvSpPr>
        <p:spPr bwMode="auto">
          <a:xfrm>
            <a:off x="3033713" y="4290492"/>
            <a:ext cx="304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t>Economics in Russia</a:t>
            </a:r>
          </a:p>
        </p:txBody>
      </p:sp>
      <p:sp>
        <p:nvSpPr>
          <p:cNvPr id="16" name="TextBox 17"/>
          <p:cNvSpPr txBox="1">
            <a:spLocks noChangeArrowheads="1"/>
          </p:cNvSpPr>
          <p:nvPr/>
        </p:nvSpPr>
        <p:spPr bwMode="auto">
          <a:xfrm>
            <a:off x="66675" y="4338624"/>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smtClean="0"/>
              <a:t>Russian Serfdom</a:t>
            </a:r>
            <a:endParaRPr lang="en-US" altLang="en-US" dirty="0"/>
          </a:p>
        </p:txBody>
      </p:sp>
      <p:cxnSp>
        <p:nvCxnSpPr>
          <p:cNvPr id="3" name="Straight Connector 2"/>
          <p:cNvCxnSpPr/>
          <p:nvPr/>
        </p:nvCxnSpPr>
        <p:spPr>
          <a:xfrm>
            <a:off x="0" y="4290492"/>
            <a:ext cx="61626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308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25610" grpId="0"/>
      <p:bldP spid="25614" grpId="0"/>
      <p:bldP spid="19"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altLang="en-US" dirty="0" smtClean="0"/>
              <a:t>Background</a:t>
            </a:r>
          </a:p>
        </p:txBody>
      </p:sp>
      <p:sp>
        <p:nvSpPr>
          <p:cNvPr id="23555" name="Content Placeholder 2"/>
          <p:cNvSpPr>
            <a:spLocks noGrp="1"/>
          </p:cNvSpPr>
          <p:nvPr>
            <p:ph idx="1"/>
          </p:nvPr>
        </p:nvSpPr>
        <p:spPr/>
        <p:txBody>
          <a:bodyPr/>
          <a:lstStyle/>
          <a:p>
            <a:r>
              <a:rPr lang="en-US" altLang="en-US" smtClean="0"/>
              <a:t>The </a:t>
            </a:r>
            <a:r>
              <a:rPr lang="en-US" altLang="en-US" smtClean="0">
                <a:solidFill>
                  <a:srgbClr val="FFFF00"/>
                </a:solidFill>
              </a:rPr>
              <a:t>Golden Horde selected one of the Russian Princes as the Grand Prince</a:t>
            </a:r>
            <a:r>
              <a:rPr lang="en-US" altLang="en-US" smtClean="0"/>
              <a:t>, and authorized him to keep the other rulers in line</a:t>
            </a:r>
          </a:p>
          <a:p>
            <a:endParaRPr lang="en-US" altLang="en-US" smtClean="0"/>
          </a:p>
          <a:p>
            <a:r>
              <a:rPr lang="en-US" altLang="en-US" smtClean="0"/>
              <a:t>The position of Grand Prince did not pass from father to son though often lead to extreme abuses of power by certain Grand Princes</a:t>
            </a:r>
          </a:p>
        </p:txBody>
      </p:sp>
    </p:spTree>
    <p:extLst>
      <p:ext uri="{BB962C8B-B14F-4D97-AF65-F5344CB8AC3E}">
        <p14:creationId xmlns:p14="http://schemas.microsoft.com/office/powerpoint/2010/main" val="3412896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96900" y="0"/>
            <a:ext cx="8229600" cy="1143000"/>
          </a:xfrm>
        </p:spPr>
        <p:txBody>
          <a:bodyPr/>
          <a:lstStyle/>
          <a:p>
            <a:pPr algn="ctr"/>
            <a:r>
              <a:rPr lang="en-US" altLang="en-US" dirty="0"/>
              <a:t>Background</a:t>
            </a:r>
            <a:endParaRPr lang="en-US" altLang="en-US" dirty="0" smtClean="0"/>
          </a:p>
        </p:txBody>
      </p:sp>
      <p:sp>
        <p:nvSpPr>
          <p:cNvPr id="24579" name="Content Placeholder 2"/>
          <p:cNvSpPr>
            <a:spLocks noGrp="1"/>
          </p:cNvSpPr>
          <p:nvPr>
            <p:ph idx="1"/>
          </p:nvPr>
        </p:nvSpPr>
        <p:spPr>
          <a:xfrm>
            <a:off x="0" y="1066800"/>
            <a:ext cx="5181600" cy="5562600"/>
          </a:xfrm>
        </p:spPr>
        <p:txBody>
          <a:bodyPr/>
          <a:lstStyle/>
          <a:p>
            <a:r>
              <a:rPr lang="en-US" altLang="en-US" smtClean="0"/>
              <a:t>The princes of Moscow gradually proved their loyalty to the Golden Horde</a:t>
            </a:r>
          </a:p>
          <a:p>
            <a:endParaRPr lang="en-US" altLang="en-US" smtClean="0"/>
          </a:p>
          <a:p>
            <a:r>
              <a:rPr lang="en-US" altLang="en-US" smtClean="0"/>
              <a:t>Leaders from Moscow most commonly elected as grand princes as a result </a:t>
            </a:r>
            <a:r>
              <a:rPr lang="en-US" altLang="en-US" smtClean="0">
                <a:solidFill>
                  <a:srgbClr val="FFFF00"/>
                </a:solidFill>
              </a:rPr>
              <a:t>Moscow to became the most important Russian city</a:t>
            </a:r>
          </a:p>
        </p:txBody>
      </p:sp>
      <p:pic>
        <p:nvPicPr>
          <p:cNvPr id="24580" name="Picture 2" descr="http://upload.wikimedia.org/wikipedia/commons/3/3a/Vladimir_Svyatoslavovic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65288"/>
            <a:ext cx="37973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560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altLang="en-US" dirty="0"/>
              <a:t>Background</a:t>
            </a:r>
            <a:endParaRPr lang="en-US" altLang="en-US" dirty="0" smtClean="0"/>
          </a:p>
        </p:txBody>
      </p:sp>
      <p:sp>
        <p:nvSpPr>
          <p:cNvPr id="25603" name="Content Placeholder 2"/>
          <p:cNvSpPr>
            <a:spLocks noGrp="1"/>
          </p:cNvSpPr>
          <p:nvPr>
            <p:ph idx="1"/>
          </p:nvPr>
        </p:nvSpPr>
        <p:spPr>
          <a:xfrm>
            <a:off x="457200" y="1600200"/>
            <a:ext cx="8534400" cy="4953000"/>
          </a:xfrm>
        </p:spPr>
        <p:txBody>
          <a:bodyPr/>
          <a:lstStyle/>
          <a:p>
            <a:pPr eaLnBrk="1" hangingPunct="1">
              <a:lnSpc>
                <a:spcPct val="90000"/>
              </a:lnSpc>
              <a:buFontTx/>
              <a:buChar char="-"/>
            </a:pPr>
            <a:r>
              <a:rPr lang="en-US" altLang="en-US" sz="3200" smtClean="0"/>
              <a:t>The Russians became vassals of the khan of the Golden Horde, a domination which lasted for 250 years</a:t>
            </a:r>
          </a:p>
          <a:p>
            <a:pPr eaLnBrk="1" hangingPunct="1">
              <a:lnSpc>
                <a:spcPct val="90000"/>
              </a:lnSpc>
              <a:buFontTx/>
              <a:buChar char="-"/>
            </a:pPr>
            <a:endParaRPr lang="en-US" altLang="en-US" sz="3200" smtClean="0"/>
          </a:p>
          <a:p>
            <a:pPr eaLnBrk="1" hangingPunct="1">
              <a:lnSpc>
                <a:spcPct val="90000"/>
              </a:lnSpc>
              <a:buFontTx/>
              <a:buChar char="-"/>
            </a:pPr>
            <a:r>
              <a:rPr lang="en-US" altLang="en-US" sz="3200" smtClean="0"/>
              <a:t>Peasants had to meet the demands from both their own princes and the Mongols</a:t>
            </a:r>
          </a:p>
          <a:p>
            <a:pPr eaLnBrk="1" hangingPunct="1">
              <a:lnSpc>
                <a:spcPct val="90000"/>
              </a:lnSpc>
              <a:buFontTx/>
              <a:buChar char="-"/>
            </a:pPr>
            <a:endParaRPr lang="en-US" altLang="en-US" sz="3200" smtClean="0"/>
          </a:p>
          <a:p>
            <a:pPr eaLnBrk="1" hangingPunct="1">
              <a:lnSpc>
                <a:spcPct val="90000"/>
              </a:lnSpc>
              <a:buFontTx/>
              <a:buChar char="-"/>
            </a:pPr>
            <a:r>
              <a:rPr lang="en-US" altLang="en-US" sz="3200" smtClean="0">
                <a:solidFill>
                  <a:srgbClr val="FFFF00"/>
                </a:solidFill>
              </a:rPr>
              <a:t>Many peasants sought protection by becoming serfs</a:t>
            </a:r>
            <a:r>
              <a:rPr lang="en-US" altLang="en-US" sz="3200" smtClean="0"/>
              <a:t>, changing the Russian social structure until the 19</a:t>
            </a:r>
            <a:r>
              <a:rPr lang="en-US" altLang="en-US" sz="3200" baseline="30000" smtClean="0"/>
              <a:t>th</a:t>
            </a:r>
            <a:r>
              <a:rPr lang="en-US" altLang="en-US" sz="3200" smtClean="0"/>
              <a:t> century</a:t>
            </a:r>
          </a:p>
          <a:p>
            <a:endParaRPr lang="en-US" altLang="en-US" smtClean="0"/>
          </a:p>
        </p:txBody>
      </p:sp>
    </p:spTree>
    <p:extLst>
      <p:ext uri="{BB962C8B-B14F-4D97-AF65-F5344CB8AC3E}">
        <p14:creationId xmlns:p14="http://schemas.microsoft.com/office/powerpoint/2010/main" val="564078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Making the Russian Empire</a:t>
            </a:r>
            <a:endParaRPr lang="en-US" dirty="0"/>
          </a:p>
        </p:txBody>
      </p:sp>
      <p:pic>
        <p:nvPicPr>
          <p:cNvPr id="4" name="Picture 2" descr="map_14_02_russian_empire"/>
          <p:cNvPicPr>
            <a:picLocks noChangeAspect="1" noChangeArrowheads="1"/>
          </p:cNvPicPr>
          <p:nvPr/>
        </p:nvPicPr>
        <p:blipFill>
          <a:blip r:embed="rId2" cstate="print"/>
          <a:srcRect/>
          <a:stretch>
            <a:fillRect/>
          </a:stretch>
        </p:blipFill>
        <p:spPr bwMode="auto">
          <a:xfrm>
            <a:off x="457200" y="1600200"/>
            <a:ext cx="8382000" cy="4979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1633</TotalTime>
  <Words>1117</Words>
  <Application>Microsoft Office PowerPoint</Application>
  <PresentationFormat>On-screen Show (4:3)</PresentationFormat>
  <Paragraphs>142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Rockwell</vt:lpstr>
      <vt:lpstr>Wingdings</vt:lpstr>
      <vt:lpstr>Wingdings 2</vt:lpstr>
      <vt:lpstr>Foundry</vt:lpstr>
      <vt:lpstr>Russian Bellwork</vt:lpstr>
      <vt:lpstr>Objective</vt:lpstr>
      <vt:lpstr>Interactive Notebook Setup</vt:lpstr>
      <vt:lpstr>Interactive Notebook Setup</vt:lpstr>
      <vt:lpstr>PowerPoint Presentation</vt:lpstr>
      <vt:lpstr>Background</vt:lpstr>
      <vt:lpstr>Background</vt:lpstr>
      <vt:lpstr>Background</vt:lpstr>
      <vt:lpstr>Making the Russian Empire</vt:lpstr>
      <vt:lpstr>Background</vt:lpstr>
      <vt:lpstr>Background</vt:lpstr>
      <vt:lpstr>PowerPoint Presentation</vt:lpstr>
      <vt:lpstr>PowerPoint Presentation</vt:lpstr>
      <vt:lpstr>PowerPoint Presentation</vt:lpstr>
      <vt:lpstr>Russian Serfdom</vt:lpstr>
      <vt:lpstr>Economics in Russia</vt:lpstr>
      <vt:lpstr>Peter the Great</vt:lpstr>
      <vt:lpstr>PowerPoint Presentation</vt:lpstr>
      <vt:lpstr>Peter the Great</vt:lpstr>
      <vt:lpstr>PowerPoint Presentation</vt:lpstr>
      <vt:lpstr>Motivations for  Russian Expansion</vt:lpstr>
      <vt:lpstr>Motivations for Russian Expansion</vt:lpstr>
      <vt:lpstr>Motivations for Russian Expansion</vt:lpstr>
      <vt:lpstr>The Russian Empire</vt:lpstr>
      <vt:lpstr>The Russian Empire</vt:lpstr>
      <vt:lpstr>The Russian Empire</vt:lpstr>
      <vt:lpstr>The Russian Empire</vt:lpstr>
      <vt:lpstr>The Russian Empire</vt:lpstr>
      <vt:lpstr>Russian Empire vs. those of other Western European Countries</vt:lpstr>
    </vt:vector>
  </TitlesOfParts>
  <Company>GSCS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and Chinese Empire-Building [1450-1750]</dc:title>
  <dc:creator>GSCS</dc:creator>
  <cp:lastModifiedBy>Andy Pfannenstiel</cp:lastModifiedBy>
  <cp:revision>50</cp:revision>
  <dcterms:created xsi:type="dcterms:W3CDTF">2012-01-11T20:42:13Z</dcterms:created>
  <dcterms:modified xsi:type="dcterms:W3CDTF">2016-03-14T03:09:27Z</dcterms:modified>
</cp:coreProperties>
</file>