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34" r:id="rId2"/>
    <p:sldId id="435" r:id="rId3"/>
    <p:sldId id="437" r:id="rId4"/>
    <p:sldId id="436" r:id="rId5"/>
    <p:sldId id="438" r:id="rId6"/>
    <p:sldId id="439" r:id="rId7"/>
    <p:sldId id="440" r:id="rId8"/>
    <p:sldId id="441" r:id="rId9"/>
    <p:sldId id="443" r:id="rId10"/>
    <p:sldId id="444" r:id="rId11"/>
    <p:sldId id="442" r:id="rId12"/>
    <p:sldId id="446" r:id="rId13"/>
    <p:sldId id="445" r:id="rId14"/>
    <p:sldId id="448" r:id="rId15"/>
    <p:sldId id="292" r:id="rId16"/>
    <p:sldId id="293" r:id="rId17"/>
    <p:sldId id="294" r:id="rId18"/>
    <p:sldId id="295" r:id="rId19"/>
    <p:sldId id="296" r:id="rId20"/>
    <p:sldId id="264" r:id="rId21"/>
    <p:sldId id="288" r:id="rId22"/>
    <p:sldId id="265" r:id="rId23"/>
    <p:sldId id="447" r:id="rId24"/>
    <p:sldId id="271" r:id="rId25"/>
    <p:sldId id="291" r:id="rId26"/>
    <p:sldId id="275" r:id="rId27"/>
    <p:sldId id="276" r:id="rId28"/>
    <p:sldId id="277" r:id="rId29"/>
    <p:sldId id="278" r:id="rId30"/>
    <p:sldId id="279" r:id="rId31"/>
    <p:sldId id="281" r:id="rId32"/>
    <p:sldId id="283" r:id="rId33"/>
    <p:sldId id="286" r:id="rId34"/>
    <p:sldId id="287" r:id="rId35"/>
    <p:sldId id="297" r:id="rId36"/>
    <p:sldId id="298" r:id="rId37"/>
    <p:sldId id="301" r:id="rId38"/>
    <p:sldId id="304" r:id="rId39"/>
    <p:sldId id="302" r:id="rId40"/>
    <p:sldId id="305" r:id="rId41"/>
    <p:sldId id="427" r:id="rId42"/>
    <p:sldId id="428" r:id="rId43"/>
    <p:sldId id="411" r:id="rId44"/>
    <p:sldId id="429" r:id="rId45"/>
    <p:sldId id="430" r:id="rId46"/>
    <p:sldId id="431" r:id="rId47"/>
    <p:sldId id="432" r:id="rId48"/>
    <p:sldId id="43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725B7C-7B88-434A-AA42-4B5B58122EDF}">
          <p14:sldIdLst>
            <p14:sldId id="434"/>
            <p14:sldId id="435"/>
            <p14:sldId id="437"/>
            <p14:sldId id="436"/>
            <p14:sldId id="438"/>
            <p14:sldId id="439"/>
            <p14:sldId id="440"/>
            <p14:sldId id="441"/>
            <p14:sldId id="443"/>
            <p14:sldId id="444"/>
            <p14:sldId id="442"/>
            <p14:sldId id="446"/>
            <p14:sldId id="445"/>
            <p14:sldId id="448"/>
            <p14:sldId id="292"/>
            <p14:sldId id="293"/>
            <p14:sldId id="294"/>
            <p14:sldId id="295"/>
            <p14:sldId id="296"/>
            <p14:sldId id="264"/>
            <p14:sldId id="288"/>
            <p14:sldId id="265"/>
            <p14:sldId id="447"/>
            <p14:sldId id="271"/>
            <p14:sldId id="291"/>
            <p14:sldId id="275"/>
            <p14:sldId id="276"/>
            <p14:sldId id="277"/>
            <p14:sldId id="278"/>
            <p14:sldId id="279"/>
            <p14:sldId id="281"/>
            <p14:sldId id="283"/>
            <p14:sldId id="286"/>
            <p14:sldId id="287"/>
            <p14:sldId id="297"/>
            <p14:sldId id="298"/>
            <p14:sldId id="301"/>
            <p14:sldId id="304"/>
            <p14:sldId id="302"/>
            <p14:sldId id="305"/>
            <p14:sldId id="427"/>
            <p14:sldId id="428"/>
            <p14:sldId id="411"/>
            <p14:sldId id="429"/>
            <p14:sldId id="430"/>
            <p14:sldId id="431"/>
            <p14:sldId id="432"/>
            <p14:sldId id="4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0D7E5-ABFE-4546-BE68-01294866E7B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70549-EE7F-471D-B7D2-5514552C4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1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0826-052B-41F1-917F-D8299FFB736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82A-E80E-4FFC-A780-2ED86B9D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2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0826-052B-41F1-917F-D8299FFB736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82A-E80E-4FFC-A780-2ED86B9D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0826-052B-41F1-917F-D8299FFB736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82A-E80E-4FFC-A780-2ED86B9D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0826-052B-41F1-917F-D8299FFB736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82A-E80E-4FFC-A780-2ED86B9D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9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0826-052B-41F1-917F-D8299FFB736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82A-E80E-4FFC-A780-2ED86B9D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0826-052B-41F1-917F-D8299FFB736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82A-E80E-4FFC-A780-2ED86B9D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1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0826-052B-41F1-917F-D8299FFB736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82A-E80E-4FFC-A780-2ED86B9D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6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0826-052B-41F1-917F-D8299FFB736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82A-E80E-4FFC-A780-2ED86B9D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0826-052B-41F1-917F-D8299FFB736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82A-E80E-4FFC-A780-2ED86B9D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0826-052B-41F1-917F-D8299FFB736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82A-E80E-4FFC-A780-2ED86B9D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1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0826-052B-41F1-917F-D8299FFB736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B82A-E80E-4FFC-A780-2ED86B9D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90826-052B-41F1-917F-D8299FFB736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B82A-E80E-4FFC-A780-2ED86B9D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//upload.wikimedia.org/wikipedia/commons/1/1f/0_Galata_Morente_-_Musei_Capitolini_(1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0EC1-A65C-41F7-AFA2-1AF1FEA1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778" y="-37623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Hindu art and architecture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D60E3-1B3B-49C1-90B9-189984F2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78" y="510913"/>
            <a:ext cx="11125200" cy="55276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Epic poetry </a:t>
            </a:r>
            <a:r>
              <a:rPr lang="en-US" sz="3600" dirty="0">
                <a:solidFill>
                  <a:schemeClr val="bg1"/>
                </a:solidFill>
              </a:rPr>
              <a:t>was very </a:t>
            </a:r>
            <a:r>
              <a:rPr lang="en-US" sz="3600" dirty="0">
                <a:solidFill>
                  <a:srgbClr val="FFFF00"/>
                </a:solidFill>
              </a:rPr>
              <a:t>important</a:t>
            </a:r>
            <a:r>
              <a:rPr lang="en-US" sz="3600" dirty="0">
                <a:solidFill>
                  <a:schemeClr val="bg1"/>
                </a:solidFill>
              </a:rPr>
              <a:t>, carrying influence from the time of the Vedic Indian</a:t>
            </a:r>
          </a:p>
          <a:p>
            <a:pPr lvl="1"/>
            <a:r>
              <a:rPr lang="en-US" sz="2900" dirty="0">
                <a:solidFill>
                  <a:schemeClr val="bg1"/>
                </a:solidFill>
              </a:rPr>
              <a:t>Focused on stories of the divine and actions of warriors/ kings courts</a:t>
            </a:r>
          </a:p>
          <a:p>
            <a:pPr lvl="1"/>
            <a:r>
              <a:rPr lang="en-US" sz="2900" dirty="0">
                <a:solidFill>
                  <a:schemeClr val="bg1"/>
                </a:solidFill>
              </a:rPr>
              <a:t>Also </a:t>
            </a:r>
            <a:r>
              <a:rPr lang="en-US" sz="2900" dirty="0">
                <a:solidFill>
                  <a:srgbClr val="FFFF00"/>
                </a:solidFill>
              </a:rPr>
              <a:t>reinforced</a:t>
            </a:r>
            <a:r>
              <a:rPr lang="en-US" sz="2900" dirty="0">
                <a:solidFill>
                  <a:schemeClr val="bg1"/>
                </a:solidFill>
              </a:rPr>
              <a:t> the </a:t>
            </a:r>
            <a:r>
              <a:rPr lang="en-US" sz="2900" dirty="0">
                <a:solidFill>
                  <a:srgbClr val="FFFF00"/>
                </a:solidFill>
              </a:rPr>
              <a:t>caste system and dharma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3F1A9-A021-4E3F-961B-441E657BE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2838450"/>
            <a:ext cx="7334250" cy="4019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E52016-E14D-4FC0-B8B3-5BF3C2D5E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" y="3076574"/>
            <a:ext cx="49815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8F94-0742-40F5-A064-9FB4F39A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Buddhist art and 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5A6EF-4C62-47BF-975A-2593C1C9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Stupas=places of worship:</a:t>
            </a:r>
          </a:p>
          <a:p>
            <a:pPr lvl="1"/>
            <a:r>
              <a:rPr lang="en-US" sz="6000" dirty="0">
                <a:solidFill>
                  <a:srgbClr val="FFFF00"/>
                </a:solidFill>
              </a:rPr>
              <a:t>Symbolize the buddha meditating</a:t>
            </a:r>
          </a:p>
          <a:p>
            <a:pPr lvl="1"/>
            <a:r>
              <a:rPr lang="en-US" sz="6000" dirty="0">
                <a:solidFill>
                  <a:schemeClr val="bg1"/>
                </a:solidFill>
              </a:rPr>
              <a:t>Gates at cardinal points and other </a:t>
            </a:r>
            <a:r>
              <a:rPr lang="en-US" sz="6000" dirty="0">
                <a:solidFill>
                  <a:srgbClr val="FFFF00"/>
                </a:solidFill>
              </a:rPr>
              <a:t>connections to nature/universe </a:t>
            </a:r>
          </a:p>
          <a:p>
            <a:pPr marL="0" indent="0">
              <a:buNone/>
            </a:pP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55C3-32AF-4DDB-AB40-BE029D1C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DA81E7-360B-482C-A832-B57C30999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09550"/>
            <a:ext cx="4267200" cy="26746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2CEB2C-76A8-4FA0-B898-E852D1E06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17780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E99A-D095-44B9-BFF7-A9FD5B0A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8AE2-89AF-49A6-903A-9ED8393AA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stupa">
            <a:extLst>
              <a:ext uri="{FF2B5EF4-FFF2-40B4-BE49-F238E27FC236}">
                <a16:creationId xmlns:a16="http://schemas.microsoft.com/office/drawing/2014/main" id="{F17AA5C4-2C66-41A7-ADFE-84942C7E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3411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D6B93A-6EE0-4110-82A7-0C2B34C93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2993794"/>
            <a:ext cx="5905500" cy="38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34D16-7AA1-4549-B3E7-59622026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26" y="2438400"/>
            <a:ext cx="3028950" cy="1325563"/>
          </a:xfrm>
        </p:spPr>
        <p:txBody>
          <a:bodyPr>
            <a:normAutofit fontScale="90000"/>
          </a:bodyPr>
          <a:lstStyle/>
          <a:p>
            <a:pPr lvl="1"/>
            <a:r>
              <a:rPr lang="en-US" sz="4400" dirty="0">
                <a:solidFill>
                  <a:schemeClr val="bg1"/>
                </a:solidFill>
              </a:rPr>
              <a:t>Monasteries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2A8319-8D9B-4643-94DF-09CE1C07F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76" y="365125"/>
            <a:ext cx="8984424" cy="5978525"/>
          </a:xfrm>
        </p:spPr>
      </p:pic>
    </p:spTree>
    <p:extLst>
      <p:ext uri="{BB962C8B-B14F-4D97-AF65-F5344CB8AC3E}">
        <p14:creationId xmlns:p14="http://schemas.microsoft.com/office/powerpoint/2010/main" val="27503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8F94-0742-40F5-A064-9FB4F39A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637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Buddhist art and 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5A6EF-4C62-47BF-975A-2593C1C9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16" y="660182"/>
            <a:ext cx="11877283" cy="435133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Sculpture blended with Hellenistic art</a:t>
            </a:r>
          </a:p>
          <a:p>
            <a:pPr lvl="1"/>
            <a:r>
              <a:rPr lang="en-US" sz="4000" dirty="0">
                <a:solidFill>
                  <a:srgbClr val="FFFF00"/>
                </a:solidFill>
              </a:rPr>
              <a:t>Called Greco-Buddhism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6B115-1B04-40A8-9E11-9FBE17FCF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550" y="1452562"/>
            <a:ext cx="3467100" cy="5705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C0373-3EAD-4B32-A157-5E6D6C4E9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30" y="2198688"/>
            <a:ext cx="2813170" cy="4659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764321-B809-400E-AE0B-C88BD6F5C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588" y="1962150"/>
            <a:ext cx="2973012" cy="49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10363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Greco-Roman Art and Architecture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69088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600" dirty="0">
                <a:solidFill>
                  <a:schemeClr val="bg1"/>
                </a:solidFill>
              </a:rPr>
              <a:t>3/4 of Greek mainland = mountains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dirty="0">
                <a:solidFill>
                  <a:schemeClr val="bg1"/>
                </a:solidFill>
              </a:rPr>
              <a:t>Protected Greeks from foreign invaders/attackers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dirty="0">
                <a:solidFill>
                  <a:schemeClr val="bg1"/>
                </a:solidFill>
              </a:rPr>
              <a:t>Kept Greeks isolated from other communities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dirty="0">
                <a:solidFill>
                  <a:schemeClr val="bg1"/>
                </a:solidFill>
              </a:rPr>
              <a:t>Prevented Greeks from uniting under one government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600" dirty="0">
                <a:solidFill>
                  <a:schemeClr val="bg1"/>
                </a:solidFill>
              </a:rPr>
              <a:t>Between the mountain ranges = fertile plains good for farming</a:t>
            </a:r>
          </a:p>
        </p:txBody>
      </p:sp>
      <p:pic>
        <p:nvPicPr>
          <p:cNvPr id="30724" name="Picture 4" descr="440_SRphoto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0" y="1597152"/>
            <a:ext cx="6018161" cy="302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0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762000"/>
            <a:ext cx="10363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Aegean Area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/>
              <a:t>Ancient Greece included the Balkan Peninsula &amp; small rocky islands in the Aegean Sea</a:t>
            </a:r>
          </a:p>
        </p:txBody>
      </p:sp>
      <p:pic>
        <p:nvPicPr>
          <p:cNvPr id="29700" name="Picture 4" descr="map_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343944"/>
            <a:ext cx="6629400" cy="445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6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10363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Background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9600" y="1447800"/>
            <a:ext cx="59944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4000" dirty="0"/>
              <a:t>Mild climate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600" dirty="0"/>
              <a:t>So people spent much of their time outdoors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600" dirty="0"/>
              <a:t>Meetings held in public squares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600" dirty="0"/>
              <a:t>Teachers met students in public gardens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600" dirty="0"/>
              <a:t>Actors performed in open theaters</a:t>
            </a:r>
          </a:p>
        </p:txBody>
      </p:sp>
      <p:pic>
        <p:nvPicPr>
          <p:cNvPr id="31748" name="Picture 4" descr="The-Mystery-of-Modern-Acoustic-in-Ancient-Greek-Theatre-Solv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33600"/>
            <a:ext cx="5384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9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103632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Greco-Roman Art and Architecture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371600"/>
            <a:ext cx="629920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sz="4000" dirty="0">
                <a:solidFill>
                  <a:schemeClr val="bg1"/>
                </a:solidFill>
              </a:rPr>
              <a:t>City-States called polis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4000" dirty="0">
                <a:solidFill>
                  <a:schemeClr val="bg1"/>
                </a:solidFill>
              </a:rPr>
              <a:t>Polis included: a city and the surrounding villages, fields, and orchards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4000" dirty="0">
                <a:solidFill>
                  <a:schemeClr val="bg1"/>
                </a:solidFill>
              </a:rPr>
              <a:t>At the center of the city = an Acropolis = fortified hill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3600" dirty="0">
                <a:solidFill>
                  <a:schemeClr val="bg1"/>
                </a:solidFill>
              </a:rPr>
              <a:t>On top of Acropolis = temple of the local god or goddess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3600" dirty="0">
                <a:solidFill>
                  <a:schemeClr val="bg1"/>
                </a:solidFill>
              </a:rPr>
              <a:t>Foot of Acropolis = the agora = public square</a:t>
            </a:r>
          </a:p>
        </p:txBody>
      </p:sp>
      <p:pic>
        <p:nvPicPr>
          <p:cNvPr id="50180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1"/>
            <a:ext cx="4876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acropolis-parthenon-athens-gr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267201"/>
            <a:ext cx="4572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2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City-States Characteristics/Accomplishment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981200"/>
            <a:ext cx="5283200" cy="4038600"/>
          </a:xfrm>
        </p:spPr>
        <p:txBody>
          <a:bodyPr>
            <a:noAutofit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sz="4800" dirty="0">
                <a:solidFill>
                  <a:schemeClr val="bg1"/>
                </a:solidFill>
              </a:rPr>
              <a:t>Each polis developed independently, but shared certain features with other city-states</a:t>
            </a:r>
            <a:endParaRPr lang="en-US" sz="4800" b="1" u="sng" dirty="0">
              <a:solidFill>
                <a:schemeClr val="bg1"/>
              </a:solidFill>
            </a:endParaRPr>
          </a:p>
        </p:txBody>
      </p:sp>
      <p:pic>
        <p:nvPicPr>
          <p:cNvPr id="49156" name="Picture 4" descr="map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93" y="1213945"/>
            <a:ext cx="6357007" cy="47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9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2A93-997A-42A6-8CBF-042DB0CC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73" y="-33187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Hindu art and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3376F-E899-4E38-B0D5-5894F5AF7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91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Painting/Statues </a:t>
            </a:r>
            <a:r>
              <a:rPr lang="en-US" sz="3600" dirty="0">
                <a:solidFill>
                  <a:schemeClr val="bg1"/>
                </a:solidFill>
              </a:rPr>
              <a:t>have</a:t>
            </a:r>
            <a:r>
              <a:rPr lang="en-US" sz="3600" dirty="0">
                <a:solidFill>
                  <a:srgbClr val="FFFF00"/>
                </a:solidFill>
              </a:rPr>
              <a:t> human and divine characteristics 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Represents </a:t>
            </a:r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>
                <a:solidFill>
                  <a:srgbClr val="FFFF00"/>
                </a:solidFill>
              </a:rPr>
              <a:t> idea </a:t>
            </a:r>
            <a:r>
              <a:rPr lang="en-US" sz="3600" dirty="0">
                <a:solidFill>
                  <a:schemeClr val="bg1"/>
                </a:solidFill>
              </a:rPr>
              <a:t>that</a:t>
            </a:r>
            <a:r>
              <a:rPr lang="en-US" sz="3600" dirty="0">
                <a:solidFill>
                  <a:srgbClr val="FFFF00"/>
                </a:solidFill>
              </a:rPr>
              <a:t> Brahmin</a:t>
            </a:r>
            <a:r>
              <a:rPr lang="en-US" sz="3600" dirty="0">
                <a:solidFill>
                  <a:schemeClr val="bg1"/>
                </a:solidFill>
              </a:rPr>
              <a:t>(the divine!) </a:t>
            </a:r>
            <a:r>
              <a:rPr lang="en-US" sz="3600" dirty="0">
                <a:solidFill>
                  <a:srgbClr val="FFFF00"/>
                </a:solidFill>
              </a:rPr>
              <a:t>is in all things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EC308-244D-4B9B-9A0A-822AF9E32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667000"/>
            <a:ext cx="4572000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47184-1BE3-46D9-9A66-0CB35BE6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667000"/>
            <a:ext cx="3352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0"/>
            <a:ext cx="103632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Greco-Roman Art and Architecture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508000"/>
            <a:ext cx="11760200" cy="4445000"/>
          </a:xfrm>
        </p:spPr>
        <p:txBody>
          <a:bodyPr>
            <a:noAutofit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sz="3600" dirty="0">
                <a:solidFill>
                  <a:schemeClr val="bg1"/>
                </a:solidFill>
              </a:rPr>
              <a:t>Increase in population after the “dark ages” --&gt; farmers couldn’t grow enough grain to feed everyone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3600" dirty="0">
                <a:solidFill>
                  <a:schemeClr val="bg1"/>
                </a:solidFill>
              </a:rPr>
              <a:t>Each polis sent out groups of people to set up colonies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3200" dirty="0">
                <a:solidFill>
                  <a:schemeClr val="bg1"/>
                </a:solidFill>
              </a:rPr>
              <a:t>Colonists sent grain back to the “parent city”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3200" dirty="0">
                <a:solidFill>
                  <a:schemeClr val="bg1"/>
                </a:solidFill>
              </a:rPr>
              <a:t>Colonies allowed polis to gain wealth and focus on arts and science </a:t>
            </a:r>
          </a:p>
        </p:txBody>
      </p:sp>
      <p:pic>
        <p:nvPicPr>
          <p:cNvPr id="54276" name="Picture 4" descr="g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28" y="4305300"/>
            <a:ext cx="651123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2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City-States Characteristics/Accomplishment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79613"/>
            <a:ext cx="5033963" cy="4351338"/>
          </a:xfrm>
        </p:spPr>
        <p:txBody>
          <a:bodyPr/>
          <a:lstStyle/>
          <a:p>
            <a:r>
              <a:rPr lang="en-US" dirty="0"/>
              <a:t>EXAMPLE: ATHENS</a:t>
            </a:r>
          </a:p>
          <a:p>
            <a:endParaRPr lang="en-US" dirty="0"/>
          </a:p>
          <a:p>
            <a:pPr lvl="1"/>
            <a:r>
              <a:rPr lang="en-US" dirty="0"/>
              <a:t>Athens had major trade markets, for local and international trade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Athens build major temples to attract pilgrims of religious worship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Athens was the governing center of its polis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76" y="1690688"/>
            <a:ext cx="7191124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eek colo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" y="-52487"/>
            <a:ext cx="12182403" cy="69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8CBE-5A0F-4EE3-9E48-BDF3DE9B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Greco-Roman Art and 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33842-3287-4573-BAE2-156BC5788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Theater and history were most important form of literature 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Celebrated values and glory of polis/Rome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Theater was public and outdoors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Theater and history </a:t>
            </a:r>
            <a:r>
              <a:rPr lang="en-US" sz="3600" dirty="0">
                <a:solidFill>
                  <a:schemeClr val="bg1"/>
                </a:solidFill>
              </a:rPr>
              <a:t>was</a:t>
            </a:r>
            <a:r>
              <a:rPr lang="en-US" sz="3600" dirty="0">
                <a:solidFill>
                  <a:srgbClr val="FFFF00"/>
                </a:solidFill>
              </a:rPr>
              <a:t> used to </a:t>
            </a:r>
            <a:r>
              <a:rPr lang="en-US" sz="3600" dirty="0">
                <a:solidFill>
                  <a:schemeClr val="bg1"/>
                </a:solidFill>
              </a:rPr>
              <a:t>establish and </a:t>
            </a:r>
            <a:r>
              <a:rPr lang="en-US" sz="3600" dirty="0">
                <a:solidFill>
                  <a:srgbClr val="FFFF00"/>
                </a:solidFill>
              </a:rPr>
              <a:t>reinforce values of Greece and Rome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Greco-Roman Art and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400176"/>
            <a:ext cx="11758611" cy="545782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Greeks </a:t>
            </a:r>
            <a:r>
              <a:rPr lang="en-US" sz="3600" dirty="0">
                <a:solidFill>
                  <a:srgbClr val="FFFF00"/>
                </a:solidFill>
              </a:rPr>
              <a:t>believed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world to be rational &amp; guided by natural laws that dictated order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</a:rPr>
              <a:t>Philosophers worked to explain </a:t>
            </a:r>
            <a:r>
              <a:rPr lang="en-US" sz="3200" dirty="0" smtClean="0">
                <a:solidFill>
                  <a:srgbClr val="FFFF00"/>
                </a:solidFill>
              </a:rPr>
              <a:t>this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Major philosophers were: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Socrates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Aristotle 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Plato </a:t>
            </a:r>
          </a:p>
        </p:txBody>
      </p:sp>
    </p:spTree>
    <p:extLst>
      <p:ext uri="{BB962C8B-B14F-4D97-AF65-F5344CB8AC3E}">
        <p14:creationId xmlns:p14="http://schemas.microsoft.com/office/powerpoint/2010/main" val="18481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Greco-Roman Art and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400176"/>
            <a:ext cx="11758611" cy="545782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Art/Architecture </a:t>
            </a:r>
            <a:r>
              <a:rPr lang="en-US" sz="3600" dirty="0">
                <a:solidFill>
                  <a:srgbClr val="FFFF00"/>
                </a:solidFill>
              </a:rPr>
              <a:t>reflected </a:t>
            </a:r>
            <a:r>
              <a:rPr lang="en-US" sz="3600" dirty="0">
                <a:solidFill>
                  <a:schemeClr val="bg1"/>
                </a:solidFill>
              </a:rPr>
              <a:t>their values of </a:t>
            </a:r>
            <a:r>
              <a:rPr lang="en-US" sz="3600" dirty="0">
                <a:solidFill>
                  <a:srgbClr val="FFFF00"/>
                </a:solidFill>
              </a:rPr>
              <a:t>symmetry, rationalism, and proportionality</a:t>
            </a: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Greek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statues and painting do not so much depict an individual person as they do </a:t>
            </a:r>
            <a:r>
              <a:rPr lang="en-US" sz="3600" dirty="0">
                <a:solidFill>
                  <a:srgbClr val="FFFF00"/>
                </a:solidFill>
              </a:rPr>
              <a:t>celebrate </a:t>
            </a:r>
            <a:r>
              <a:rPr lang="en-US" sz="3600" dirty="0">
                <a:solidFill>
                  <a:schemeClr val="bg1"/>
                </a:solidFill>
              </a:rPr>
              <a:t>an</a:t>
            </a:r>
            <a:r>
              <a:rPr lang="en-US" sz="3600" dirty="0">
                <a:solidFill>
                  <a:srgbClr val="FFFF00"/>
                </a:solidFill>
              </a:rPr>
              <a:t> ideal form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FOR EXAMPLE: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Most temples and statures kept proportions of 6x1 </a:t>
            </a:r>
          </a:p>
        </p:txBody>
      </p:sp>
    </p:spTree>
    <p:extLst>
      <p:ext uri="{BB962C8B-B14F-4D97-AF65-F5344CB8AC3E}">
        <p14:creationId xmlns:p14="http://schemas.microsoft.com/office/powerpoint/2010/main" val="29102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Parthenon_E_from_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533401"/>
            <a:ext cx="6416675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657600" y="6248401"/>
            <a:ext cx="422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latin typeface="Arial" panose="020B0604020202020204" pitchFamily="34" charset="0"/>
              </a:rPr>
              <a:t>                               Parthenon</a:t>
            </a: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1660526" y="6400800"/>
            <a:ext cx="275907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1400">
                <a:solidFill>
                  <a:srgbClr val="33CCFF"/>
                </a:solidFill>
                <a:latin typeface="Arial" panose="020B0604020202020204" pitchFamily="34" charset="0"/>
              </a:rPr>
              <a:t>Architecture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Parthenon_NW_from_NW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1"/>
            <a:ext cx="7729538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3641726" y="6284914"/>
            <a:ext cx="4816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latin typeface="Arial" panose="020B0604020202020204" pitchFamily="34" charset="0"/>
              </a:rPr>
              <a:t>                               Parthenon</a:t>
            </a: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1660526" y="6361113"/>
            <a:ext cx="2682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1400">
                <a:solidFill>
                  <a:srgbClr val="33CCFF"/>
                </a:solidFill>
                <a:latin typeface="Arial" panose="020B0604020202020204" pitchFamily="34" charset="0"/>
              </a:rPr>
              <a:t>Architecture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templeofath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72136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3184526" y="6361114"/>
            <a:ext cx="52319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latin typeface="Arial" panose="020B0604020202020204" pitchFamily="34" charset="0"/>
              </a:rPr>
              <a:t>                     Doric: Temple of Athena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1812926" y="6400800"/>
            <a:ext cx="237807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1400">
                <a:solidFill>
                  <a:srgbClr val="33CCFF"/>
                </a:solidFill>
                <a:latin typeface="Arial" panose="020B0604020202020204" pitchFamily="34" charset="0"/>
              </a:rPr>
              <a:t>Architecture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templeofh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473200"/>
            <a:ext cx="72390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3184526" y="6361114"/>
            <a:ext cx="5807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latin typeface="Arial" panose="020B0604020202020204" pitchFamily="34" charset="0"/>
              </a:rPr>
              <a:t>                        Doric: Temple of Hera</a:t>
            </a:r>
          </a:p>
        </p:txBody>
      </p:sp>
    </p:spTree>
    <p:extLst>
      <p:ext uri="{BB962C8B-B14F-4D97-AF65-F5344CB8AC3E}">
        <p14:creationId xmlns:p14="http://schemas.microsoft.com/office/powerpoint/2010/main" val="31701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A1B8-36C6-4530-A6CC-9BE3B197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C6903-3789-4617-99B8-0E2C45501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24D2F-771F-43EF-B8D9-D9F633FE7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93" y="38682"/>
            <a:ext cx="5205413" cy="68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corinth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33337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4098926" y="6284914"/>
            <a:ext cx="4283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latin typeface="Arial" panose="020B0604020202020204" pitchFamily="34" charset="0"/>
              </a:rPr>
              <a:t>                     Corinthian </a:t>
            </a:r>
          </a:p>
        </p:txBody>
      </p:sp>
    </p:spTree>
    <p:extLst>
      <p:ext uri="{BB962C8B-B14F-4D97-AF65-F5344CB8AC3E}">
        <p14:creationId xmlns:p14="http://schemas.microsoft.com/office/powerpoint/2010/main" val="32877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feus-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0"/>
            <a:ext cx="7391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2921794" y="5689601"/>
            <a:ext cx="64087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latin typeface="Arial" panose="020B0604020202020204" pitchFamily="34" charset="0"/>
              </a:rPr>
              <a:t>         The temple of Zeus at Athens  Detail</a:t>
            </a:r>
          </a:p>
        </p:txBody>
      </p:sp>
    </p:spTree>
    <p:extLst>
      <p:ext uri="{BB962C8B-B14F-4D97-AF65-F5344CB8AC3E}">
        <p14:creationId xmlns:p14="http://schemas.microsoft.com/office/powerpoint/2010/main" val="27744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greek_del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7663"/>
            <a:ext cx="8458200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4327526" y="6284914"/>
            <a:ext cx="4054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latin typeface="Arial" panose="020B0604020202020204" pitchFamily="34" charset="0"/>
              </a:rPr>
              <a:t>                         Delphi</a:t>
            </a: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1660526" y="6324600"/>
            <a:ext cx="405447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1400">
                <a:solidFill>
                  <a:srgbClr val="33CCFF"/>
                </a:solidFill>
                <a:latin typeface="Arial" panose="020B0604020202020204" pitchFamily="34" charset="0"/>
              </a:rPr>
              <a:t>Architecture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polykleitosdorypho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23304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2574926" y="6284914"/>
            <a:ext cx="6721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latin typeface="Arial" panose="020B0604020202020204" pitchFamily="34" charset="0"/>
              </a:rPr>
              <a:t>  Polyclitus </a:t>
            </a:r>
            <a:r>
              <a:rPr kumimoji="0" lang="en-US" altLang="en-US" sz="2400" i="1" dirty="0" err="1">
                <a:latin typeface="Arial" panose="020B0604020202020204" pitchFamily="34" charset="0"/>
              </a:rPr>
              <a:t>Doryphoros</a:t>
            </a:r>
            <a:r>
              <a:rPr kumimoji="0" lang="en-US" altLang="en-US" sz="2400" dirty="0">
                <a:latin typeface="Arial" panose="020B0604020202020204" pitchFamily="34" charset="0"/>
              </a:rPr>
              <a:t> (Spear carrier) 440 BCE</a:t>
            </a:r>
          </a:p>
        </p:txBody>
      </p:sp>
    </p:spTree>
    <p:extLst>
      <p:ext uri="{BB962C8B-B14F-4D97-AF65-F5344CB8AC3E}">
        <p14:creationId xmlns:p14="http://schemas.microsoft.com/office/powerpoint/2010/main" val="39975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polycli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32337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4784726" y="6284914"/>
            <a:ext cx="4054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latin typeface="Arial" panose="020B0604020202020204" pitchFamily="34" charset="0"/>
              </a:rPr>
              <a:t> Polyclitus (Roman Copy)</a:t>
            </a:r>
          </a:p>
        </p:txBody>
      </p:sp>
    </p:spTree>
    <p:extLst>
      <p:ext uri="{BB962C8B-B14F-4D97-AF65-F5344CB8AC3E}">
        <p14:creationId xmlns:p14="http://schemas.microsoft.com/office/powerpoint/2010/main" val="1734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7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876300"/>
            <a:ext cx="942022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4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Greco-Roman Art and Architecture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Greek language and culture spread in the lands Alexander had conquered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Greek (Hellenic) ways of life mixed with Persian culture of Middle East= Hellenistic Culture</a:t>
            </a:r>
          </a:p>
          <a:p>
            <a:pPr eaLnBrk="1" hangingPunct="1"/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err="1" smtClean="0">
                <a:solidFill>
                  <a:srgbClr val="FFFF00"/>
                </a:solidFill>
              </a:rPr>
              <a:t>Greek+Persian</a:t>
            </a:r>
            <a:r>
              <a:rPr lang="en-US" altLang="en-US" dirty="0" smtClean="0">
                <a:solidFill>
                  <a:srgbClr val="FFFF00"/>
                </a:solidFill>
              </a:rPr>
              <a:t>/Indian Culture=Hellenistic Culture</a:t>
            </a:r>
            <a:endParaRPr lang="en-US" alt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Hellenistic culture was concentrated in cities</a:t>
            </a:r>
          </a:p>
        </p:txBody>
      </p:sp>
    </p:spTree>
    <p:extLst>
      <p:ext uri="{BB962C8B-B14F-4D97-AF65-F5344CB8AC3E}">
        <p14:creationId xmlns:p14="http://schemas.microsoft.com/office/powerpoint/2010/main" val="29054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Greco-Roman Art and Architecture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Art often showed people in the grip of emotions</a:t>
            </a:r>
          </a:p>
          <a:p>
            <a:pPr eaLnBrk="1" hangingPunct="1"/>
            <a:endParaRPr lang="en-US" alt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Wrote comedies about everyday life</a:t>
            </a:r>
          </a:p>
        </p:txBody>
      </p:sp>
      <p:pic>
        <p:nvPicPr>
          <p:cNvPr id="29700" name="Picture 4" descr="Hellenistic-Art-Dying-G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"/>
          <a:stretch>
            <a:fillRect/>
          </a:stretch>
        </p:blipFill>
        <p:spPr bwMode="auto">
          <a:xfrm>
            <a:off x="3810000" y="3581400"/>
            <a:ext cx="4572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2" name="Picture 2" descr="File:0 Galata Morente - Musei Capitolini 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1"/>
            <a:ext cx="8763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http://upload.wikimedia.org/wikipedia/commons/thumb/6/6f/Dying_GaulDSCF6738.jpg/640px-Dying_GaulDSCF67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32766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9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676" name="Picture 2" descr="http://www.luminarium.org/renlit/laoc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774701"/>
            <a:ext cx="49530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faculty.evansville.edu/rl29/art105/img/greek_spearbea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1"/>
            <a:ext cx="3581400" cy="63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7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7EC3-B34D-48AA-B526-71C6684A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AD87E-173A-4742-A446-3C02D64A6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523AC-0D1F-4E9C-A85B-1A5D2704B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"/>
            <a:ext cx="52578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4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Greco-Roman Art and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38200"/>
            <a:ext cx="11868150" cy="5867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Roman art thrived during the </a:t>
            </a:r>
            <a:r>
              <a:rPr lang="en-US" sz="3600" dirty="0" err="1">
                <a:solidFill>
                  <a:schemeClr val="bg1"/>
                </a:solidFill>
              </a:rPr>
              <a:t>Pax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Romana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r>
              <a:rPr lang="en-US" sz="3600" dirty="0">
                <a:solidFill>
                  <a:schemeClr val="bg1"/>
                </a:solidFill>
              </a:rPr>
              <a:t>Rome:</a:t>
            </a:r>
          </a:p>
          <a:p>
            <a:r>
              <a:rPr lang="en-US" sz="3600" dirty="0">
                <a:solidFill>
                  <a:schemeClr val="bg1"/>
                </a:solidFill>
              </a:rPr>
              <a:t>Painting and statues focused on realistic human form/stoic beliefs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Architecture </a:t>
            </a:r>
            <a:r>
              <a:rPr lang="en-US" sz="3600" dirty="0">
                <a:solidFill>
                  <a:schemeClr val="bg1"/>
                </a:solidFill>
              </a:rPr>
              <a:t>focused on </a:t>
            </a:r>
            <a:r>
              <a:rPr lang="en-US" sz="3600" dirty="0">
                <a:solidFill>
                  <a:srgbClr val="FFFF00"/>
                </a:solidFill>
              </a:rPr>
              <a:t>displaying power of empire and PRACTICAL public use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</a:rPr>
              <a:t>Theaters, public baths, arenas, temples, </a:t>
            </a:r>
            <a:r>
              <a:rPr lang="en-US" sz="3200" dirty="0" err="1">
                <a:solidFill>
                  <a:srgbClr val="FFFF00"/>
                </a:solidFill>
              </a:rPr>
              <a:t>ect</a:t>
            </a:r>
            <a:endParaRPr lang="en-US" sz="3200" dirty="0">
              <a:solidFill>
                <a:srgbClr val="FFFF00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Notable architectural features: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Arch, dome, concrete, </a:t>
            </a:r>
            <a:r>
              <a:rPr lang="en-US" sz="2800" dirty="0" err="1">
                <a:solidFill>
                  <a:schemeClr val="bg1"/>
                </a:solidFill>
              </a:rPr>
              <a:t>ect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1905000" y="3810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charset="0"/>
              </a:rPr>
              <a:t>Model of Rome</a:t>
            </a:r>
          </a:p>
        </p:txBody>
      </p:sp>
      <p:pic>
        <p:nvPicPr>
          <p:cNvPr id="120835" name="Picture 3" descr="Model of Ancient Rom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31914"/>
            <a:ext cx="8305800" cy="4611687"/>
          </a:xfrm>
          <a:prstGeom prst="rect">
            <a:avLst/>
          </a:prstGeom>
          <a:noFill/>
          <a:ln w="9525">
            <a:solidFill>
              <a:srgbClr val="8055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/>
          </p:cNvSpPr>
          <p:nvPr/>
        </p:nvSpPr>
        <p:spPr bwMode="auto">
          <a:xfrm>
            <a:off x="1544638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4400" dirty="0">
                <a:solidFill>
                  <a:schemeClr val="bg1"/>
                </a:solidFill>
              </a:rPr>
              <a:t>Greco-Roman Art and Architecture</a:t>
            </a:r>
            <a:endParaRPr lang="en-US" altLang="en-US" sz="4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6627" name="Picture 11" descr="aqueduc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7"/>
          <a:stretch>
            <a:fillRect/>
          </a:stretch>
        </p:blipFill>
        <p:spPr bwMode="auto">
          <a:xfrm>
            <a:off x="1544638" y="1676400"/>
            <a:ext cx="9123362" cy="388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544638" y="685800"/>
            <a:ext cx="9123362" cy="1143000"/>
          </a:xfrm>
          <a:prstGeom prst="wedgeRectCallout">
            <a:avLst>
              <a:gd name="adj1" fmla="val -3044"/>
              <a:gd name="adj2" fmla="val 45268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en-US" sz="3000" dirty="0">
                <a:solidFill>
                  <a:schemeClr val="bg1"/>
                </a:solidFill>
              </a:rPr>
              <a:t>One of the Romans’ greatest engineering feats was </a:t>
            </a:r>
            <a:r>
              <a:rPr lang="en-US" sz="3000" b="1" i="1" dirty="0">
                <a:solidFill>
                  <a:schemeClr val="bg1"/>
                </a:solidFill>
              </a:rPr>
              <a:t>channeling water </a:t>
            </a:r>
            <a:r>
              <a:rPr lang="en-US" sz="3000" dirty="0">
                <a:solidFill>
                  <a:schemeClr val="bg1"/>
                </a:solidFill>
              </a:rPr>
              <a:t>to their cities throughout the Empire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544638" y="5562600"/>
            <a:ext cx="9123362" cy="1295400"/>
          </a:xfrm>
          <a:prstGeom prst="wedgeRectCallout">
            <a:avLst>
              <a:gd name="adj1" fmla="val -3044"/>
              <a:gd name="adj2" fmla="val 45268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en-US" sz="3000" dirty="0">
                <a:solidFill>
                  <a:schemeClr val="bg1"/>
                </a:solidFill>
              </a:rPr>
              <a:t>Roman engineers built the aqueducts to move the cold, clear water from springs to towns; sometimes they would be up to 250 miles long</a:t>
            </a:r>
          </a:p>
        </p:txBody>
      </p:sp>
      <p:pic>
        <p:nvPicPr>
          <p:cNvPr id="21511" name="Picture 9" descr="http://www.mmdtkw.org/AU0303eAquedu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828800"/>
            <a:ext cx="51577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97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1905000" y="152401"/>
            <a:ext cx="8458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charset="0"/>
              </a:rPr>
              <a:t>Triumphal </a:t>
            </a:r>
            <a:b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charset="0"/>
              </a:rPr>
            </a:b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charset="0"/>
              </a:rPr>
              <a:t>Arch of Titus</a:t>
            </a:r>
          </a:p>
        </p:txBody>
      </p:sp>
      <p:pic>
        <p:nvPicPr>
          <p:cNvPr id="129027" name="Picture 3" descr="Arch of Titu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6" y="1676400"/>
            <a:ext cx="4714875" cy="4800600"/>
          </a:xfrm>
          <a:prstGeom prst="rect">
            <a:avLst/>
          </a:prstGeom>
          <a:noFill/>
          <a:ln w="9525">
            <a:solidFill>
              <a:srgbClr val="8055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1905000" y="395288"/>
            <a:ext cx="8458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rgbClr val="8055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charset="0"/>
              </a:rPr>
              <a:t>Arch of Constantine</a:t>
            </a:r>
          </a:p>
        </p:txBody>
      </p:sp>
      <p:pic>
        <p:nvPicPr>
          <p:cNvPr id="130051" name="Picture 3" descr="Arch of Constantin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624014"/>
            <a:ext cx="7286625" cy="4167187"/>
          </a:xfrm>
          <a:prstGeom prst="rect">
            <a:avLst/>
          </a:prstGeom>
          <a:noFill/>
          <a:ln w="9525">
            <a:solidFill>
              <a:srgbClr val="8055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5486400" y="425450"/>
            <a:ext cx="487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rgbClr val="8055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charset="0"/>
              </a:rPr>
              <a:t>Roman Bath</a:t>
            </a:r>
            <a:br>
              <a:rPr lang="en-US" sz="4800" b="1">
                <a:solidFill>
                  <a:srgbClr val="8055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charset="0"/>
              </a:rPr>
            </a:br>
            <a:r>
              <a:rPr lang="en-US" sz="4800" b="1">
                <a:solidFill>
                  <a:srgbClr val="8055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charset="0"/>
              </a:rPr>
              <a:t>in England</a:t>
            </a:r>
          </a:p>
        </p:txBody>
      </p:sp>
      <p:pic>
        <p:nvPicPr>
          <p:cNvPr id="141315" name="Picture 3" descr="Bath-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3416300" cy="5105400"/>
          </a:xfrm>
          <a:prstGeom prst="rect">
            <a:avLst/>
          </a:prstGeom>
          <a:noFill/>
          <a:ln w="9525">
            <a:solidFill>
              <a:srgbClr val="8055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6" name="Picture 4" descr="Bath-England-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74900"/>
            <a:ext cx="4959350" cy="3111500"/>
          </a:xfrm>
          <a:prstGeom prst="rect">
            <a:avLst/>
          </a:prstGeom>
          <a:noFill/>
          <a:ln w="9525">
            <a:solidFill>
              <a:srgbClr val="8055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8055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charset="0"/>
              </a:rPr>
              <a:t>Republican Couple</a:t>
            </a:r>
          </a:p>
        </p:txBody>
      </p:sp>
      <p:pic>
        <p:nvPicPr>
          <p:cNvPr id="159747" name="Picture 3" descr="Republican Coupl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1"/>
            <a:ext cx="6705600" cy="4860925"/>
          </a:xfrm>
          <a:prstGeom prst="rect">
            <a:avLst/>
          </a:prstGeom>
          <a:noFill/>
          <a:ln w="9525">
            <a:solidFill>
              <a:srgbClr val="8055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2209800" y="6096001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00000"/>
              </a:buClr>
              <a:buFont typeface="Wingdings" charset="2"/>
              <a:buChar char="§"/>
              <a:defRPr/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 Realistic portraits – like Hellenistic Greek style.</a:t>
            </a:r>
          </a:p>
        </p:txBody>
      </p:sp>
    </p:spTree>
    <p:extLst>
      <p:ext uri="{BB962C8B-B14F-4D97-AF65-F5344CB8AC3E}">
        <p14:creationId xmlns:p14="http://schemas.microsoft.com/office/powerpoint/2010/main" val="40506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4724400" y="471488"/>
            <a:ext cx="5638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rgbClr val="8055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charset="0"/>
              </a:rPr>
              <a:t>Roman Citizens</a:t>
            </a:r>
          </a:p>
        </p:txBody>
      </p:sp>
      <p:pic>
        <p:nvPicPr>
          <p:cNvPr id="162820" name="Picture 4" descr="Roman Headston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472566"/>
            <a:ext cx="40005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5" descr="Vesta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3455694" cy="5410200"/>
          </a:xfrm>
          <a:prstGeom prst="rect">
            <a:avLst/>
          </a:prstGeom>
          <a:noFill/>
          <a:ln w="9525">
            <a:solidFill>
              <a:srgbClr val="8055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2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F6D9-7EB6-40B3-8002-CEFFDBAC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766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Hindu art and 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363C4-1815-44DF-B71A-7C596129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34" y="612166"/>
            <a:ext cx="12089965" cy="43513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Temples=multiple rooms/areas and repetition of shapes</a:t>
            </a:r>
            <a:r>
              <a:rPr lang="en-US" sz="4000" dirty="0">
                <a:solidFill>
                  <a:schemeClr val="bg1"/>
                </a:solidFill>
              </a:rPr>
              <a:t>, some more holy than others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Represent</a:t>
            </a:r>
            <a:r>
              <a:rPr lang="en-US" sz="3600" dirty="0">
                <a:solidFill>
                  <a:schemeClr val="bg1"/>
                </a:solidFill>
              </a:rPr>
              <a:t> the </a:t>
            </a:r>
            <a:r>
              <a:rPr lang="en-US" sz="3600" dirty="0">
                <a:solidFill>
                  <a:srgbClr val="FFFF00"/>
                </a:solidFill>
              </a:rPr>
              <a:t>caste system and cyclical religious beliefs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5BF71-8083-4854-B0C8-EEDBCD640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16" y="2425091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AD15-F581-4751-9FF3-4CB6530F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4F0BF-046D-497D-BD2C-8C6AD3BBC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76571-CC4F-44B2-8865-D67984432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78" y="0"/>
            <a:ext cx="999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B006-9313-406F-B75D-87647125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1EB1E3-8958-400B-9591-9A2EE70A7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4" y="0"/>
            <a:ext cx="9050416" cy="6796308"/>
          </a:xfrm>
        </p:spPr>
      </p:pic>
    </p:spTree>
    <p:extLst>
      <p:ext uri="{BB962C8B-B14F-4D97-AF65-F5344CB8AC3E}">
        <p14:creationId xmlns:p14="http://schemas.microsoft.com/office/powerpoint/2010/main" val="28653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C400-3984-4425-BD61-DBE19634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717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Buddhist art and 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3FB43-C76A-4762-9B61-ACE97C6E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662269"/>
            <a:ext cx="11544300" cy="55276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Statues and painting depict Buddha after Enlightenment, yet very human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ED089-88DF-4A50-B47C-2AA245D2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" y="1714966"/>
            <a:ext cx="6668891" cy="4976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8D2FB8-F476-4A49-A1FD-07D2F6A1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75" y="2436812"/>
            <a:ext cx="62579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F6E4-5B1E-4BC4-8FAE-3DE7492F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E24393-D658-49AF-B60E-9508960FC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0" y="1313656"/>
            <a:ext cx="11773959" cy="4591844"/>
          </a:xfrm>
        </p:spPr>
      </p:pic>
    </p:spTree>
    <p:extLst>
      <p:ext uri="{BB962C8B-B14F-4D97-AF65-F5344CB8AC3E}">
        <p14:creationId xmlns:p14="http://schemas.microsoft.com/office/powerpoint/2010/main" val="37784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715</Words>
  <Application>Microsoft Office PowerPoint</Application>
  <PresentationFormat>Widescreen</PresentationFormat>
  <Paragraphs>120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MS PGothic</vt:lpstr>
      <vt:lpstr>Arial</vt:lpstr>
      <vt:lpstr>Calibri</vt:lpstr>
      <vt:lpstr>Calibri Light</vt:lpstr>
      <vt:lpstr>Comic Sans MS</vt:lpstr>
      <vt:lpstr>Copperplate Gothic Bold</vt:lpstr>
      <vt:lpstr>Wingdings</vt:lpstr>
      <vt:lpstr>ヒラギノ角ゴ Pro W3</vt:lpstr>
      <vt:lpstr>Office Theme</vt:lpstr>
      <vt:lpstr>Hindu art and architecture</vt:lpstr>
      <vt:lpstr>Hindu art and architecture</vt:lpstr>
      <vt:lpstr>PowerPoint Presentation</vt:lpstr>
      <vt:lpstr>PowerPoint Presentation</vt:lpstr>
      <vt:lpstr>Hindu art and architecture</vt:lpstr>
      <vt:lpstr>PowerPoint Presentation</vt:lpstr>
      <vt:lpstr>PowerPoint Presentation</vt:lpstr>
      <vt:lpstr>Buddhist art and architecture</vt:lpstr>
      <vt:lpstr>PowerPoint Presentation</vt:lpstr>
      <vt:lpstr>Buddhist art and architecture</vt:lpstr>
      <vt:lpstr>PowerPoint Presentation</vt:lpstr>
      <vt:lpstr>PowerPoint Presentation</vt:lpstr>
      <vt:lpstr>Monasteries</vt:lpstr>
      <vt:lpstr>Buddhist art and architecture</vt:lpstr>
      <vt:lpstr>Greco-Roman Art and Architecture</vt:lpstr>
      <vt:lpstr>The Aegean Area</vt:lpstr>
      <vt:lpstr>Background</vt:lpstr>
      <vt:lpstr>Greco-Roman Art and Architecture</vt:lpstr>
      <vt:lpstr>City-States Characteristics/Accomplishment</vt:lpstr>
      <vt:lpstr>Greco-Roman Art and Architecture</vt:lpstr>
      <vt:lpstr>City-States Characteristics/Accomplishment</vt:lpstr>
      <vt:lpstr>PowerPoint Presentation</vt:lpstr>
      <vt:lpstr>Greco-Roman Art and Architecture</vt:lpstr>
      <vt:lpstr>Greco-Roman Art and Architecture</vt:lpstr>
      <vt:lpstr>Greco-Roman Art and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Greco-Roman Art and Architecture</vt:lpstr>
      <vt:lpstr>Greco-Roman Art and Architecture</vt:lpstr>
      <vt:lpstr>PowerPoint Presentation</vt:lpstr>
      <vt:lpstr>PowerPoint Presentation</vt:lpstr>
      <vt:lpstr>PowerPoint Presentation</vt:lpstr>
      <vt:lpstr>Greco-Roman Art and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Aegean Area</dc:title>
  <dc:creator>Pfannenstiel, Andrew</dc:creator>
  <cp:lastModifiedBy>Pfannenstiel, Andrew</cp:lastModifiedBy>
  <cp:revision>38</cp:revision>
  <dcterms:created xsi:type="dcterms:W3CDTF">2017-09-18T18:10:20Z</dcterms:created>
  <dcterms:modified xsi:type="dcterms:W3CDTF">2018-09-25T19:57:02Z</dcterms:modified>
</cp:coreProperties>
</file>