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5" r:id="rId6"/>
    <p:sldId id="261" r:id="rId7"/>
    <p:sldId id="266" r:id="rId8"/>
    <p:sldId id="262" r:id="rId9"/>
    <p:sldId id="268" r:id="rId10"/>
    <p:sldId id="263" r:id="rId11"/>
    <p:sldId id="264" r:id="rId12"/>
    <p:sldId id="27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CC00"/>
    <a:srgbClr val="FF6600"/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Franklin Gothic Book" pitchFamily="34" charset="0"/>
              </a:defRPr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 pitchFamily="34" charset="0"/>
              </a:defRPr>
            </a:lvl1pPr>
          </a:lstStyle>
          <a:p>
            <a:fld id="{E3D7223F-39EF-4BFC-97CC-229873D212E3}" type="datetimeFigureOut">
              <a:rPr lang="en-US"/>
              <a:pPr/>
              <a:t>11/26/2017</a:t>
            </a:fld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ranklin Gothic Book" pitchFamily="34" charset="0"/>
              </a:defRPr>
            </a:lvl1pPr>
          </a:lstStyle>
          <a:p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 pitchFamily="34" charset="0"/>
              </a:defRPr>
            </a:lvl1pPr>
          </a:lstStyle>
          <a:p>
            <a:fld id="{E566F878-0801-40F5-AEFF-146C623236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70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F332A40-E8BF-4F44-A594-6C40BCCA95E0}" type="datetimeFigureOut">
              <a:rPr lang="en-US"/>
              <a:pPr>
                <a:defRPr/>
              </a:pPr>
              <a:t>11/26/2017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55009E-81F0-4AED-9E1F-F7B392539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69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9CF86E-8B29-4BC9-B953-1E7DF3EEE11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2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5210D-8515-4358-B20D-FEFEC2ED976A}" type="datetimeFigureOut">
              <a:rPr lang="en-US"/>
              <a:pPr>
                <a:defRPr/>
              </a:pPr>
              <a:t>11/26/2017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C85F0-E7D5-4001-B9F4-5131268040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30BB-9E38-409F-9204-051DC452CFEA}" type="datetimeFigureOut">
              <a:rPr lang="en-US"/>
              <a:pPr>
                <a:defRPr/>
              </a:pPr>
              <a:t>11/26/2017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9667F-F8B2-49E0-A1B4-66D15F770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C623-E4A5-40FB-9FE6-365D72F72DC5}" type="datetimeFigureOut">
              <a:rPr lang="en-US"/>
              <a:pPr>
                <a:defRPr/>
              </a:pPr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6B8B6-C962-4603-90F3-A488A9C1B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24D46-97ED-4D4E-B839-6482154AAABB}" type="datetimeFigureOut">
              <a:rPr lang="en-US"/>
              <a:pPr>
                <a:defRPr/>
              </a:pPr>
              <a:t>11/26/2017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C2250-C3E0-4863-A3F5-42C67EC23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4A94-D6B6-4542-A2A3-16DA10D172B4}" type="datetimeFigureOut">
              <a:rPr lang="en-US"/>
              <a:pPr>
                <a:defRPr/>
              </a:pPr>
              <a:t>11/26/2017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A879C-C2B5-4DA3-85B6-C4C04626E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8DDB-A444-46FD-87D5-C5895BB7EE7C}" type="datetimeFigureOut">
              <a:rPr lang="en-US"/>
              <a:pPr>
                <a:defRPr/>
              </a:pPr>
              <a:t>11/26/2017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3D29-32C6-493B-A6B4-7341BF5E8B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A17EC-0A27-4C83-B4E2-88A34B745F06}" type="datetimeFigureOut">
              <a:rPr lang="en-US"/>
              <a:pPr>
                <a:defRPr/>
              </a:pPr>
              <a:t>11/26/2017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A6261-0AC5-4519-87CD-CD64E1BFE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BD35C-212B-4749-94D7-E18D3D3906F3}" type="datetimeFigureOut">
              <a:rPr lang="en-US"/>
              <a:pPr>
                <a:defRPr/>
              </a:pPr>
              <a:t>11/26/2017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CF74-E7A2-44CA-81EA-8542D4AD8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745C2-A919-4A02-ACFE-8121E4A5DB8D}" type="datetimeFigureOut">
              <a:rPr lang="en-US"/>
              <a:pPr>
                <a:defRPr/>
              </a:pPr>
              <a:t>11/26/2017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99886-2A88-4DFC-951E-28ED52E06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AB18-00FF-4E62-BA0E-A6D0CD28CBF9}" type="datetimeFigureOut">
              <a:rPr lang="en-US"/>
              <a:pPr>
                <a:defRPr/>
              </a:pPr>
              <a:t>11/26/2017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AEB6B-E5BC-4B2F-A580-C872E68AC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C204F-8A3F-43EF-A493-39A350B33766}" type="datetimeFigureOut">
              <a:rPr lang="en-US"/>
              <a:pPr>
                <a:defRPr/>
              </a:pPr>
              <a:t>11/26/2017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3D635-D7C2-4956-B184-18BCBE545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13BB11-F90D-4E08-96B5-8D7238244C39}" type="datetimeFigureOut">
              <a:rPr lang="en-US"/>
              <a:pPr>
                <a:defRPr/>
              </a:pPr>
              <a:t>11/26/2017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251A91-C9F5-45DD-A43B-5698979F30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81" r:id="rId4"/>
    <p:sldLayoutId id="2147483698" r:id="rId5"/>
    <p:sldLayoutId id="2147483682" r:id="rId6"/>
    <p:sldLayoutId id="2147483699" r:id="rId7"/>
    <p:sldLayoutId id="2147483700" r:id="rId8"/>
    <p:sldLayoutId id="2147483701" r:id="rId9"/>
    <p:sldLayoutId id="2147483683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Causes of Migration - bantu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44958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Bantu “the people” (sub-Saharan Africa)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Population pressure (over population) </a:t>
            </a:r>
          </a:p>
          <a:p>
            <a:pPr marL="857250" lvl="1" indent="-457200" fontAlgn="auto">
              <a:spcAft>
                <a:spcPts val="0"/>
              </a:spcAft>
              <a:defRPr/>
            </a:pPr>
            <a:r>
              <a:rPr lang="en-US" dirty="0" smtClean="0"/>
              <a:t>agricultural advancements </a:t>
            </a:r>
          </a:p>
          <a:p>
            <a:pPr marL="857250" lvl="1" indent="-457200" fontAlgn="auto">
              <a:spcAft>
                <a:spcPts val="0"/>
              </a:spcAft>
              <a:defRPr/>
            </a:pPr>
            <a:r>
              <a:rPr lang="en-US" dirty="0" smtClean="0"/>
              <a:t>climate change (desertification)</a:t>
            </a:r>
          </a:p>
          <a:p>
            <a:pPr marL="857250" lvl="1" indent="-457200" fontAlgn="auto">
              <a:spcAft>
                <a:spcPts val="0"/>
              </a:spcAft>
              <a:defRPr/>
            </a:pPr>
            <a:r>
              <a:rPr lang="en-US" dirty="0" smtClean="0"/>
              <a:t>Population growth due technology (iron metallurgy)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181475"/>
            <a:ext cx="35052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Effects of Migration - Bantu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51438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Gradual spread of Bantu languages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Today there over 60 million people who speak Bantu languages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Superior iron technology allowed Bantus to dominate and assimilate indigenous (local) groups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Cultural diffusion through exchange of ideas and intermarriage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dirty="0" smtClean="0"/>
              <a:t>Religious beliefs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dirty="0" smtClean="0"/>
              <a:t>Technology (agriculture, iron metallurgy)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sz="2400" dirty="0" smtClean="0"/>
              <a:t>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Effects of Migration - Vikings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Destruction of villages and towns and many churches and monasteries (700-800CE)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Breakdown of centralized governments into FEUDALISM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Later, occupying and ruling large parts of France and British Isles (900-1000CE)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Swedes settling in Russia (</a:t>
            </a:r>
            <a:r>
              <a:rPr lang="en-US" dirty="0" err="1" smtClean="0"/>
              <a:t>Rus</a:t>
            </a:r>
            <a:r>
              <a:rPr lang="en-US" dirty="0" smtClean="0"/>
              <a:t> for ruddy)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Converted to Christianity and get assimilated into European civilization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smtClean="0">
                <a:effectLst/>
              </a:rPr>
              <a:t>EFFECTS- POLYNESIAN/AUSTRONESIAN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Established agricultural villages in </a:t>
            </a:r>
            <a:r>
              <a:rPr lang="en-US" dirty="0" err="1" smtClean="0"/>
              <a:t>unihabited</a:t>
            </a:r>
            <a:r>
              <a:rPr lang="en-US" dirty="0" smtClean="0"/>
              <a:t> or lightly inhabited islands</a:t>
            </a:r>
          </a:p>
          <a:p>
            <a:r>
              <a:rPr lang="en-US" dirty="0" smtClean="0"/>
              <a:t>Built strong chief-ruled societies</a:t>
            </a:r>
          </a:p>
          <a:p>
            <a:pPr lvl="1"/>
            <a:r>
              <a:rPr lang="en-US" dirty="0"/>
              <a:t>Eventually rulers and aristocracy viewed themselves as divine or </a:t>
            </a:r>
            <a:r>
              <a:rPr lang="en-US" dirty="0" err="1" smtClean="0"/>
              <a:t>semidivine</a:t>
            </a:r>
            <a:endParaRPr lang="en-US" dirty="0" smtClean="0"/>
          </a:p>
          <a:p>
            <a:r>
              <a:rPr lang="en-US" dirty="0" smtClean="0"/>
              <a:t>Adapted to new environments (ex. Maori)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8188" y="4567238"/>
            <a:ext cx="33242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Causes of Migration- </a:t>
            </a:r>
            <a:r>
              <a:rPr lang="en-US" dirty="0" err="1" smtClean="0"/>
              <a:t>vikings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95400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buFont typeface="Wingdings 2" pitchFamily="18" charset="2"/>
              <a:buNone/>
            </a:pPr>
            <a:r>
              <a:rPr lang="en-US" dirty="0" smtClean="0"/>
              <a:t>Vikings “</a:t>
            </a:r>
            <a:r>
              <a:rPr lang="en-US" sz="2800" dirty="0" err="1" smtClean="0"/>
              <a:t>Northmen</a:t>
            </a:r>
            <a:r>
              <a:rPr lang="en-US" sz="2800" dirty="0" smtClean="0"/>
              <a:t> or Norsemen</a:t>
            </a:r>
            <a:r>
              <a:rPr lang="en-US" dirty="0" smtClean="0"/>
              <a:t>” (Scandinavia)</a:t>
            </a:r>
          </a:p>
          <a:p>
            <a:pPr marL="0" indent="0"/>
            <a:r>
              <a:rPr lang="en-US" dirty="0" smtClean="0"/>
              <a:t>Population pressure due to climate change (food shortage)</a:t>
            </a:r>
          </a:p>
          <a:p>
            <a:pPr marL="0" indent="0"/>
            <a:r>
              <a:rPr lang="en-US" dirty="0" smtClean="0"/>
              <a:t>Love of adventure and desire for treasure</a:t>
            </a:r>
          </a:p>
          <a:p>
            <a:pPr marL="0" indent="0"/>
            <a:r>
              <a:rPr lang="en-US" dirty="0" smtClean="0"/>
              <a:t>Superiority on the seas – shipbuilding techniques and seafaring skills</a:t>
            </a:r>
          </a:p>
          <a:p>
            <a:pPr marL="0" indent="0"/>
            <a:r>
              <a:rPr lang="en-US" dirty="0" smtClean="0"/>
              <a:t>Vikings did not seek new land                              to settle initially; rather to raid                           and plunder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276600" y="6453188"/>
            <a:ext cx="2441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Franklin Gothic Book" pitchFamily="34" charset="0"/>
              </a:rPr>
              <a:t>Gokstad ship, Norway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Causes of Migration- </a:t>
            </a:r>
            <a:r>
              <a:rPr lang="en-US" dirty="0" err="1" smtClean="0"/>
              <a:t>polynesian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n-US" dirty="0" smtClean="0"/>
              <a:t>Polynesian/Austronesian (Pacific Islands)</a:t>
            </a:r>
          </a:p>
          <a:p>
            <a:pPr marL="0" indent="0"/>
            <a:r>
              <a:rPr lang="en-US" dirty="0" smtClean="0"/>
              <a:t>Contests for power and influence led to tension – migration offered an alternative to conflict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010400"/>
            <a:ext cx="31089600" cy="2331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500438"/>
            <a:ext cx="260985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3505200" y="6446838"/>
            <a:ext cx="286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Franklin Gothic Book" pitchFamily="34" charset="0"/>
              </a:rPr>
              <a:t>Manunggul Jar, Phillipines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Course of Migration - Bantu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1500 years from just south of Sahara to southern tip of Africa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Superiority over local adversaries due to technology (iron weapons)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/>
              <a:t>Migrated slowly and </a:t>
            </a:r>
            <a:r>
              <a:rPr lang="en-US" dirty="0" smtClean="0"/>
              <a:t>established </a:t>
            </a:r>
            <a:r>
              <a:rPr lang="en-US" dirty="0"/>
              <a:t>new settlements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Used canoes to follow rivers through Congo rain forests, settled on riverbanks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Then eastward into savannas, adapting herding goats to raising cattle and adding new crops (bananas)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Bantu Migration - Maps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7450" y="1266825"/>
            <a:ext cx="38957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457200" y="5638800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</a:rPr>
              <a:t>Bantu Migrations</a:t>
            </a: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4997450" y="5638800"/>
            <a:ext cx="3895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</a:rPr>
              <a:t>Language Groups of modern Africa – notice Madagascar – why is it Austronesian?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Course of Migration - Vikings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410199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dirty="0"/>
              <a:t>Superiority on the seas – shipbuilding </a:t>
            </a:r>
            <a:r>
              <a:rPr lang="en-US" dirty="0" smtClean="0"/>
              <a:t>	techniques and seafaring </a:t>
            </a:r>
            <a:r>
              <a:rPr lang="en-US" dirty="0"/>
              <a:t>skills</a:t>
            </a:r>
          </a:p>
          <a:p>
            <a:pPr marL="0" indent="0"/>
            <a:r>
              <a:rPr lang="en-US" dirty="0"/>
              <a:t>Vikings did not seek new </a:t>
            </a:r>
            <a:r>
              <a:rPr lang="en-US" dirty="0" smtClean="0"/>
              <a:t>land to </a:t>
            </a:r>
            <a:r>
              <a:rPr lang="en-US" dirty="0"/>
              <a:t>settle </a:t>
            </a:r>
            <a:r>
              <a:rPr lang="en-US" dirty="0" smtClean="0"/>
              <a:t>	initially</a:t>
            </a:r>
            <a:r>
              <a:rPr lang="en-US" dirty="0"/>
              <a:t>; </a:t>
            </a:r>
            <a:r>
              <a:rPr lang="en-US" dirty="0" smtClean="0"/>
              <a:t>rather to raid and </a:t>
            </a:r>
            <a:r>
              <a:rPr lang="en-US" dirty="0"/>
              <a:t>plunder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Viking Age 790-1066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Initially west to Iceland 874CE, Greenland, N America (Leif Erickson first European on North American soil</a:t>
            </a:r>
            <a:r>
              <a:rPr lang="en-US" sz="2000" dirty="0" smtClean="0"/>
              <a:t>?)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Norwegians raiding and settling in Western England and Ireland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Swedish to North-South Russian Rivers (all the way to Caspian and Black Seas – eventually to Constantinople)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Raid, pillage, plunder – eventually settle and convert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n-US" i="1" dirty="0" smtClean="0"/>
              <a:t>“</a:t>
            </a:r>
            <a:r>
              <a:rPr lang="en-US" sz="2600" i="1" dirty="0" smtClean="0"/>
              <a:t>From the wrath of the </a:t>
            </a:r>
            <a:r>
              <a:rPr lang="en-US" sz="2600" i="1" dirty="0" err="1" smtClean="0"/>
              <a:t>Northmen</a:t>
            </a:r>
            <a:r>
              <a:rPr lang="en-US" sz="2600" i="1" dirty="0" smtClean="0"/>
              <a:t>, O Lord, deliver us!”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Viking Migration Maps</a:t>
            </a:r>
            <a:endParaRPr lang="en-US" dirty="0"/>
          </a:p>
        </p:txBody>
      </p:sp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487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81000" y="4837113"/>
            <a:ext cx="8534400" cy="1754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6C0000"/>
                </a:solidFill>
                <a:latin typeface="Franklin Gothic Book" pitchFamily="34" charset="0"/>
              </a:rPr>
              <a:t>8</a:t>
            </a:r>
            <a:r>
              <a:rPr lang="en-US" baseline="30000">
                <a:solidFill>
                  <a:srgbClr val="6C0000"/>
                </a:solidFill>
                <a:latin typeface="Franklin Gothic Book" pitchFamily="34" charset="0"/>
              </a:rPr>
              <a:t>th</a:t>
            </a:r>
            <a:r>
              <a:rPr lang="en-US">
                <a:solidFill>
                  <a:srgbClr val="6C0000"/>
                </a:solidFill>
                <a:latin typeface="Franklin Gothic Book" pitchFamily="34" charset="0"/>
              </a:rPr>
              <a:t> Century</a:t>
            </a:r>
          </a:p>
          <a:p>
            <a:r>
              <a:rPr lang="en-US">
                <a:solidFill>
                  <a:srgbClr val="C00000"/>
                </a:solidFill>
                <a:latin typeface="Franklin Gothic Book" pitchFamily="34" charset="0"/>
              </a:rPr>
              <a:t>9</a:t>
            </a:r>
            <a:r>
              <a:rPr lang="en-US" baseline="30000">
                <a:solidFill>
                  <a:srgbClr val="C00000"/>
                </a:solidFill>
                <a:latin typeface="Franklin Gothic Book" pitchFamily="34" charset="0"/>
              </a:rPr>
              <a:t>th</a:t>
            </a:r>
            <a:r>
              <a:rPr lang="en-US">
                <a:solidFill>
                  <a:srgbClr val="C00000"/>
                </a:solidFill>
                <a:latin typeface="Franklin Gothic Book" pitchFamily="34" charset="0"/>
              </a:rPr>
              <a:t> Century</a:t>
            </a:r>
          </a:p>
          <a:p>
            <a:r>
              <a:rPr lang="en-US">
                <a:solidFill>
                  <a:srgbClr val="FF6600"/>
                </a:solidFill>
                <a:latin typeface="Franklin Gothic Book" pitchFamily="34" charset="0"/>
              </a:rPr>
              <a:t>10</a:t>
            </a:r>
            <a:r>
              <a:rPr lang="en-US" baseline="30000">
                <a:solidFill>
                  <a:srgbClr val="FF6600"/>
                </a:solidFill>
                <a:latin typeface="Franklin Gothic Book" pitchFamily="34" charset="0"/>
              </a:rPr>
              <a:t>th</a:t>
            </a:r>
            <a:r>
              <a:rPr lang="en-US">
                <a:solidFill>
                  <a:srgbClr val="FF6600"/>
                </a:solidFill>
                <a:latin typeface="Franklin Gothic Book" pitchFamily="34" charset="0"/>
              </a:rPr>
              <a:t> Century</a:t>
            </a:r>
          </a:p>
          <a:p>
            <a:r>
              <a:rPr lang="en-US">
                <a:solidFill>
                  <a:srgbClr val="FFCC00"/>
                </a:solidFill>
                <a:latin typeface="Franklin Gothic Book" pitchFamily="34" charset="0"/>
              </a:rPr>
              <a:t>11</a:t>
            </a:r>
            <a:r>
              <a:rPr lang="en-US" baseline="30000">
                <a:solidFill>
                  <a:srgbClr val="FFCC00"/>
                </a:solidFill>
                <a:latin typeface="Franklin Gothic Book" pitchFamily="34" charset="0"/>
              </a:rPr>
              <a:t>th</a:t>
            </a:r>
            <a:r>
              <a:rPr lang="en-US">
                <a:solidFill>
                  <a:srgbClr val="FFCC00"/>
                </a:solidFill>
                <a:latin typeface="Franklin Gothic Book" pitchFamily="34" charset="0"/>
              </a:rPr>
              <a:t> Century</a:t>
            </a:r>
          </a:p>
          <a:p>
            <a:r>
              <a:rPr lang="en-US">
                <a:solidFill>
                  <a:srgbClr val="00FF00"/>
                </a:solidFill>
                <a:latin typeface="Franklin Gothic Book" pitchFamily="34" charset="0"/>
              </a:rPr>
              <a:t>Green denotes areas subjected to frequent Viking raids but with little to no Scandinavian settlement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Course of migration - </a:t>
            </a:r>
            <a:r>
              <a:rPr lang="en-US" dirty="0" err="1" smtClean="0"/>
              <a:t>polynesian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East towards Pacific and West towards </a:t>
            </a:r>
            <a:r>
              <a:rPr lang="en-US" dirty="0" smtClean="0"/>
              <a:t>Africa</a:t>
            </a:r>
          </a:p>
          <a:p>
            <a:r>
              <a:rPr lang="en-US" dirty="0" smtClean="0"/>
              <a:t>Sailed outrigger canoes over “blue water”</a:t>
            </a:r>
          </a:p>
          <a:p>
            <a:r>
              <a:rPr lang="en-US" dirty="0" smtClean="0"/>
              <a:t>In 800 years - from New Guinea to Hawai’i, Madagascar, and New Zealand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Polynesian Migration maps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6200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898</TotalTime>
  <Words>426</Words>
  <Application>Microsoft Office PowerPoint</Application>
  <PresentationFormat>On-screen Show (4:3)</PresentationFormat>
  <Paragraphs>66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Franklin Gothic Medium</vt:lpstr>
      <vt:lpstr>Wingdings 2</vt:lpstr>
      <vt:lpstr>Trek</vt:lpstr>
      <vt:lpstr>Causes of Migration - bantu</vt:lpstr>
      <vt:lpstr>Causes of Migration- vikings</vt:lpstr>
      <vt:lpstr>Causes of Migration- polynesian</vt:lpstr>
      <vt:lpstr>Course of Migration - Bantu</vt:lpstr>
      <vt:lpstr>Bantu Migration - Maps</vt:lpstr>
      <vt:lpstr>Course of Migration - Vikings</vt:lpstr>
      <vt:lpstr>Viking Migration Maps</vt:lpstr>
      <vt:lpstr>Course of migration - polynesian</vt:lpstr>
      <vt:lpstr>Polynesian Migration maps</vt:lpstr>
      <vt:lpstr>Effects of Migration - Bantu</vt:lpstr>
      <vt:lpstr>Effects of Migration - Vikings</vt:lpstr>
      <vt:lpstr>EFFECTS- POLYNESIAN/AUSTRONESIAN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Migrations</dc:title>
  <dc:creator>chase</dc:creator>
  <cp:lastModifiedBy>Andy Pfannenstiel</cp:lastModifiedBy>
  <cp:revision>21</cp:revision>
  <dcterms:created xsi:type="dcterms:W3CDTF">2013-10-07T04:05:22Z</dcterms:created>
  <dcterms:modified xsi:type="dcterms:W3CDTF">2017-11-27T03:57:02Z</dcterms:modified>
</cp:coreProperties>
</file>