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3" r:id="rId3"/>
    <p:sldId id="312" r:id="rId4"/>
    <p:sldId id="309" r:id="rId5"/>
    <p:sldId id="310" r:id="rId6"/>
    <p:sldId id="290" r:id="rId7"/>
    <p:sldId id="308" r:id="rId8"/>
    <p:sldId id="289" r:id="rId9"/>
    <p:sldId id="286" r:id="rId10"/>
    <p:sldId id="287" r:id="rId11"/>
    <p:sldId id="288" r:id="rId12"/>
    <p:sldId id="257" r:id="rId13"/>
    <p:sldId id="258" r:id="rId14"/>
    <p:sldId id="265" r:id="rId15"/>
    <p:sldId id="264" r:id="rId16"/>
    <p:sldId id="259" r:id="rId17"/>
    <p:sldId id="269" r:id="rId18"/>
    <p:sldId id="260" r:id="rId19"/>
    <p:sldId id="261" r:id="rId20"/>
    <p:sldId id="268" r:id="rId21"/>
    <p:sldId id="267" r:id="rId22"/>
    <p:sldId id="262" r:id="rId23"/>
    <p:sldId id="263" r:id="rId24"/>
    <p:sldId id="277" r:id="rId25"/>
    <p:sldId id="275" r:id="rId26"/>
    <p:sldId id="278" r:id="rId27"/>
    <p:sldId id="280" r:id="rId28"/>
    <p:sldId id="281" r:id="rId29"/>
    <p:sldId id="302" r:id="rId30"/>
    <p:sldId id="303" r:id="rId31"/>
    <p:sldId id="311" r:id="rId32"/>
    <p:sldId id="282" r:id="rId33"/>
    <p:sldId id="283" r:id="rId34"/>
    <p:sldId id="284" r:id="rId35"/>
    <p:sldId id="285" r:id="rId36"/>
    <p:sldId id="291" r:id="rId37"/>
    <p:sldId id="292" r:id="rId38"/>
    <p:sldId id="295" r:id="rId39"/>
    <p:sldId id="294" r:id="rId40"/>
    <p:sldId id="296" r:id="rId41"/>
    <p:sldId id="297" r:id="rId42"/>
    <p:sldId id="298" r:id="rId43"/>
    <p:sldId id="299" r:id="rId44"/>
    <p:sldId id="300" r:id="rId45"/>
    <p:sldId id="293"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678" autoAdjust="0"/>
    <p:restoredTop sz="94660"/>
  </p:normalViewPr>
  <p:slideViewPr>
    <p:cSldViewPr>
      <p:cViewPr varScale="1">
        <p:scale>
          <a:sx n="109" d="100"/>
          <a:sy n="109" d="100"/>
        </p:scale>
        <p:origin x="-1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4/5/2016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92028-002B-4846-B32B-9A59026A1F41}"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492028-002B-4846-B32B-9A59026A1F41}"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C3D5C-D3F3-476B-9D83-0693A0129E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492028-002B-4846-B32B-9A59026A1F41}"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492028-002B-4846-B32B-9A59026A1F41}"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492028-002B-4846-B32B-9A59026A1F41}"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92028-002B-4846-B32B-9A59026A1F41}"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C3D5C-D3F3-476B-9D83-0693A0129E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492028-002B-4846-B32B-9A59026A1F41}"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C3D5C-D3F3-476B-9D83-0693A0129E4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D492028-002B-4846-B32B-9A59026A1F41}" type="datetimeFigureOut">
              <a:rPr lang="en-US" smtClean="0"/>
              <a:pPr/>
              <a:t>4/5/2016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BCC3D5C-D3F3-476B-9D83-0693A0129E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D492028-002B-4846-B32B-9A59026A1F41}" type="datetimeFigureOut">
              <a:rPr lang="en-US" smtClean="0"/>
              <a:pPr/>
              <a:t>4/5/2016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CC3D5C-D3F3-476B-9D83-0693A0129E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uact=8&amp;ved=0CAcQjRw&amp;url=http://www.historytoday.com/john-geipel/brazils-african-legacy&amp;ei=q14ZVZDJMcrVoASXyoHIAg&amp;bvm=bv.89381419,d.cGU&amp;psig=AFQjCNEW3bc9Nw3X5D9cLCbz8-kAVevOPg&amp;ust=142781238122442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com/url?sa=i&amp;rct=j&amp;q=&amp;esrc=s&amp;frm=1&amp;source=images&amp;cd=&amp;cad=rja&amp;uact=8&amp;ved=0CAcQjRw&amp;url=http://www.playdiplomacy.com/forum/viewtopic.php?f%3D464%26t%3D43004&amp;ei=ZMYZVejKE4WQyAS24ILoAg&amp;bvm=bv.89381419,d.aWw&amp;psig=AFQjCNGUUP3X6MmYzJD9xpor6uI18PqccQ&amp;ust=142783881260439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source=images&amp;cd=&amp;cad=rja&amp;uact=8&amp;ved=0CAgQjRw&amp;url=http://pt.wikipedia.org/wiki/Pedro_I_do_Brasil&amp;ei=1coZVdnOOYWwyQSImIDwCA&amp;psig=AFQjCNGh3kuR2WqnGBo9pYd7oBb7aildKw&amp;ust=142784008606776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077200" cy="1673352"/>
          </a:xfrm>
        </p:spPr>
        <p:txBody>
          <a:bodyPr/>
          <a:lstStyle/>
          <a:p>
            <a:pPr algn="ctr"/>
            <a:r>
              <a:rPr lang="en-US" dirty="0" smtClean="0"/>
              <a:t>The Haitian Revolution</a:t>
            </a:r>
            <a:br>
              <a:rPr lang="en-US" dirty="0" smtClean="0"/>
            </a:br>
            <a:r>
              <a:rPr lang="en-US" dirty="0" smtClean="0"/>
              <a:t>(1791 – 1804)</a:t>
            </a:r>
            <a:endParaRPr lang="en-US" dirty="0"/>
          </a:p>
        </p:txBody>
      </p:sp>
      <p:sp>
        <p:nvSpPr>
          <p:cNvPr id="3" name="Subtitle 2"/>
          <p:cNvSpPr>
            <a:spLocks noGrp="1"/>
          </p:cNvSpPr>
          <p:nvPr>
            <p:ph type="subTitle" idx="1"/>
          </p:nvPr>
        </p:nvSpPr>
        <p:spPr>
          <a:xfrm>
            <a:off x="685800" y="3048000"/>
            <a:ext cx="8077200" cy="1499616"/>
          </a:xfrm>
        </p:spPr>
        <p:txBody>
          <a:bodyPr>
            <a:normAutofit/>
          </a:bodyPr>
          <a:lstStyle/>
          <a:p>
            <a:pPr algn="ctr"/>
            <a:r>
              <a:rPr lang="en-US" sz="2600" dirty="0" smtClean="0"/>
              <a:t>AP World History Notes</a:t>
            </a:r>
          </a:p>
          <a:p>
            <a:pPr algn="ctr"/>
            <a:r>
              <a:rPr lang="en-US" sz="2600" dirty="0" smtClean="0"/>
              <a:t>Chapter 17</a:t>
            </a:r>
          </a:p>
          <a:p>
            <a:pPr algn="ctr"/>
            <a:r>
              <a:rPr lang="en-US" sz="2600" dirty="0" smtClean="0"/>
              <a:t>“Atlantic Revolutions and their Echoes”</a:t>
            </a:r>
            <a:endParaRPr lang="en-US"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03007" y="0"/>
            <a:ext cx="561199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538" y="0"/>
            <a:ext cx="4538662" cy="369332"/>
          </a:xfrm>
          <a:prstGeom prst="rect">
            <a:avLst/>
          </a:prstGeom>
          <a:noFill/>
        </p:spPr>
        <p:txBody>
          <a:bodyPr wrap="square" rtlCol="0">
            <a:spAutoFit/>
          </a:bodyPr>
          <a:lstStyle/>
          <a:p>
            <a:pPr algn="ctr"/>
            <a:r>
              <a:rPr lang="en-US" dirty="0" smtClean="0"/>
              <a:t>Haitian Revolution Background</a:t>
            </a:r>
            <a:endParaRPr lang="en-US" dirty="0"/>
          </a:p>
        </p:txBody>
      </p:sp>
      <p:sp>
        <p:nvSpPr>
          <p:cNvPr id="6" name="TextBox 5"/>
          <p:cNvSpPr txBox="1"/>
          <p:nvPr/>
        </p:nvSpPr>
        <p:spPr>
          <a:xfrm>
            <a:off x="-28575" y="3352800"/>
            <a:ext cx="4538662" cy="369332"/>
          </a:xfrm>
          <a:prstGeom prst="rect">
            <a:avLst/>
          </a:prstGeom>
          <a:noFill/>
        </p:spPr>
        <p:txBody>
          <a:bodyPr wrap="square" rtlCol="0">
            <a:spAutoFit/>
          </a:bodyPr>
          <a:lstStyle/>
          <a:p>
            <a:pPr algn="ctr"/>
            <a:r>
              <a:rPr lang="en-US" dirty="0" smtClean="0"/>
              <a:t>Haitian Revolution</a:t>
            </a:r>
            <a:endParaRPr lang="en-US" dirty="0"/>
          </a:p>
        </p:txBody>
      </p:sp>
      <p:cxnSp>
        <p:nvCxnSpPr>
          <p:cNvPr id="8" name="Straight Connector 7"/>
          <p:cNvCxnSpPr>
            <a:stCxn id="4" idx="1"/>
            <a:endCxn id="4" idx="3"/>
          </p:cNvCxnSpPr>
          <p:nvPr/>
        </p:nvCxnSpPr>
        <p:spPr>
          <a:xfrm>
            <a:off x="103007" y="3429000"/>
            <a:ext cx="5611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15000" y="0"/>
            <a:ext cx="3429000" cy="693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15000" y="0"/>
            <a:ext cx="3429000" cy="369332"/>
          </a:xfrm>
          <a:prstGeom prst="rect">
            <a:avLst/>
          </a:prstGeom>
          <a:noFill/>
        </p:spPr>
        <p:txBody>
          <a:bodyPr wrap="square" rtlCol="0">
            <a:spAutoFit/>
          </a:bodyPr>
          <a:lstStyle/>
          <a:p>
            <a:pPr algn="ctr"/>
            <a:r>
              <a:rPr lang="en-US" dirty="0"/>
              <a:t>Latin American Revs Background</a:t>
            </a:r>
          </a:p>
        </p:txBody>
      </p:sp>
    </p:spTree>
    <p:extLst>
      <p:ext uri="{BB962C8B-B14F-4D97-AF65-F5344CB8AC3E}">
        <p14:creationId xmlns:p14="http://schemas.microsoft.com/office/powerpoint/2010/main" val="33849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69472"/>
            <a:ext cx="9144000" cy="4388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286000" y="2469472"/>
            <a:ext cx="0" cy="4388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51" y="0"/>
            <a:ext cx="2594449" cy="369332"/>
          </a:xfrm>
          <a:prstGeom prst="rect">
            <a:avLst/>
          </a:prstGeom>
          <a:noFill/>
        </p:spPr>
        <p:txBody>
          <a:bodyPr wrap="square" rtlCol="0">
            <a:spAutoFit/>
          </a:bodyPr>
          <a:lstStyle/>
          <a:p>
            <a:r>
              <a:rPr lang="en-US" dirty="0" smtClean="0"/>
              <a:t>Brazilian Independence</a:t>
            </a:r>
            <a:endParaRPr lang="en-US" dirty="0"/>
          </a:p>
        </p:txBody>
      </p:sp>
      <p:sp>
        <p:nvSpPr>
          <p:cNvPr id="14" name="TextBox 13"/>
          <p:cNvSpPr txBox="1"/>
          <p:nvPr/>
        </p:nvSpPr>
        <p:spPr>
          <a:xfrm>
            <a:off x="-57151" y="2469471"/>
            <a:ext cx="2343151" cy="646331"/>
          </a:xfrm>
          <a:prstGeom prst="rect">
            <a:avLst/>
          </a:prstGeom>
          <a:noFill/>
        </p:spPr>
        <p:txBody>
          <a:bodyPr wrap="square" rtlCol="0">
            <a:spAutoFit/>
          </a:bodyPr>
          <a:lstStyle/>
          <a:p>
            <a:r>
              <a:rPr lang="en-US" dirty="0" smtClean="0"/>
              <a:t>Mexican Independence</a:t>
            </a:r>
            <a:endParaRPr lang="en-US" dirty="0"/>
          </a:p>
        </p:txBody>
      </p:sp>
      <p:sp>
        <p:nvSpPr>
          <p:cNvPr id="15" name="TextBox 14"/>
          <p:cNvSpPr txBox="1"/>
          <p:nvPr/>
        </p:nvSpPr>
        <p:spPr>
          <a:xfrm>
            <a:off x="2286000" y="2502361"/>
            <a:ext cx="1524000" cy="369332"/>
          </a:xfrm>
          <a:prstGeom prst="rect">
            <a:avLst/>
          </a:prstGeom>
          <a:noFill/>
        </p:spPr>
        <p:txBody>
          <a:bodyPr wrap="square" rtlCol="0">
            <a:spAutoFit/>
          </a:bodyPr>
          <a:lstStyle/>
          <a:p>
            <a:r>
              <a:rPr lang="en-US" dirty="0" err="1"/>
              <a:t>Simón</a:t>
            </a:r>
            <a:r>
              <a:rPr lang="en-US" dirty="0"/>
              <a:t> Bolívar</a:t>
            </a:r>
          </a:p>
        </p:txBody>
      </p:sp>
      <p:sp>
        <p:nvSpPr>
          <p:cNvPr id="16" name="TextBox 15"/>
          <p:cNvSpPr txBox="1"/>
          <p:nvPr/>
        </p:nvSpPr>
        <p:spPr>
          <a:xfrm>
            <a:off x="2286000" y="3920115"/>
            <a:ext cx="2000250" cy="369332"/>
          </a:xfrm>
          <a:prstGeom prst="rect">
            <a:avLst/>
          </a:prstGeom>
          <a:noFill/>
        </p:spPr>
        <p:txBody>
          <a:bodyPr wrap="square" rtlCol="0">
            <a:spAutoFit/>
          </a:bodyPr>
          <a:lstStyle/>
          <a:p>
            <a:r>
              <a:rPr lang="en-US" dirty="0" smtClean="0"/>
              <a:t>Gran Colombia</a:t>
            </a:r>
            <a:endParaRPr lang="en-US" dirty="0"/>
          </a:p>
        </p:txBody>
      </p:sp>
      <p:sp>
        <p:nvSpPr>
          <p:cNvPr id="17" name="TextBox 16"/>
          <p:cNvSpPr txBox="1"/>
          <p:nvPr/>
        </p:nvSpPr>
        <p:spPr>
          <a:xfrm>
            <a:off x="2209800" y="5257800"/>
            <a:ext cx="2706210" cy="369332"/>
          </a:xfrm>
          <a:prstGeom prst="rect">
            <a:avLst/>
          </a:prstGeom>
          <a:noFill/>
        </p:spPr>
        <p:txBody>
          <a:bodyPr wrap="square" rtlCol="0">
            <a:spAutoFit/>
          </a:bodyPr>
          <a:lstStyle/>
          <a:p>
            <a:r>
              <a:rPr lang="en-US" dirty="0" smtClean="0"/>
              <a:t>Successes &amp; Failures</a:t>
            </a:r>
            <a:endParaRPr lang="en-US" dirty="0"/>
          </a:p>
        </p:txBody>
      </p:sp>
    </p:spTree>
    <p:extLst>
      <p:ext uri="{BB962C8B-B14F-4D97-AF65-F5344CB8AC3E}">
        <p14:creationId xmlns:p14="http://schemas.microsoft.com/office/powerpoint/2010/main" val="25788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Haitian Revolution Background</a:t>
            </a:r>
            <a:endParaRPr lang="en-US" dirty="0"/>
          </a:p>
        </p:txBody>
      </p:sp>
      <p:sp>
        <p:nvSpPr>
          <p:cNvPr id="3" name="Content Placeholder 2"/>
          <p:cNvSpPr>
            <a:spLocks noGrp="1"/>
          </p:cNvSpPr>
          <p:nvPr>
            <p:ph idx="1"/>
          </p:nvPr>
        </p:nvSpPr>
        <p:spPr>
          <a:xfrm>
            <a:off x="304800" y="1775191"/>
            <a:ext cx="4876800" cy="4854209"/>
          </a:xfrm>
        </p:spPr>
        <p:txBody>
          <a:bodyPr>
            <a:normAutofit fontScale="85000" lnSpcReduction="20000"/>
          </a:bodyPr>
          <a:lstStyle/>
          <a:p>
            <a:r>
              <a:rPr lang="en-US" dirty="0" smtClean="0"/>
              <a:t>Was </a:t>
            </a:r>
            <a:r>
              <a:rPr lang="en-US" dirty="0" smtClean="0">
                <a:solidFill>
                  <a:srgbClr val="FF0000"/>
                </a:solidFill>
              </a:rPr>
              <a:t>originally called Saint </a:t>
            </a:r>
            <a:r>
              <a:rPr lang="en-US" dirty="0" err="1" smtClean="0">
                <a:solidFill>
                  <a:srgbClr val="FF0000"/>
                </a:solidFill>
              </a:rPr>
              <a:t>Domingue</a:t>
            </a:r>
            <a:r>
              <a:rPr lang="en-US" dirty="0" smtClean="0">
                <a:solidFill>
                  <a:srgbClr val="FF0000"/>
                </a:solidFill>
              </a:rPr>
              <a:t> </a:t>
            </a:r>
            <a:r>
              <a:rPr lang="en-US" dirty="0" smtClean="0"/>
              <a:t>by the French</a:t>
            </a:r>
          </a:p>
          <a:p>
            <a:r>
              <a:rPr lang="en-US" dirty="0" smtClean="0"/>
              <a:t>French colony in the Caribbean</a:t>
            </a:r>
          </a:p>
          <a:p>
            <a:r>
              <a:rPr lang="en-US" dirty="0" smtClean="0"/>
              <a:t>Colony’s </a:t>
            </a:r>
            <a:r>
              <a:rPr lang="en-US" dirty="0" smtClean="0">
                <a:solidFill>
                  <a:srgbClr val="FF0000"/>
                </a:solidFill>
              </a:rPr>
              <a:t>purpose = plantations</a:t>
            </a:r>
          </a:p>
          <a:p>
            <a:pPr lvl="1"/>
            <a:r>
              <a:rPr lang="en-US" dirty="0" smtClean="0">
                <a:solidFill>
                  <a:srgbClr val="FF0000"/>
                </a:solidFill>
              </a:rPr>
              <a:t>Richest colony in the world at the time</a:t>
            </a:r>
          </a:p>
          <a:p>
            <a:pPr lvl="1"/>
            <a:r>
              <a:rPr lang="en-US" dirty="0" smtClean="0"/>
              <a:t>8,000 plantations</a:t>
            </a:r>
          </a:p>
          <a:p>
            <a:pPr lvl="1"/>
            <a:r>
              <a:rPr lang="en-US" dirty="0" smtClean="0"/>
              <a:t>Produced 40% of the world’s sugar</a:t>
            </a:r>
          </a:p>
          <a:p>
            <a:pPr lvl="1"/>
            <a:r>
              <a:rPr lang="en-US" dirty="0" smtClean="0"/>
              <a:t>Produced 50% of the world’s coffee</a:t>
            </a:r>
            <a:endParaRPr lang="en-US" dirty="0"/>
          </a:p>
        </p:txBody>
      </p:sp>
      <p:pic>
        <p:nvPicPr>
          <p:cNvPr id="4" name="Picture 4" descr="haiti"/>
          <p:cNvPicPr>
            <a:picLocks noChangeAspect="1" noChangeArrowheads="1"/>
          </p:cNvPicPr>
          <p:nvPr/>
        </p:nvPicPr>
        <p:blipFill>
          <a:blip r:embed="rId2" cstate="print"/>
          <a:srcRect/>
          <a:stretch>
            <a:fillRect/>
          </a:stretch>
        </p:blipFill>
        <p:spPr bwMode="auto">
          <a:xfrm>
            <a:off x="5562600" y="1600200"/>
            <a:ext cx="3124200" cy="2998788"/>
          </a:xfrm>
          <a:prstGeom prst="rect">
            <a:avLst/>
          </a:prstGeom>
          <a:noFill/>
        </p:spPr>
      </p:pic>
      <p:pic>
        <p:nvPicPr>
          <p:cNvPr id="5" name="Picture 4" descr="spoonful_of_sugar"/>
          <p:cNvPicPr>
            <a:picLocks noChangeAspect="1" noChangeArrowheads="1"/>
          </p:cNvPicPr>
          <p:nvPr/>
        </p:nvPicPr>
        <p:blipFill>
          <a:blip r:embed="rId3" cstate="print"/>
          <a:srcRect/>
          <a:stretch>
            <a:fillRect/>
          </a:stretch>
        </p:blipFill>
        <p:spPr bwMode="auto">
          <a:xfrm>
            <a:off x="5180144" y="4724400"/>
            <a:ext cx="2001706" cy="2014538"/>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7315200" y="4724400"/>
            <a:ext cx="16764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Haitian Revolution Background</a:t>
            </a:r>
          </a:p>
        </p:txBody>
      </p:sp>
      <p:sp>
        <p:nvSpPr>
          <p:cNvPr id="3" name="Content Placeholder 2"/>
          <p:cNvSpPr>
            <a:spLocks noGrp="1"/>
          </p:cNvSpPr>
          <p:nvPr>
            <p:ph idx="1"/>
          </p:nvPr>
        </p:nvSpPr>
        <p:spPr>
          <a:xfrm>
            <a:off x="4419600" y="1408176"/>
            <a:ext cx="4724400" cy="5449823"/>
          </a:xfrm>
        </p:spPr>
        <p:txBody>
          <a:bodyPr>
            <a:normAutofit/>
          </a:bodyPr>
          <a:lstStyle/>
          <a:p>
            <a:r>
              <a:rPr lang="en-US" dirty="0">
                <a:solidFill>
                  <a:srgbClr val="FF0000"/>
                </a:solidFill>
              </a:rPr>
              <a:t>5</a:t>
            </a:r>
            <a:r>
              <a:rPr lang="en-US" dirty="0" smtClean="0">
                <a:solidFill>
                  <a:srgbClr val="FF0000"/>
                </a:solidFill>
              </a:rPr>
              <a:t>00,000 of the 570,000 people living in the colony were slaves</a:t>
            </a:r>
          </a:p>
          <a:p>
            <a:endParaRPr lang="en-US" dirty="0">
              <a:solidFill>
                <a:srgbClr val="FF0000"/>
              </a:solidFill>
            </a:endParaRPr>
          </a:p>
          <a:p>
            <a:endParaRPr lang="en-US" dirty="0" smtClean="0">
              <a:solidFill>
                <a:srgbClr val="FF0000"/>
              </a:solidFill>
            </a:endParaRPr>
          </a:p>
          <a:p>
            <a:r>
              <a:rPr lang="en-US" dirty="0" smtClean="0"/>
              <a:t>There were also </a:t>
            </a:r>
            <a:r>
              <a:rPr lang="en-US" dirty="0" smtClean="0">
                <a:solidFill>
                  <a:srgbClr val="FF0000"/>
                </a:solidFill>
              </a:rPr>
              <a:t>30,000  free people of color</a:t>
            </a:r>
          </a:p>
          <a:p>
            <a:endParaRPr lang="en-US" dirty="0"/>
          </a:p>
          <a:p>
            <a:r>
              <a:rPr lang="en-US" dirty="0" smtClean="0"/>
              <a:t>Majority were small landowners</a:t>
            </a:r>
          </a:p>
        </p:txBody>
      </p:sp>
      <p:pic>
        <p:nvPicPr>
          <p:cNvPr id="1026" name="Picture 2"/>
          <p:cNvPicPr>
            <a:picLocks noChangeAspect="1" noChangeArrowheads="1"/>
          </p:cNvPicPr>
          <p:nvPr/>
        </p:nvPicPr>
        <p:blipFill>
          <a:blip r:embed="rId2" cstate="print"/>
          <a:srcRect/>
          <a:stretch>
            <a:fillRect/>
          </a:stretch>
        </p:blipFill>
        <p:spPr bwMode="auto">
          <a:xfrm>
            <a:off x="0" y="1981200"/>
            <a:ext cx="42672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Haitian Revolution Background</a:t>
            </a:r>
          </a:p>
        </p:txBody>
      </p:sp>
      <p:sp>
        <p:nvSpPr>
          <p:cNvPr id="3" name="Content Placeholder 2"/>
          <p:cNvSpPr>
            <a:spLocks noGrp="1"/>
          </p:cNvSpPr>
          <p:nvPr>
            <p:ph idx="1"/>
          </p:nvPr>
        </p:nvSpPr>
        <p:spPr/>
        <p:txBody>
          <a:bodyPr>
            <a:normAutofit/>
          </a:bodyPr>
          <a:lstStyle/>
          <a:p>
            <a:pPr>
              <a:buFontTx/>
              <a:buChar char="-"/>
            </a:pPr>
            <a:r>
              <a:rPr lang="en-US" dirty="0"/>
              <a:t>Slaves in Haiti suffered under some of the harshest treatments found in the </a:t>
            </a:r>
            <a:r>
              <a:rPr lang="en-US" dirty="0" smtClean="0"/>
              <a:t>Caribbean</a:t>
            </a:r>
          </a:p>
          <a:p>
            <a:pPr>
              <a:buFontTx/>
              <a:buChar char="-"/>
            </a:pPr>
            <a:r>
              <a:rPr lang="en-US" dirty="0"/>
              <a:t>S</a:t>
            </a:r>
            <a:r>
              <a:rPr lang="en-US" dirty="0" smtClean="0"/>
              <a:t>o </a:t>
            </a:r>
            <a:r>
              <a:rPr lang="en-US" dirty="0"/>
              <a:t>many died from harsh conditions that </a:t>
            </a:r>
            <a:r>
              <a:rPr lang="en-US" dirty="0" smtClean="0"/>
              <a:t>40,000 </a:t>
            </a:r>
            <a:r>
              <a:rPr lang="en-US" dirty="0"/>
              <a:t>new </a:t>
            </a:r>
            <a:r>
              <a:rPr lang="en-US" dirty="0" smtClean="0"/>
              <a:t>slaves needed to brought </a:t>
            </a:r>
            <a:r>
              <a:rPr lang="en-US" dirty="0"/>
              <a:t>a year</a:t>
            </a:r>
          </a:p>
          <a:p>
            <a:pPr>
              <a:buFontTx/>
              <a:buChar char="-"/>
            </a:pPr>
            <a:r>
              <a:rPr lang="en-US" dirty="0"/>
              <a:t>Slaves in Haiti were legally considered to be property of the public</a:t>
            </a:r>
          </a:p>
          <a:p>
            <a:pPr>
              <a:buFontTx/>
              <a:buChar char="-"/>
            </a:pPr>
            <a:r>
              <a:rPr lang="en-US" dirty="0"/>
              <a:t>This treatment evoked an often resentful and disobedient demeanor among the slaves</a:t>
            </a:r>
          </a:p>
          <a:p>
            <a:endParaRPr lang="en-US" dirty="0"/>
          </a:p>
        </p:txBody>
      </p:sp>
    </p:spTree>
    <p:extLst>
      <p:ext uri="{BB962C8B-B14F-4D97-AF65-F5344CB8AC3E}">
        <p14:creationId xmlns:p14="http://schemas.microsoft.com/office/powerpoint/2010/main" val="25043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Haitian Revolution Background</a:t>
            </a:r>
          </a:p>
        </p:txBody>
      </p:sp>
      <p:sp>
        <p:nvSpPr>
          <p:cNvPr id="3" name="Content Placeholder 2"/>
          <p:cNvSpPr>
            <a:spLocks noGrp="1"/>
          </p:cNvSpPr>
          <p:nvPr>
            <p:ph idx="1"/>
          </p:nvPr>
        </p:nvSpPr>
        <p:spPr/>
        <p:txBody>
          <a:bodyPr/>
          <a:lstStyle/>
          <a:p>
            <a:r>
              <a:rPr lang="en-US" dirty="0" smtClean="0"/>
              <a:t>White population was quite divided</a:t>
            </a:r>
          </a:p>
          <a:p>
            <a:endParaRPr lang="en-US" dirty="0" smtClean="0"/>
          </a:p>
          <a:p>
            <a:r>
              <a:rPr lang="en-US" dirty="0" smtClean="0">
                <a:solidFill>
                  <a:srgbClr val="FF0000"/>
                </a:solidFill>
              </a:rPr>
              <a:t>40,000</a:t>
            </a:r>
            <a:r>
              <a:rPr lang="en-US" dirty="0" smtClean="0"/>
              <a:t> </a:t>
            </a:r>
            <a:r>
              <a:rPr lang="en-US" dirty="0" smtClean="0">
                <a:solidFill>
                  <a:srgbClr val="FF0000"/>
                </a:solidFill>
              </a:rPr>
              <a:t>white people in the colony </a:t>
            </a:r>
          </a:p>
          <a:p>
            <a:endParaRPr lang="en-US" dirty="0" smtClean="0">
              <a:solidFill>
                <a:srgbClr val="FF0000"/>
              </a:solidFill>
            </a:endParaRPr>
          </a:p>
          <a:p>
            <a:r>
              <a:rPr lang="en-US" dirty="0" smtClean="0">
                <a:sym typeface="Wingdings" pitchFamily="2" charset="2"/>
              </a:rPr>
              <a:t> Divided into two groups:</a:t>
            </a:r>
            <a:endParaRPr lang="en-US" dirty="0">
              <a:sym typeface="Wingdings" pitchFamily="2" charset="2"/>
            </a:endParaRPr>
          </a:p>
          <a:p>
            <a:pPr lvl="1"/>
            <a:r>
              <a:rPr lang="en-US" dirty="0">
                <a:solidFill>
                  <a:srgbClr val="FF0000"/>
                </a:solidFill>
                <a:sym typeface="Wingdings" pitchFamily="2" charset="2"/>
              </a:rPr>
              <a:t>“</a:t>
            </a:r>
            <a:r>
              <a:rPr lang="en-US" dirty="0" err="1">
                <a:solidFill>
                  <a:srgbClr val="FF0000"/>
                </a:solidFill>
                <a:sym typeface="Wingdings" pitchFamily="2" charset="2"/>
              </a:rPr>
              <a:t>Grands</a:t>
            </a:r>
            <a:r>
              <a:rPr lang="en-US" dirty="0">
                <a:solidFill>
                  <a:srgbClr val="FF0000"/>
                </a:solidFill>
                <a:sym typeface="Wingdings" pitchFamily="2" charset="2"/>
              </a:rPr>
              <a:t> </a:t>
            </a:r>
            <a:r>
              <a:rPr lang="en-US" dirty="0" err="1">
                <a:solidFill>
                  <a:srgbClr val="FF0000"/>
                </a:solidFill>
                <a:sym typeface="Wingdings" pitchFamily="2" charset="2"/>
              </a:rPr>
              <a:t>blancs</a:t>
            </a:r>
            <a:r>
              <a:rPr lang="en-US" dirty="0">
                <a:solidFill>
                  <a:srgbClr val="FF0000"/>
                </a:solidFill>
                <a:sym typeface="Wingdings" pitchFamily="2" charset="2"/>
              </a:rPr>
              <a:t>” = wealthy plantation owners, merchants, and lawyers</a:t>
            </a:r>
          </a:p>
          <a:p>
            <a:pPr lvl="1"/>
            <a:r>
              <a:rPr lang="en-US" dirty="0">
                <a:solidFill>
                  <a:srgbClr val="FF0000"/>
                </a:solidFill>
                <a:sym typeface="Wingdings" pitchFamily="2" charset="2"/>
              </a:rPr>
              <a:t>“</a:t>
            </a:r>
            <a:r>
              <a:rPr lang="en-US" dirty="0" err="1">
                <a:solidFill>
                  <a:srgbClr val="FF0000"/>
                </a:solidFill>
                <a:sym typeface="Wingdings" pitchFamily="2" charset="2"/>
              </a:rPr>
              <a:t>Petits</a:t>
            </a:r>
            <a:r>
              <a:rPr lang="en-US" dirty="0">
                <a:solidFill>
                  <a:srgbClr val="FF0000"/>
                </a:solidFill>
                <a:sym typeface="Wingdings" pitchFamily="2" charset="2"/>
              </a:rPr>
              <a:t> </a:t>
            </a:r>
            <a:r>
              <a:rPr lang="en-US" dirty="0" err="1">
                <a:solidFill>
                  <a:srgbClr val="FF0000"/>
                </a:solidFill>
                <a:sym typeface="Wingdings" pitchFamily="2" charset="2"/>
              </a:rPr>
              <a:t>blancs</a:t>
            </a:r>
            <a:r>
              <a:rPr lang="en-US" dirty="0">
                <a:solidFill>
                  <a:srgbClr val="FF0000"/>
                </a:solidFill>
                <a:sym typeface="Wingdings" pitchFamily="2" charset="2"/>
              </a:rPr>
              <a:t>” = poor whites</a:t>
            </a:r>
            <a:endParaRPr lang="en-US" dirty="0">
              <a:solidFill>
                <a:srgbClr val="FF0000"/>
              </a:solidFill>
            </a:endParaRPr>
          </a:p>
          <a:p>
            <a:endParaRPr lang="en-US" dirty="0"/>
          </a:p>
        </p:txBody>
      </p:sp>
    </p:spTree>
    <p:extLst>
      <p:ext uri="{BB962C8B-B14F-4D97-AF65-F5344CB8AC3E}">
        <p14:creationId xmlns:p14="http://schemas.microsoft.com/office/powerpoint/2010/main" val="25522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Haitian Revolution Background</a:t>
            </a:r>
          </a:p>
        </p:txBody>
      </p:sp>
      <p:sp>
        <p:nvSpPr>
          <p:cNvPr id="3" name="Content Placeholder 2"/>
          <p:cNvSpPr>
            <a:spLocks noGrp="1"/>
          </p:cNvSpPr>
          <p:nvPr>
            <p:ph idx="1"/>
          </p:nvPr>
        </p:nvSpPr>
        <p:spPr>
          <a:xfrm>
            <a:off x="304800" y="1775191"/>
            <a:ext cx="5715000" cy="4854209"/>
          </a:xfrm>
        </p:spPr>
        <p:txBody>
          <a:bodyPr>
            <a:normAutofit fontScale="85000" lnSpcReduction="20000"/>
          </a:bodyPr>
          <a:lstStyle/>
          <a:p>
            <a:r>
              <a:rPr lang="en-US" dirty="0" smtClean="0">
                <a:solidFill>
                  <a:srgbClr val="FF0000"/>
                </a:solidFill>
              </a:rPr>
              <a:t>All</a:t>
            </a:r>
            <a:r>
              <a:rPr lang="en-US" dirty="0" smtClean="0"/>
              <a:t> of these </a:t>
            </a:r>
            <a:r>
              <a:rPr lang="en-US" dirty="0" smtClean="0">
                <a:solidFill>
                  <a:srgbClr val="FF0000"/>
                </a:solidFill>
              </a:rPr>
              <a:t>social groups were inspired by the French Revolution</a:t>
            </a:r>
          </a:p>
          <a:p>
            <a:endParaRPr lang="en-US" dirty="0" smtClean="0"/>
          </a:p>
          <a:p>
            <a:r>
              <a:rPr lang="en-US" dirty="0" smtClean="0"/>
              <a:t>For “</a:t>
            </a:r>
            <a:r>
              <a:rPr lang="en-US" dirty="0" err="1" smtClean="0"/>
              <a:t>grands</a:t>
            </a:r>
            <a:r>
              <a:rPr lang="en-US" dirty="0" smtClean="0"/>
              <a:t> </a:t>
            </a:r>
            <a:r>
              <a:rPr lang="en-US" dirty="0" err="1" smtClean="0"/>
              <a:t>blancs</a:t>
            </a:r>
            <a:r>
              <a:rPr lang="en-US" dirty="0" smtClean="0"/>
              <a:t>” meant greater independence for the colony from France and fewer trade restrictions</a:t>
            </a:r>
          </a:p>
          <a:p>
            <a:r>
              <a:rPr lang="en-US" dirty="0" smtClean="0"/>
              <a:t>For “</a:t>
            </a:r>
            <a:r>
              <a:rPr lang="en-US" dirty="0" err="1" smtClean="0"/>
              <a:t>petits</a:t>
            </a:r>
            <a:r>
              <a:rPr lang="en-US" dirty="0" smtClean="0"/>
              <a:t> </a:t>
            </a:r>
            <a:r>
              <a:rPr lang="en-US" dirty="0" err="1" smtClean="0"/>
              <a:t>blancs</a:t>
            </a:r>
            <a:r>
              <a:rPr lang="en-US" dirty="0" smtClean="0"/>
              <a:t>” meant equality of citizenship and economic opportunities</a:t>
            </a:r>
          </a:p>
          <a:p>
            <a:r>
              <a:rPr lang="en-US" dirty="0" smtClean="0"/>
              <a:t>For free people of color  meant equal rights and treatment for all free people, regardless of race</a:t>
            </a:r>
          </a:p>
          <a:p>
            <a:r>
              <a:rPr lang="en-US" dirty="0" smtClean="0"/>
              <a:t>For slaves meant personal freedom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96000" y="2057400"/>
            <a:ext cx="25908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Haitian Revolution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Earliest revolts were lead by mulattoes and “petit </a:t>
            </a:r>
            <a:r>
              <a:rPr lang="en-US" dirty="0" err="1" smtClean="0">
                <a:solidFill>
                  <a:srgbClr val="FF0000"/>
                </a:solidFill>
              </a:rPr>
              <a:t>blancs</a:t>
            </a:r>
            <a:r>
              <a:rPr lang="en-US" dirty="0" smtClean="0">
                <a:solidFill>
                  <a:srgbClr val="FF0000"/>
                </a:solidFill>
              </a:rPr>
              <a:t>”</a:t>
            </a:r>
          </a:p>
          <a:p>
            <a:endParaRPr lang="en-US" dirty="0"/>
          </a:p>
          <a:p>
            <a:r>
              <a:rPr lang="en-US" dirty="0" smtClean="0"/>
              <a:t>These groups were seeking greater rights and more economic opportunities </a:t>
            </a:r>
          </a:p>
          <a:p>
            <a:endParaRPr lang="en-US" dirty="0"/>
          </a:p>
          <a:p>
            <a:r>
              <a:rPr lang="en-US" dirty="0" smtClean="0"/>
              <a:t>The </a:t>
            </a:r>
            <a:r>
              <a:rPr lang="en-US" dirty="0" smtClean="0">
                <a:solidFill>
                  <a:srgbClr val="FF0000"/>
                </a:solidFill>
              </a:rPr>
              <a:t>chaos lead to </a:t>
            </a:r>
            <a:r>
              <a:rPr lang="en-US" dirty="0" smtClean="0"/>
              <a:t>the eventual </a:t>
            </a:r>
            <a:r>
              <a:rPr lang="en-US" dirty="0" smtClean="0">
                <a:solidFill>
                  <a:srgbClr val="FF0000"/>
                </a:solidFill>
              </a:rPr>
              <a:t>slave uprising </a:t>
            </a:r>
            <a:r>
              <a:rPr lang="en-US" dirty="0" smtClean="0"/>
              <a:t>that would define the Haitian Revolution</a:t>
            </a:r>
            <a:endParaRPr lang="en-US" dirty="0"/>
          </a:p>
        </p:txBody>
      </p:sp>
    </p:spTree>
    <p:extLst>
      <p:ext uri="{BB962C8B-B14F-4D97-AF65-F5344CB8AC3E}">
        <p14:creationId xmlns:p14="http://schemas.microsoft.com/office/powerpoint/2010/main" val="26471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Haitian Revolution</a:t>
            </a:r>
            <a:endParaRPr lang="en-US" dirty="0"/>
          </a:p>
        </p:txBody>
      </p:sp>
      <p:sp>
        <p:nvSpPr>
          <p:cNvPr id="3" name="Content Placeholder 2"/>
          <p:cNvSpPr>
            <a:spLocks noGrp="1"/>
          </p:cNvSpPr>
          <p:nvPr>
            <p:ph idx="1"/>
          </p:nvPr>
        </p:nvSpPr>
        <p:spPr>
          <a:xfrm>
            <a:off x="4267200" y="1447800"/>
            <a:ext cx="4876800" cy="5307195"/>
          </a:xfrm>
        </p:spPr>
        <p:txBody>
          <a:bodyPr>
            <a:normAutofit fontScale="92500"/>
          </a:bodyPr>
          <a:lstStyle/>
          <a:p>
            <a:r>
              <a:rPr lang="en-US" dirty="0" smtClean="0">
                <a:solidFill>
                  <a:srgbClr val="FF0000"/>
                </a:solidFill>
              </a:rPr>
              <a:t>First slave revolt took place in 1790 </a:t>
            </a:r>
          </a:p>
          <a:p>
            <a:endParaRPr lang="en-US" dirty="0" smtClean="0"/>
          </a:p>
          <a:p>
            <a:r>
              <a:rPr lang="en-US" dirty="0" smtClean="0"/>
              <a:t>Triggered by rumors that the French king had declared an end to slavery</a:t>
            </a:r>
          </a:p>
          <a:p>
            <a:endParaRPr lang="en-US" dirty="0" smtClean="0"/>
          </a:p>
          <a:p>
            <a:r>
              <a:rPr lang="en-US" dirty="0" smtClean="0"/>
              <a:t>Slaves </a:t>
            </a:r>
            <a:r>
              <a:rPr lang="en-US" dirty="0" smtClean="0">
                <a:solidFill>
                  <a:srgbClr val="FF0000"/>
                </a:solidFill>
              </a:rPr>
              <a:t>burned </a:t>
            </a:r>
            <a:r>
              <a:rPr lang="en-US" dirty="0" smtClean="0"/>
              <a:t>around </a:t>
            </a:r>
            <a:r>
              <a:rPr lang="en-US" dirty="0" smtClean="0">
                <a:solidFill>
                  <a:srgbClr val="FF0000"/>
                </a:solidFill>
              </a:rPr>
              <a:t>1,000 plantations and killed</a:t>
            </a:r>
            <a:r>
              <a:rPr lang="en-US" dirty="0" smtClean="0"/>
              <a:t> hundred of </a:t>
            </a:r>
            <a:r>
              <a:rPr lang="en-US" dirty="0" smtClean="0">
                <a:solidFill>
                  <a:srgbClr val="FF0000"/>
                </a:solidFill>
              </a:rPr>
              <a:t>white and mixed-race people</a:t>
            </a:r>
            <a:endParaRPr lang="en-US" dirty="0">
              <a:solidFill>
                <a:srgbClr val="FF0000"/>
              </a:solidFill>
            </a:endParaRPr>
          </a:p>
        </p:txBody>
      </p:sp>
      <p:pic>
        <p:nvPicPr>
          <p:cNvPr id="4" name="Picture 5" descr="slave"/>
          <p:cNvPicPr>
            <a:picLocks noChangeAspect="1" noChangeArrowheads="1"/>
          </p:cNvPicPr>
          <p:nvPr/>
        </p:nvPicPr>
        <p:blipFill>
          <a:blip r:embed="rId2" cstate="print"/>
          <a:srcRect/>
          <a:stretch>
            <a:fillRect/>
          </a:stretch>
        </p:blipFill>
        <p:spPr bwMode="auto">
          <a:xfrm rot="21259817">
            <a:off x="283327" y="1228382"/>
            <a:ext cx="3410715" cy="2819400"/>
          </a:xfrm>
          <a:prstGeom prst="rect">
            <a:avLst/>
          </a:prstGeom>
          <a:noFill/>
        </p:spPr>
      </p:pic>
      <p:pic>
        <p:nvPicPr>
          <p:cNvPr id="5" name="Picture 6" descr="13--Haiti"/>
          <p:cNvPicPr>
            <a:picLocks noChangeAspect="1" noChangeArrowheads="1"/>
          </p:cNvPicPr>
          <p:nvPr/>
        </p:nvPicPr>
        <p:blipFill>
          <a:blip r:embed="rId3" cstate="print"/>
          <a:srcRect/>
          <a:stretch>
            <a:fillRect/>
          </a:stretch>
        </p:blipFill>
        <p:spPr bwMode="auto">
          <a:xfrm>
            <a:off x="1704871" y="4087995"/>
            <a:ext cx="2455514"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Haitian Revolution</a:t>
            </a:r>
            <a:endParaRPr lang="en-US" dirty="0"/>
          </a:p>
        </p:txBody>
      </p:sp>
      <p:sp>
        <p:nvSpPr>
          <p:cNvPr id="3" name="Content Placeholder 2"/>
          <p:cNvSpPr>
            <a:spLocks noGrp="1"/>
          </p:cNvSpPr>
          <p:nvPr>
            <p:ph idx="1"/>
          </p:nvPr>
        </p:nvSpPr>
        <p:spPr>
          <a:xfrm>
            <a:off x="76200" y="1775191"/>
            <a:ext cx="4191000" cy="5082809"/>
          </a:xfrm>
        </p:spPr>
        <p:txBody>
          <a:bodyPr>
            <a:normAutofit lnSpcReduction="10000"/>
          </a:bodyPr>
          <a:lstStyle/>
          <a:p>
            <a:r>
              <a:rPr lang="en-US" dirty="0" smtClean="0"/>
              <a:t>First revolt was followed colony wide salve revolt</a:t>
            </a:r>
          </a:p>
          <a:p>
            <a:endParaRPr lang="en-US" dirty="0"/>
          </a:p>
          <a:p>
            <a:r>
              <a:rPr lang="en-US" dirty="0" smtClean="0">
                <a:solidFill>
                  <a:srgbClr val="FF0000"/>
                </a:solidFill>
              </a:rPr>
              <a:t>As the revolution continued, power gravitated toward the slaves</a:t>
            </a:r>
          </a:p>
          <a:p>
            <a:pPr marL="438912" lvl="1" indent="-320040">
              <a:spcBef>
                <a:spcPts val="0"/>
              </a:spcBef>
              <a:buClr>
                <a:schemeClr val="accent1"/>
              </a:buClr>
              <a:buSzPct val="80000"/>
              <a:buFont typeface="Wingdings 2"/>
              <a:buChar char=""/>
            </a:pPr>
            <a:r>
              <a:rPr lang="en-US" dirty="0" smtClean="0">
                <a:solidFill>
                  <a:srgbClr val="FF0000"/>
                </a:solidFill>
              </a:rPr>
              <a:t>Leader</a:t>
            </a:r>
            <a:r>
              <a:rPr lang="en-US" dirty="0" smtClean="0"/>
              <a:t> became </a:t>
            </a:r>
            <a:r>
              <a:rPr lang="en-US" dirty="0" smtClean="0">
                <a:solidFill>
                  <a:srgbClr val="FF0000"/>
                </a:solidFill>
              </a:rPr>
              <a:t>a former slave named Toussaint </a:t>
            </a:r>
            <a:r>
              <a:rPr lang="en-US" dirty="0" err="1" smtClean="0">
                <a:solidFill>
                  <a:srgbClr val="FF0000"/>
                </a:solidFill>
              </a:rPr>
              <a:t>Louverture</a:t>
            </a:r>
            <a:endParaRPr lang="en-US" dirty="0" smtClean="0">
              <a:solidFill>
                <a:srgbClr val="FF0000"/>
              </a:solidFill>
            </a:endParaRPr>
          </a:p>
        </p:txBody>
      </p:sp>
      <p:pic>
        <p:nvPicPr>
          <p:cNvPr id="4" name="Picture 4" descr="420px-Toussaint_L'Ouverture"/>
          <p:cNvPicPr>
            <a:picLocks noChangeAspect="1" noChangeArrowheads="1"/>
          </p:cNvPicPr>
          <p:nvPr/>
        </p:nvPicPr>
        <p:blipFill>
          <a:blip r:embed="rId2" cstate="print"/>
          <a:srcRect/>
          <a:stretch>
            <a:fillRect/>
          </a:stretch>
        </p:blipFill>
        <p:spPr bwMode="auto">
          <a:xfrm>
            <a:off x="4176712" y="1524000"/>
            <a:ext cx="2351088" cy="3352800"/>
          </a:xfrm>
          <a:prstGeom prst="rect">
            <a:avLst/>
          </a:prstGeom>
          <a:noFill/>
        </p:spPr>
      </p:pic>
      <p:cxnSp>
        <p:nvCxnSpPr>
          <p:cNvPr id="6" name="Straight Arrow Connector 5"/>
          <p:cNvCxnSpPr/>
          <p:nvPr/>
        </p:nvCxnSpPr>
        <p:spPr>
          <a:xfrm flipV="1">
            <a:off x="3276600" y="2209800"/>
            <a:ext cx="1676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6096000" y="3200400"/>
            <a:ext cx="2971800" cy="351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alphaModFix amt="16000"/>
          </a:blip>
          <a:stretch>
            <a:fillRect/>
          </a:stretch>
        </p:blipFill>
        <p:spPr>
          <a:xfrm>
            <a:off x="0" y="0"/>
            <a:ext cx="9144000" cy="6849174"/>
          </a:xfrm>
          <a:prstGeom prst="rect">
            <a:avLst/>
          </a:prstGeom>
        </p:spPr>
      </p:pic>
      <p:sp>
        <p:nvSpPr>
          <p:cNvPr id="2" name="Title 1"/>
          <p:cNvSpPr>
            <a:spLocks noGrp="1"/>
          </p:cNvSpPr>
          <p:nvPr>
            <p:ph type="title"/>
          </p:nvPr>
        </p:nvSpPr>
        <p:spPr/>
        <p:txBody>
          <a:bodyPr/>
          <a:lstStyle/>
          <a:p>
            <a:pPr algn="ctr"/>
            <a:r>
              <a:rPr lang="en-US" dirty="0"/>
              <a:t>The Haitian Revolution</a:t>
            </a:r>
          </a:p>
        </p:txBody>
      </p:sp>
      <p:sp>
        <p:nvSpPr>
          <p:cNvPr id="3" name="Content Placeholder 2"/>
          <p:cNvSpPr>
            <a:spLocks noGrp="1"/>
          </p:cNvSpPr>
          <p:nvPr>
            <p:ph idx="1"/>
          </p:nvPr>
        </p:nvSpPr>
        <p:spPr>
          <a:xfrm>
            <a:off x="-114300" y="1373314"/>
            <a:ext cx="9372600" cy="5212520"/>
          </a:xfrm>
        </p:spPr>
        <p:txBody>
          <a:bodyPr>
            <a:noAutofit/>
          </a:bodyPr>
          <a:lstStyle/>
          <a:p>
            <a:pPr>
              <a:buFontTx/>
              <a:buChar char="-"/>
            </a:pPr>
            <a:r>
              <a:rPr lang="nl-NL" sz="2300" dirty="0" smtClean="0"/>
              <a:t>Mulattoes </a:t>
            </a:r>
            <a:r>
              <a:rPr lang="nl-NL" sz="2300" dirty="0"/>
              <a:t>in </a:t>
            </a:r>
            <a:r>
              <a:rPr lang="nl-NL" sz="2300" dirty="0" smtClean="0"/>
              <a:t>Haïti </a:t>
            </a:r>
            <a:r>
              <a:rPr lang="en-US" sz="2300" dirty="0"/>
              <a:t>possess </a:t>
            </a:r>
            <a:r>
              <a:rPr lang="en-US" sz="2300" dirty="0" smtClean="0"/>
              <a:t>limited freedom.</a:t>
            </a:r>
          </a:p>
          <a:p>
            <a:pPr>
              <a:buFontTx/>
              <a:buChar char="-"/>
            </a:pPr>
            <a:endParaRPr lang="en-US" sz="2300" dirty="0" smtClean="0"/>
          </a:p>
          <a:p>
            <a:pPr>
              <a:buFontTx/>
              <a:buChar char="-"/>
            </a:pPr>
            <a:r>
              <a:rPr lang="en-US" sz="2300" dirty="0" smtClean="0"/>
              <a:t>Mulattoes </a:t>
            </a:r>
            <a:r>
              <a:rPr lang="en-US" sz="2300" dirty="0"/>
              <a:t>were required to enlist for a mandatory three-year term in the military establishment known as the </a:t>
            </a:r>
            <a:r>
              <a:rPr lang="en-US" sz="2300" u="sng" dirty="0"/>
              <a:t>marechaussée</a:t>
            </a:r>
            <a:r>
              <a:rPr lang="en-US" sz="2300" dirty="0" smtClean="0"/>
              <a:t>. *gave them military training*</a:t>
            </a:r>
          </a:p>
          <a:p>
            <a:pPr>
              <a:buFontTx/>
              <a:buChar char="-"/>
            </a:pPr>
            <a:endParaRPr lang="en-US" sz="2300" dirty="0" smtClean="0"/>
          </a:p>
          <a:p>
            <a:pPr>
              <a:buFontTx/>
              <a:buChar char="-"/>
            </a:pPr>
            <a:r>
              <a:rPr lang="en-US" sz="2300" dirty="0" smtClean="0"/>
              <a:t>They were </a:t>
            </a:r>
            <a:r>
              <a:rPr lang="en-US" sz="2300" dirty="0"/>
              <a:t>then forced to serve in their local militia without </a:t>
            </a:r>
            <a:r>
              <a:rPr lang="en-US" sz="2300" dirty="0" smtClean="0"/>
              <a:t>compensation *gave them organization*	</a:t>
            </a:r>
            <a:r>
              <a:rPr lang="en-US" sz="2300" dirty="0"/>
              <a:t>a</a:t>
            </a:r>
            <a:r>
              <a:rPr lang="en-US" sz="2300" dirty="0" smtClean="0"/>
              <a:t>*required </a:t>
            </a:r>
            <a:r>
              <a:rPr lang="en-US" sz="2300" dirty="0"/>
              <a:t>to provide their own </a:t>
            </a:r>
            <a:r>
              <a:rPr lang="en-US" sz="2300" dirty="0" smtClean="0"/>
              <a:t>supplies* </a:t>
            </a:r>
          </a:p>
          <a:p>
            <a:pPr>
              <a:buFontTx/>
              <a:buChar char="-"/>
            </a:pPr>
            <a:endParaRPr lang="en-US" sz="2300" dirty="0" smtClean="0"/>
          </a:p>
          <a:p>
            <a:pPr>
              <a:buFontTx/>
              <a:buChar char="-"/>
            </a:pPr>
            <a:r>
              <a:rPr lang="en-US" sz="2300" dirty="0"/>
              <a:t>Mulattoes </a:t>
            </a:r>
            <a:r>
              <a:rPr lang="en-US" sz="2300" dirty="0" smtClean="0"/>
              <a:t>were angered by the fact that they were outlawed </a:t>
            </a:r>
            <a:r>
              <a:rPr lang="en-US" sz="2300" dirty="0"/>
              <a:t>from holding office and were totally excluded from Haitian </a:t>
            </a:r>
            <a:r>
              <a:rPr lang="en-US" sz="2300" dirty="0" smtClean="0"/>
              <a:t>society. (could hold land but govt. restraints disabled them from really doing anything with it) Lead them to begin plotting revenge/an uprising as retribution to the way the whites treated them. *waited for right moment*</a:t>
            </a:r>
            <a:endParaRPr lang="en-US" sz="2300" b="1" u="sng" dirty="0" smtClean="0"/>
          </a:p>
        </p:txBody>
      </p:sp>
    </p:spTree>
    <p:extLst>
      <p:ext uri="{BB962C8B-B14F-4D97-AF65-F5344CB8AC3E}">
        <p14:creationId xmlns:p14="http://schemas.microsoft.com/office/powerpoint/2010/main" val="18486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3/32/G%C3%A9n%C3%A9ral_Toussaint_Louver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
            <a:ext cx="4191000" cy="69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7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alphaModFix amt="19000"/>
            <a:extLst>
              <a:ext uri="{28A0092B-C50C-407E-A947-70E740481C1C}">
                <a14:useLocalDpi xmlns:a14="http://schemas.microsoft.com/office/drawing/2010/main"/>
              </a:ext>
            </a:extLst>
          </a:blip>
          <a:srcRect/>
          <a:stretch/>
        </p:blipFill>
        <p:spPr>
          <a:xfrm>
            <a:off x="-19049" y="0"/>
            <a:ext cx="9144000" cy="6858000"/>
          </a:xfrm>
          <a:prstGeom prst="rect">
            <a:avLst/>
          </a:prstGeom>
        </p:spPr>
      </p:pic>
      <p:sp>
        <p:nvSpPr>
          <p:cNvPr id="2" name="Title 1"/>
          <p:cNvSpPr>
            <a:spLocks noGrp="1"/>
          </p:cNvSpPr>
          <p:nvPr>
            <p:ph type="title"/>
          </p:nvPr>
        </p:nvSpPr>
        <p:spPr/>
        <p:txBody>
          <a:bodyPr>
            <a:normAutofit fontScale="90000"/>
          </a:bodyPr>
          <a:lstStyle/>
          <a:p>
            <a:pPr algn="ctr"/>
            <a:r>
              <a:rPr lang="fr-FR" dirty="0" smtClean="0"/>
              <a:t>Toussaint Louverture(</a:t>
            </a:r>
            <a:r>
              <a:rPr lang="fr-FR" dirty="0" err="1" smtClean="0"/>
              <a:t>Revolution</a:t>
            </a:r>
            <a:r>
              <a:rPr lang="fr-FR" dirty="0" smtClean="0"/>
              <a:t>) </a:t>
            </a:r>
            <a:endParaRPr lang="fr-FR" dirty="0"/>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t>Son </a:t>
            </a:r>
            <a:r>
              <a:rPr lang="en-US" dirty="0"/>
              <a:t>of an educated </a:t>
            </a:r>
            <a:r>
              <a:rPr lang="en-US" dirty="0" smtClean="0"/>
              <a:t>slave</a:t>
            </a:r>
          </a:p>
          <a:p>
            <a:pPr>
              <a:buFontTx/>
              <a:buChar char="-"/>
            </a:pPr>
            <a:r>
              <a:rPr lang="en-US" dirty="0" smtClean="0"/>
              <a:t>Inspired by Enlightenment ideas and French Rev.</a:t>
            </a:r>
          </a:p>
          <a:p>
            <a:pPr>
              <a:buFontTx/>
              <a:buChar char="-"/>
            </a:pPr>
            <a:r>
              <a:rPr lang="en-US" dirty="0" smtClean="0"/>
              <a:t>Very inspirational and charismatic </a:t>
            </a:r>
          </a:p>
          <a:p>
            <a:pPr>
              <a:buFontTx/>
              <a:buChar char="-"/>
            </a:pPr>
            <a:r>
              <a:rPr lang="en-US" dirty="0"/>
              <a:t>H</a:t>
            </a:r>
            <a:r>
              <a:rPr lang="en-US" dirty="0" smtClean="0"/>
              <a:t>e </a:t>
            </a:r>
            <a:r>
              <a:rPr lang="en-US" dirty="0"/>
              <a:t>formed his own army, inspiring hundreds to join him and displayed an impressive talent for designing and leading militaristic strategies and tactics that would enable him to make the slave insurgency </a:t>
            </a:r>
            <a:r>
              <a:rPr lang="en-US" dirty="0" smtClean="0"/>
              <a:t>one </a:t>
            </a:r>
            <a:r>
              <a:rPr lang="en-US" dirty="0"/>
              <a:t>of the most successful in history</a:t>
            </a:r>
            <a:r>
              <a:rPr lang="en-US" dirty="0" smtClean="0"/>
              <a:t>.</a:t>
            </a:r>
          </a:p>
          <a:p>
            <a:pPr>
              <a:buFontTx/>
              <a:buChar char="-"/>
            </a:pPr>
            <a:r>
              <a:rPr lang="en-US" dirty="0" smtClean="0"/>
              <a:t>Achieved aid from the Spanish and actually became an officer in the Spanish Military then when the slave were emancipated switched allegiance to French</a:t>
            </a:r>
            <a:endParaRPr lang="en-US" dirty="0"/>
          </a:p>
        </p:txBody>
      </p:sp>
    </p:spTree>
    <p:extLst>
      <p:ext uri="{BB962C8B-B14F-4D97-AF65-F5344CB8AC3E}">
        <p14:creationId xmlns:p14="http://schemas.microsoft.com/office/powerpoint/2010/main" val="132323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Haitian Revolution</a:t>
            </a:r>
            <a:endParaRPr lang="en-US" dirty="0"/>
          </a:p>
        </p:txBody>
      </p:sp>
      <p:sp>
        <p:nvSpPr>
          <p:cNvPr id="3" name="Content Placeholder 2"/>
          <p:cNvSpPr>
            <a:spLocks noGrp="1"/>
          </p:cNvSpPr>
          <p:nvPr>
            <p:ph idx="1"/>
          </p:nvPr>
        </p:nvSpPr>
        <p:spPr>
          <a:xfrm>
            <a:off x="4191000" y="1775191"/>
            <a:ext cx="4724400" cy="4778009"/>
          </a:xfrm>
        </p:spPr>
        <p:txBody>
          <a:bodyPr>
            <a:normAutofit fontScale="92500" lnSpcReduction="20000"/>
          </a:bodyPr>
          <a:lstStyle/>
          <a:p>
            <a:r>
              <a:rPr lang="en-US" u="sng" dirty="0" smtClean="0">
                <a:solidFill>
                  <a:srgbClr val="FF0000"/>
                </a:solidFill>
              </a:rPr>
              <a:t>Only</a:t>
            </a:r>
            <a:r>
              <a:rPr lang="en-US" dirty="0" smtClean="0">
                <a:solidFill>
                  <a:srgbClr val="FF0000"/>
                </a:solidFill>
              </a:rPr>
              <a:t> completely successful slave revolt in world history</a:t>
            </a:r>
          </a:p>
          <a:p>
            <a:endParaRPr lang="en-US" dirty="0" smtClean="0"/>
          </a:p>
          <a:p>
            <a:r>
              <a:rPr lang="en-US" dirty="0" smtClean="0">
                <a:solidFill>
                  <a:srgbClr val="FF0000"/>
                </a:solidFill>
              </a:rPr>
              <a:t>Slaves became equal, free, and independent citizens almost immediately</a:t>
            </a:r>
          </a:p>
          <a:p>
            <a:r>
              <a:rPr lang="en-US" dirty="0" smtClean="0"/>
              <a:t>Renamed area Haiti</a:t>
            </a:r>
          </a:p>
          <a:p>
            <a:pPr lvl="1"/>
            <a:r>
              <a:rPr lang="en-US" dirty="0" smtClean="0"/>
              <a:t> means “mountainous” or “rugged” in the language of the original inhabitants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81000" y="1676400"/>
            <a:ext cx="36576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Haitian Revolution</a:t>
            </a:r>
            <a:endParaRPr lang="en-US" dirty="0"/>
          </a:p>
        </p:txBody>
      </p:sp>
      <p:sp>
        <p:nvSpPr>
          <p:cNvPr id="3" name="Content Placeholder 2"/>
          <p:cNvSpPr>
            <a:spLocks noGrp="1"/>
          </p:cNvSpPr>
          <p:nvPr>
            <p:ph idx="1"/>
          </p:nvPr>
        </p:nvSpPr>
        <p:spPr>
          <a:xfrm>
            <a:off x="228600" y="1775191"/>
            <a:ext cx="4724400" cy="4854209"/>
          </a:xfrm>
        </p:spPr>
        <p:txBody>
          <a:bodyPr>
            <a:normAutofit fontScale="85000" lnSpcReduction="10000"/>
          </a:bodyPr>
          <a:lstStyle/>
          <a:p>
            <a:r>
              <a:rPr lang="en-US" dirty="0" smtClean="0">
                <a:solidFill>
                  <a:srgbClr val="FF0000"/>
                </a:solidFill>
              </a:rPr>
              <a:t>Formal declaration of independence January 1, 1804</a:t>
            </a:r>
          </a:p>
          <a:p>
            <a:r>
              <a:rPr lang="en-US" dirty="0" smtClean="0"/>
              <a:t>Effects:</a:t>
            </a:r>
          </a:p>
          <a:p>
            <a:pPr lvl="1"/>
            <a:r>
              <a:rPr lang="en-US" dirty="0" smtClean="0"/>
              <a:t>Plantations destroyed</a:t>
            </a:r>
          </a:p>
          <a:p>
            <a:pPr lvl="1"/>
            <a:r>
              <a:rPr lang="en-US" dirty="0" smtClean="0">
                <a:solidFill>
                  <a:srgbClr val="FF0000"/>
                </a:solidFill>
              </a:rPr>
              <a:t>Most whites fled or were killed</a:t>
            </a:r>
          </a:p>
          <a:p>
            <a:pPr lvl="1"/>
            <a:r>
              <a:rPr lang="en-US" dirty="0" smtClean="0">
                <a:solidFill>
                  <a:srgbClr val="FF0000"/>
                </a:solidFill>
              </a:rPr>
              <a:t>Private and state lands redistributed among former slaves and free black people</a:t>
            </a:r>
          </a:p>
          <a:p>
            <a:pPr lvl="1"/>
            <a:r>
              <a:rPr lang="en-US" dirty="0" smtClean="0"/>
              <a:t>Haiti became a nation of small-scale farmers producing for their own needs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029200" y="1981200"/>
            <a:ext cx="3943350" cy="4105275"/>
          </a:xfrm>
          <a:prstGeom prst="rect">
            <a:avLst/>
          </a:prstGeom>
          <a:noFill/>
          <a:ln w="9525">
            <a:noFill/>
            <a:miter lim="800000"/>
            <a:headEnd/>
            <a:tailEnd/>
          </a:ln>
        </p:spPr>
      </p:pic>
      <p:sp>
        <p:nvSpPr>
          <p:cNvPr id="5" name="TextBox 4"/>
          <p:cNvSpPr txBox="1"/>
          <p:nvPr/>
        </p:nvSpPr>
        <p:spPr>
          <a:xfrm>
            <a:off x="5181600" y="6172200"/>
            <a:ext cx="3581400" cy="369332"/>
          </a:xfrm>
          <a:prstGeom prst="rect">
            <a:avLst/>
          </a:prstGeom>
          <a:noFill/>
        </p:spPr>
        <p:txBody>
          <a:bodyPr wrap="square" rtlCol="0">
            <a:spAutoFit/>
          </a:bodyPr>
          <a:lstStyle/>
          <a:p>
            <a:pPr algn="ctr"/>
            <a:r>
              <a:rPr lang="en-US" dirty="0" smtClean="0"/>
              <a:t>A Celebration!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normAutofit fontScale="90000"/>
          </a:bodyPr>
          <a:lstStyle/>
          <a:p>
            <a:pPr algn="ctr"/>
            <a:r>
              <a:rPr lang="en-US" dirty="0" smtClean="0"/>
              <a:t>Latin </a:t>
            </a:r>
            <a:r>
              <a:rPr lang="en-US" dirty="0"/>
              <a:t>American Revs Background</a:t>
            </a:r>
          </a:p>
        </p:txBody>
      </p:sp>
      <p:sp>
        <p:nvSpPr>
          <p:cNvPr id="3" name="Content Placeholder 2"/>
          <p:cNvSpPr>
            <a:spLocks noGrp="1"/>
          </p:cNvSpPr>
          <p:nvPr>
            <p:ph idx="1"/>
          </p:nvPr>
        </p:nvSpPr>
        <p:spPr>
          <a:xfrm>
            <a:off x="457200" y="1676400"/>
            <a:ext cx="4114800" cy="4340352"/>
          </a:xfrm>
        </p:spPr>
        <p:txBody>
          <a:bodyPr>
            <a:noAutofit/>
          </a:bodyPr>
          <a:lstStyle/>
          <a:p>
            <a:r>
              <a:rPr lang="en-US" dirty="0" smtClean="0">
                <a:solidFill>
                  <a:srgbClr val="FF0000"/>
                </a:solidFill>
              </a:rPr>
              <a:t>Inspired by the American, French, and Haitian Revolutions</a:t>
            </a:r>
          </a:p>
          <a:p>
            <a:r>
              <a:rPr lang="en-US" dirty="0" smtClean="0"/>
              <a:t>Intellectuals had become familiar with ideas from the European Enlightenment</a:t>
            </a:r>
            <a:endParaRPr lang="en-US" dirty="0"/>
          </a:p>
        </p:txBody>
      </p:sp>
      <p:pic>
        <p:nvPicPr>
          <p:cNvPr id="4" name="Picture 2" descr="map_17_03_latin_america_ind"/>
          <p:cNvPicPr>
            <a:picLocks noChangeAspect="1" noChangeArrowheads="1"/>
          </p:cNvPicPr>
          <p:nvPr/>
        </p:nvPicPr>
        <p:blipFill>
          <a:blip r:embed="rId2" cstate="print"/>
          <a:srcRect/>
          <a:stretch>
            <a:fillRect/>
          </a:stretch>
        </p:blipFill>
        <p:spPr bwMode="auto">
          <a:xfrm>
            <a:off x="4572000" y="1524000"/>
            <a:ext cx="4391186" cy="5181600"/>
          </a:xfrm>
          <a:prstGeom prst="rect">
            <a:avLst/>
          </a:prstGeom>
          <a:noFill/>
          <a:ln w="9525">
            <a:noFill/>
            <a:miter lim="800000"/>
            <a:headEnd/>
            <a:tailEnd/>
          </a:ln>
          <a:effectLst/>
        </p:spPr>
      </p:pic>
    </p:spTree>
    <p:extLst>
      <p:ext uri="{BB962C8B-B14F-4D97-AF65-F5344CB8AC3E}">
        <p14:creationId xmlns:p14="http://schemas.microsoft.com/office/powerpoint/2010/main" val="32997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Latin American Revs Background</a:t>
            </a:r>
          </a:p>
        </p:txBody>
      </p:sp>
      <p:sp>
        <p:nvSpPr>
          <p:cNvPr id="3" name="Content Placeholder 2"/>
          <p:cNvSpPr>
            <a:spLocks noGrp="1"/>
          </p:cNvSpPr>
          <p:nvPr>
            <p:ph idx="1"/>
          </p:nvPr>
        </p:nvSpPr>
        <p:spPr/>
        <p:txBody>
          <a:bodyPr>
            <a:normAutofit lnSpcReduction="10000"/>
          </a:bodyPr>
          <a:lstStyle/>
          <a:p>
            <a:pPr lvl="1"/>
            <a:r>
              <a:rPr lang="en-US" dirty="0" smtClean="0">
                <a:solidFill>
                  <a:srgbClr val="FF0000"/>
                </a:solidFill>
              </a:rPr>
              <a:t>Complaints of people in Latin America:</a:t>
            </a:r>
          </a:p>
          <a:p>
            <a:pPr lvl="1"/>
            <a:r>
              <a:rPr lang="en-US" dirty="0" smtClean="0">
                <a:solidFill>
                  <a:srgbClr val="FF0000"/>
                </a:solidFill>
              </a:rPr>
              <a:t>Trade restrictions </a:t>
            </a:r>
            <a:r>
              <a:rPr lang="en-US" dirty="0" smtClean="0"/>
              <a:t>meant </a:t>
            </a:r>
            <a:r>
              <a:rPr lang="en-US" dirty="0" smtClean="0">
                <a:sym typeface="Wingdings" pitchFamily="2" charset="2"/>
              </a:rPr>
              <a:t>could </a:t>
            </a:r>
            <a:r>
              <a:rPr lang="en-US" dirty="0">
                <a:sym typeface="Wingdings" pitchFamily="2" charset="2"/>
              </a:rPr>
              <a:t>only trade with the “motherland</a:t>
            </a:r>
            <a:r>
              <a:rPr lang="en-US" dirty="0" smtClean="0">
                <a:sym typeface="Wingdings" pitchFamily="2" charset="2"/>
              </a:rPr>
              <a:t>”</a:t>
            </a:r>
          </a:p>
          <a:p>
            <a:pPr lvl="2"/>
            <a:r>
              <a:rPr lang="en-US" dirty="0" smtClean="0">
                <a:sym typeface="Wingdings" pitchFamily="2" charset="2"/>
              </a:rPr>
              <a:t>Greatly limited economic  possibilities</a:t>
            </a:r>
          </a:p>
          <a:p>
            <a:pPr lvl="2"/>
            <a:endParaRPr lang="en-US" dirty="0">
              <a:sym typeface="Wingdings" pitchFamily="2" charset="2"/>
            </a:endParaRPr>
          </a:p>
          <a:p>
            <a:pPr lvl="1"/>
            <a:r>
              <a:rPr lang="en-US" dirty="0" smtClean="0">
                <a:solidFill>
                  <a:srgbClr val="FF0000"/>
                </a:solidFill>
                <a:sym typeface="Wingdings" pitchFamily="2" charset="2"/>
              </a:rPr>
              <a:t>High taxes </a:t>
            </a:r>
            <a:r>
              <a:rPr lang="en-US" dirty="0" smtClean="0">
                <a:sym typeface="Wingdings" pitchFamily="2" charset="2"/>
              </a:rPr>
              <a:t>they had to pay</a:t>
            </a:r>
          </a:p>
          <a:p>
            <a:pPr lvl="2"/>
            <a:r>
              <a:rPr lang="en-US" dirty="0">
                <a:sym typeface="Wingdings" pitchFamily="2" charset="2"/>
              </a:rPr>
              <a:t>Spain had a 20% tax on most its colonies</a:t>
            </a:r>
          </a:p>
          <a:p>
            <a:pPr marL="457200" lvl="1" indent="0">
              <a:buNone/>
            </a:pPr>
            <a:endParaRPr lang="en-US" dirty="0">
              <a:sym typeface="Wingdings" pitchFamily="2" charset="2"/>
            </a:endParaRPr>
          </a:p>
          <a:p>
            <a:pPr lvl="1"/>
            <a:r>
              <a:rPr lang="en-US" dirty="0">
                <a:solidFill>
                  <a:srgbClr val="FF0000"/>
                </a:solidFill>
                <a:sym typeface="Wingdings" pitchFamily="2" charset="2"/>
              </a:rPr>
              <a:t>Rigid</a:t>
            </a:r>
            <a:r>
              <a:rPr lang="en-US" dirty="0">
                <a:sym typeface="Wingdings" pitchFamily="2" charset="2"/>
              </a:rPr>
              <a:t> colonial </a:t>
            </a:r>
            <a:r>
              <a:rPr lang="en-US" dirty="0">
                <a:solidFill>
                  <a:srgbClr val="FF0000"/>
                </a:solidFill>
                <a:sym typeface="Wingdings" pitchFamily="2" charset="2"/>
              </a:rPr>
              <a:t>social structure </a:t>
            </a:r>
            <a:r>
              <a:rPr lang="en-US" dirty="0">
                <a:sym typeface="Wingdings" pitchFamily="2" charset="2"/>
              </a:rPr>
              <a:t>that limited rights and privileges for many people</a:t>
            </a:r>
            <a:endParaRPr lang="en-US" dirty="0"/>
          </a:p>
          <a:p>
            <a:endParaRPr lang="en-US" dirty="0"/>
          </a:p>
        </p:txBody>
      </p:sp>
    </p:spTree>
    <p:extLst>
      <p:ext uri="{BB962C8B-B14F-4D97-AF65-F5344CB8AC3E}">
        <p14:creationId xmlns:p14="http://schemas.microsoft.com/office/powerpoint/2010/main" val="13605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82880"/>
            <a:ext cx="8229600" cy="1111664"/>
          </a:xfrm>
        </p:spPr>
        <p:txBody>
          <a:bodyPr/>
          <a:lstStyle/>
          <a:p>
            <a:pPr eaLnBrk="1" fontAlgn="auto" hangingPunct="1">
              <a:spcAft>
                <a:spcPts val="0"/>
              </a:spcAft>
              <a:defRPr/>
            </a:pPr>
            <a:r>
              <a:rPr lang="en-US" dirty="0"/>
              <a:t>Latin American </a:t>
            </a:r>
            <a:r>
              <a:rPr lang="en-US" dirty="0" smtClean="0"/>
              <a:t>Society</a:t>
            </a:r>
            <a:endParaRPr lang="en-US" dirty="0"/>
          </a:p>
        </p:txBody>
      </p:sp>
      <p:sp>
        <p:nvSpPr>
          <p:cNvPr id="89091" name="Rectangle 3"/>
          <p:cNvSpPr>
            <a:spLocks noGrp="1" noChangeArrowheads="1"/>
          </p:cNvSpPr>
          <p:nvPr>
            <p:ph idx="1"/>
          </p:nvPr>
        </p:nvSpPr>
        <p:spPr/>
        <p:txBody>
          <a:bodyPr/>
          <a:lstStyle/>
          <a:p>
            <a:pPr eaLnBrk="1" hangingPunct="1"/>
            <a:r>
              <a:rPr lang="en-US" altLang="en-US" dirty="0" smtClean="0"/>
              <a:t>30,000 </a:t>
            </a:r>
            <a:r>
              <a:rPr lang="en-US" altLang="en-US" i="1" dirty="0" err="1" smtClean="0"/>
              <a:t>peninsulares</a:t>
            </a:r>
            <a:r>
              <a:rPr lang="en-US" altLang="en-US" dirty="0" smtClean="0"/>
              <a:t>, colonial officials from Iberian peninsula</a:t>
            </a:r>
          </a:p>
          <a:p>
            <a:pPr eaLnBrk="1" hangingPunct="1"/>
            <a:r>
              <a:rPr lang="en-US" altLang="en-US" dirty="0" smtClean="0"/>
              <a:t>3.5 million </a:t>
            </a:r>
            <a:r>
              <a:rPr lang="en-US" altLang="en-US" i="1" dirty="0" err="1" smtClean="0"/>
              <a:t>criollos</a:t>
            </a:r>
            <a:r>
              <a:rPr lang="en-US" altLang="en-US" i="1" dirty="0" smtClean="0"/>
              <a:t> </a:t>
            </a:r>
            <a:r>
              <a:rPr lang="en-US" altLang="en-US" dirty="0" smtClean="0"/>
              <a:t>(creoles), born in the Americas of Spanish or Portuguese descent</a:t>
            </a:r>
          </a:p>
          <a:p>
            <a:pPr lvl="1" eaLnBrk="1" hangingPunct="1"/>
            <a:r>
              <a:rPr lang="en-US" altLang="en-US" dirty="0" smtClean="0"/>
              <a:t>Privileged class, but grievances with </a:t>
            </a:r>
            <a:r>
              <a:rPr lang="en-US" altLang="en-US" i="1" dirty="0" err="1" smtClean="0"/>
              <a:t>peninsulares</a:t>
            </a:r>
            <a:endParaRPr lang="en-US" altLang="en-US" dirty="0" smtClean="0"/>
          </a:p>
          <a:p>
            <a:pPr lvl="1" eaLnBrk="1" hangingPunct="1"/>
            <a:r>
              <a:rPr lang="en-US" altLang="en-US" dirty="0" smtClean="0"/>
              <a:t>1810-1825 led movements for creole-dominated republics</a:t>
            </a:r>
          </a:p>
          <a:p>
            <a:pPr eaLnBrk="1" hangingPunct="1"/>
            <a:r>
              <a:rPr lang="en-US" altLang="en-US" dirty="0" smtClean="0"/>
              <a:t>10 million others</a:t>
            </a:r>
          </a:p>
          <a:p>
            <a:pPr lvl="1" eaLnBrk="1" hangingPunct="1"/>
            <a:r>
              <a:rPr lang="en-US" altLang="en-US" dirty="0" smtClean="0"/>
              <a:t>African slaves, mixed-race populations</a:t>
            </a:r>
          </a:p>
          <a:p>
            <a:pPr eaLnBrk="1" hangingPunct="1"/>
            <a:endParaRPr lang="en-US" altLang="en-US" i="1" dirty="0" smtClean="0"/>
          </a:p>
        </p:txBody>
      </p:sp>
      <p:sp>
        <p:nvSpPr>
          <p:cNvPr id="890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57C60E-DEF1-4457-82F4-4F8FAFAB421F}" type="slidenum">
              <a:rPr lang="en-US" altLang="en-US">
                <a:solidFill>
                  <a:schemeClr val="tx2"/>
                </a:solidFill>
              </a:rPr>
              <a:pPr eaLnBrk="1" hangingPunct="1"/>
              <a:t>26</a:t>
            </a:fld>
            <a:endParaRPr lang="en-US" altLang="en-US">
              <a:solidFill>
                <a:schemeClr val="tx2"/>
              </a:solidFill>
            </a:endParaRPr>
          </a:p>
        </p:txBody>
      </p:sp>
    </p:spTree>
    <p:extLst>
      <p:ext uri="{BB962C8B-B14F-4D97-AF65-F5344CB8AC3E}">
        <p14:creationId xmlns:p14="http://schemas.microsoft.com/office/powerpoint/2010/main" val="1041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899160"/>
          </a:xfrm>
        </p:spPr>
        <p:txBody>
          <a:bodyPr>
            <a:normAutofit fontScale="90000"/>
          </a:bodyPr>
          <a:lstStyle/>
          <a:p>
            <a:pPr algn="ctr"/>
            <a:r>
              <a:rPr lang="en-US" dirty="0"/>
              <a:t>Latin American Revs Background</a:t>
            </a:r>
          </a:p>
        </p:txBody>
      </p:sp>
      <p:sp>
        <p:nvSpPr>
          <p:cNvPr id="3" name="Content Placeholder 2"/>
          <p:cNvSpPr>
            <a:spLocks noGrp="1"/>
          </p:cNvSpPr>
          <p:nvPr>
            <p:ph idx="1"/>
          </p:nvPr>
        </p:nvSpPr>
        <p:spPr>
          <a:xfrm>
            <a:off x="4114800" y="1676400"/>
            <a:ext cx="4526280" cy="4495800"/>
          </a:xfrm>
        </p:spPr>
        <p:txBody>
          <a:bodyPr>
            <a:noAutofit/>
          </a:bodyPr>
          <a:lstStyle/>
          <a:p>
            <a:r>
              <a:rPr lang="en-US" sz="2600" dirty="0" smtClean="0">
                <a:solidFill>
                  <a:srgbClr val="FF0000"/>
                </a:solidFill>
              </a:rPr>
              <a:t>Latin Americans </a:t>
            </a:r>
            <a:r>
              <a:rPr lang="en-US" sz="2600" dirty="0" smtClean="0"/>
              <a:t>took action and </a:t>
            </a:r>
            <a:r>
              <a:rPr lang="en-US" sz="2600" dirty="0" smtClean="0">
                <a:solidFill>
                  <a:srgbClr val="FF0000"/>
                </a:solidFill>
              </a:rPr>
              <a:t>started working toward independence when Napoleon invaded Spain and Portugal in 1808</a:t>
            </a:r>
          </a:p>
          <a:p>
            <a:pPr lvl="1"/>
            <a:r>
              <a:rPr lang="en-US" sz="2600" dirty="0" smtClean="0"/>
              <a:t>Royal authority in disarray</a:t>
            </a:r>
          </a:p>
          <a:p>
            <a:pPr lvl="1"/>
            <a:r>
              <a:rPr lang="en-US" sz="2600" dirty="0" smtClean="0"/>
              <a:t>NOW would be the time to gain independence</a:t>
            </a:r>
          </a:p>
          <a:p>
            <a:pPr lvl="1"/>
            <a:r>
              <a:rPr lang="en-US" sz="2600" dirty="0" smtClean="0"/>
              <a:t>Almost every Spanish American colony had achieved independence by 1826</a:t>
            </a:r>
            <a:endParaRPr lang="en-US" sz="2600" dirty="0"/>
          </a:p>
        </p:txBody>
      </p:sp>
      <p:pic>
        <p:nvPicPr>
          <p:cNvPr id="4098" name="Picture 2"/>
          <p:cNvPicPr>
            <a:picLocks noChangeAspect="1" noChangeArrowheads="1"/>
          </p:cNvPicPr>
          <p:nvPr/>
        </p:nvPicPr>
        <p:blipFill>
          <a:blip r:embed="rId2" cstate="print"/>
          <a:srcRect/>
          <a:stretch>
            <a:fillRect/>
          </a:stretch>
        </p:blipFill>
        <p:spPr bwMode="auto">
          <a:xfrm>
            <a:off x="-33338" y="2286000"/>
            <a:ext cx="4583233" cy="3657600"/>
          </a:xfrm>
          <a:prstGeom prst="rect">
            <a:avLst/>
          </a:prstGeom>
          <a:noFill/>
          <a:ln w="9525">
            <a:noFill/>
            <a:miter lim="800000"/>
            <a:headEnd/>
            <a:tailEnd/>
          </a:ln>
        </p:spPr>
      </p:pic>
    </p:spTree>
    <p:extLst>
      <p:ext uri="{BB962C8B-B14F-4D97-AF65-F5344CB8AC3E}">
        <p14:creationId xmlns:p14="http://schemas.microsoft.com/office/powerpoint/2010/main" val="42881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762000"/>
          </a:xfrm>
        </p:spPr>
        <p:txBody>
          <a:bodyPr>
            <a:normAutofit fontScale="90000"/>
          </a:bodyPr>
          <a:lstStyle/>
          <a:p>
            <a:pPr algn="ctr"/>
            <a:r>
              <a:rPr lang="en-US" dirty="0"/>
              <a:t>Latin American Revs Background</a:t>
            </a:r>
          </a:p>
        </p:txBody>
      </p:sp>
      <p:sp>
        <p:nvSpPr>
          <p:cNvPr id="3" name="Content Placeholder 2"/>
          <p:cNvSpPr>
            <a:spLocks noGrp="1"/>
          </p:cNvSpPr>
          <p:nvPr>
            <p:ph idx="1"/>
          </p:nvPr>
        </p:nvSpPr>
        <p:spPr>
          <a:xfrm>
            <a:off x="152400" y="1671637"/>
            <a:ext cx="4648200" cy="4724400"/>
          </a:xfrm>
        </p:spPr>
        <p:txBody>
          <a:bodyPr>
            <a:normAutofit fontScale="85000" lnSpcReduction="10000"/>
          </a:bodyPr>
          <a:lstStyle/>
          <a:p>
            <a:r>
              <a:rPr lang="en-US" dirty="0" smtClean="0"/>
              <a:t>The struggle for Latin American </a:t>
            </a:r>
            <a:r>
              <a:rPr lang="en-US" dirty="0" smtClean="0">
                <a:solidFill>
                  <a:srgbClr val="FF0000"/>
                </a:solidFill>
              </a:rPr>
              <a:t>independence was lengthy because these societies were so conflicted and divided by class, race, and region</a:t>
            </a:r>
          </a:p>
          <a:p>
            <a:r>
              <a:rPr lang="en-US" dirty="0" smtClean="0"/>
              <a:t>Internal violent conflict often broke out as they were trying to fight against Spanish rule simultaneously</a:t>
            </a:r>
          </a:p>
          <a:p>
            <a:pPr lvl="1"/>
            <a:r>
              <a:rPr lang="en-US" dirty="0" smtClean="0"/>
              <a:t>Example: Creole elites versus peasants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953000" y="1676400"/>
            <a:ext cx="3810000" cy="4343400"/>
          </a:xfrm>
          <a:prstGeom prst="rect">
            <a:avLst/>
          </a:prstGeom>
          <a:noFill/>
          <a:ln w="9525">
            <a:noFill/>
            <a:miter lim="800000"/>
            <a:headEnd/>
            <a:tailEnd/>
          </a:ln>
        </p:spPr>
      </p:pic>
    </p:spTree>
    <p:extLst>
      <p:ext uri="{BB962C8B-B14F-4D97-AF65-F5344CB8AC3E}">
        <p14:creationId xmlns:p14="http://schemas.microsoft.com/office/powerpoint/2010/main" val="18174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Revolution </a:t>
            </a:r>
            <a:r>
              <a:rPr lang="en-US" dirty="0" err="1" smtClean="0">
                <a:solidFill>
                  <a:srgbClr val="FFFF00"/>
                </a:solidFill>
              </a:rPr>
              <a:t>Bellwork</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What was the largest group on the French colony of San </a:t>
            </a:r>
            <a:r>
              <a:rPr lang="en-US" dirty="0" err="1" smtClean="0"/>
              <a:t>Domingue</a:t>
            </a:r>
            <a:r>
              <a:rPr lang="en-US" dirty="0" smtClean="0"/>
              <a:t>?</a:t>
            </a:r>
          </a:p>
          <a:p>
            <a:r>
              <a:rPr lang="en-US" dirty="0" smtClean="0">
                <a:solidFill>
                  <a:srgbClr val="FF0000"/>
                </a:solidFill>
              </a:rPr>
              <a:t>Slaves</a:t>
            </a:r>
          </a:p>
          <a:p>
            <a:endParaRPr lang="en-US" dirty="0" smtClean="0"/>
          </a:p>
          <a:p>
            <a:r>
              <a:rPr lang="en-US" dirty="0" smtClean="0"/>
              <a:t>The Haitian Revolution is the only_________________________ in history</a:t>
            </a:r>
          </a:p>
          <a:p>
            <a:r>
              <a:rPr lang="en-US" dirty="0" smtClean="0">
                <a:solidFill>
                  <a:srgbClr val="FF0000"/>
                </a:solidFill>
              </a:rPr>
              <a:t>Completely Successful slave rebellion</a:t>
            </a:r>
          </a:p>
          <a:p>
            <a:pPr marL="118872" indent="0">
              <a:buNone/>
            </a:pPr>
            <a:endParaRPr lang="en-US" dirty="0" smtClean="0"/>
          </a:p>
          <a:p>
            <a:r>
              <a:rPr lang="en-US" dirty="0" smtClean="0"/>
              <a:t>Why did it take a long time for Latin American Independence movements to be organized?</a:t>
            </a:r>
          </a:p>
          <a:p>
            <a:r>
              <a:rPr lang="en-US" dirty="0" smtClean="0">
                <a:solidFill>
                  <a:srgbClr val="FF0000"/>
                </a:solidFill>
              </a:rPr>
              <a:t>Society was incredibly divided</a:t>
            </a:r>
            <a:endParaRPr lang="en-US" dirty="0">
              <a:solidFill>
                <a:srgbClr val="FF0000"/>
              </a:solidFill>
            </a:endParaRPr>
          </a:p>
        </p:txBody>
      </p:sp>
    </p:spTree>
    <p:extLst>
      <p:ext uri="{BB962C8B-B14F-4D97-AF65-F5344CB8AC3E}">
        <p14:creationId xmlns:p14="http://schemas.microsoft.com/office/powerpoint/2010/main" val="37385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0" y="1345919"/>
            <a:ext cx="9322420" cy="5512081"/>
          </a:xfrm>
        </p:spPr>
        <p:txBody>
          <a:bodyPr>
            <a:normAutofit fontScale="92500" lnSpcReduction="10000"/>
          </a:bodyPr>
          <a:lstStyle/>
          <a:p>
            <a:r>
              <a:rPr lang="en-US" dirty="0" smtClean="0"/>
              <a:t>Successes:</a:t>
            </a:r>
          </a:p>
          <a:p>
            <a:pPr lvl="1"/>
            <a:r>
              <a:rPr lang="en-US" dirty="0" smtClean="0"/>
              <a:t>Socially:</a:t>
            </a:r>
          </a:p>
          <a:p>
            <a:pPr lvl="2">
              <a:buFont typeface="Arial" pitchFamily="34" charset="0"/>
              <a:buChar char="•"/>
            </a:pPr>
            <a:r>
              <a:rPr lang="en-US" dirty="0" smtClean="0"/>
              <a:t>Slaves had freedom</a:t>
            </a:r>
          </a:p>
          <a:p>
            <a:pPr lvl="3"/>
            <a:r>
              <a:rPr lang="en-US" dirty="0" smtClean="0"/>
              <a:t>Whites fled or were killed</a:t>
            </a:r>
          </a:p>
          <a:p>
            <a:pPr lvl="1"/>
            <a:r>
              <a:rPr lang="en-US" dirty="0" smtClean="0"/>
              <a:t>Politically:</a:t>
            </a:r>
          </a:p>
          <a:p>
            <a:pPr lvl="2"/>
            <a:r>
              <a:rPr lang="en-US" dirty="0" smtClean="0"/>
              <a:t>Independent country</a:t>
            </a:r>
          </a:p>
          <a:p>
            <a:pPr lvl="3"/>
            <a:r>
              <a:rPr lang="en-US" dirty="0" smtClean="0"/>
              <a:t>Second independent republic in the Americas</a:t>
            </a:r>
          </a:p>
          <a:p>
            <a:pPr lvl="3"/>
            <a:r>
              <a:rPr lang="en-US" dirty="0" smtClean="0"/>
              <a:t>Napoleon unable to control over Haiti -&gt; did not have the money to keep up with Louisiana (French territory)  -&gt; sold it to the American government</a:t>
            </a:r>
          </a:p>
          <a:p>
            <a:pPr lvl="1"/>
            <a:r>
              <a:rPr lang="en-US" dirty="0" smtClean="0"/>
              <a:t>Economically:</a:t>
            </a:r>
          </a:p>
          <a:p>
            <a:pPr lvl="2"/>
            <a:r>
              <a:rPr lang="en-US" dirty="0" smtClean="0"/>
              <a:t>No longer a country based on a plantation system</a:t>
            </a:r>
          </a:p>
          <a:p>
            <a:pPr lvl="2"/>
            <a:r>
              <a:rPr lang="en-US" dirty="0" smtClean="0"/>
              <a:t>Became small-scale farmers</a:t>
            </a:r>
          </a:p>
          <a:p>
            <a:pPr lvl="2">
              <a:buNone/>
            </a:pPr>
            <a:r>
              <a:rPr lang="en-US" dirty="0" smtClean="0"/>
              <a:t>Racial divides and sectional politics ended the idealism of the Revolutionary period</a:t>
            </a:r>
          </a:p>
        </p:txBody>
      </p:sp>
      <p:pic>
        <p:nvPicPr>
          <p:cNvPr id="6" name="Picture 5"/>
          <p:cNvPicPr>
            <a:picLocks noChangeAspect="1"/>
          </p:cNvPicPr>
          <p:nvPr/>
        </p:nvPicPr>
        <p:blipFill>
          <a:blip r:embed="rId2" cstate="print">
            <a:alphaModFix amt="13000"/>
          </a:blip>
          <a:stretch>
            <a:fillRect/>
          </a:stretch>
        </p:blipFill>
        <p:spPr>
          <a:xfrm>
            <a:off x="0" y="-1"/>
            <a:ext cx="9154016" cy="6858001"/>
          </a:xfrm>
          <a:prstGeom prst="rect">
            <a:avLst/>
          </a:prstGeom>
        </p:spPr>
      </p:pic>
    </p:spTree>
    <p:extLst>
      <p:ext uri="{BB962C8B-B14F-4D97-AF65-F5344CB8AC3E}">
        <p14:creationId xmlns:p14="http://schemas.microsoft.com/office/powerpoint/2010/main" val="2187533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a:t>
            </a:r>
            <a:endParaRPr lang="en-US" dirty="0"/>
          </a:p>
        </p:txBody>
      </p:sp>
      <p:sp>
        <p:nvSpPr>
          <p:cNvPr id="3" name="Content Placeholder 2"/>
          <p:cNvSpPr>
            <a:spLocks noGrp="1"/>
          </p:cNvSpPr>
          <p:nvPr>
            <p:ph idx="1"/>
          </p:nvPr>
        </p:nvSpPr>
        <p:spPr/>
        <p:txBody>
          <a:bodyPr/>
          <a:lstStyle/>
          <a:p>
            <a:r>
              <a:rPr lang="en-US" dirty="0" smtClean="0">
                <a:solidFill>
                  <a:srgbClr val="FF0000"/>
                </a:solidFill>
              </a:rPr>
              <a:t>WWBAT: Introduce and discuss the Mexican and Brazilian Independence Movements</a:t>
            </a:r>
          </a:p>
          <a:p>
            <a:endParaRPr lang="en-US" dirty="0">
              <a:solidFill>
                <a:srgbClr val="FF0000"/>
              </a:solidFill>
            </a:endParaRPr>
          </a:p>
          <a:p>
            <a:r>
              <a:rPr lang="en-US" dirty="0" smtClean="0">
                <a:solidFill>
                  <a:srgbClr val="FF0000"/>
                </a:solidFill>
              </a:rPr>
              <a:t>WWBAT: Gather information about the South American Independence Movements and the successes and failures </a:t>
            </a:r>
            <a:endParaRPr lang="en-US" dirty="0">
              <a:solidFill>
                <a:srgbClr val="FF0000"/>
              </a:solidFill>
            </a:endParaRPr>
          </a:p>
        </p:txBody>
      </p:sp>
    </p:spTree>
    <p:extLst>
      <p:ext uri="{BB962C8B-B14F-4D97-AF65-F5344CB8AC3E}">
        <p14:creationId xmlns:p14="http://schemas.microsoft.com/office/powerpoint/2010/main" val="2442878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fontScale="90000"/>
          </a:bodyPr>
          <a:lstStyle/>
          <a:p>
            <a:pPr algn="ctr"/>
            <a:r>
              <a:rPr lang="en-US" dirty="0"/>
              <a:t>Latin American Revs Background</a:t>
            </a:r>
          </a:p>
        </p:txBody>
      </p:sp>
      <p:sp>
        <p:nvSpPr>
          <p:cNvPr id="3" name="Content Placeholder 2"/>
          <p:cNvSpPr>
            <a:spLocks noGrp="1"/>
          </p:cNvSpPr>
          <p:nvPr>
            <p:ph idx="1"/>
          </p:nvPr>
        </p:nvSpPr>
        <p:spPr>
          <a:xfrm>
            <a:off x="533400" y="1676400"/>
            <a:ext cx="4191000" cy="4187952"/>
          </a:xfrm>
        </p:spPr>
        <p:txBody>
          <a:bodyPr>
            <a:normAutofit fontScale="85000" lnSpcReduction="10000"/>
          </a:bodyPr>
          <a:lstStyle/>
          <a:p>
            <a:r>
              <a:rPr lang="en-US" dirty="0" smtClean="0"/>
              <a:t>It </a:t>
            </a:r>
            <a:r>
              <a:rPr lang="en-US" dirty="0" smtClean="0">
                <a:solidFill>
                  <a:srgbClr val="FF0000"/>
                </a:solidFill>
              </a:rPr>
              <a:t>took </a:t>
            </a:r>
            <a:r>
              <a:rPr lang="en-US" dirty="0" smtClean="0"/>
              <a:t>the </a:t>
            </a:r>
            <a:r>
              <a:rPr lang="en-US" dirty="0" smtClean="0">
                <a:solidFill>
                  <a:srgbClr val="FF0000"/>
                </a:solidFill>
              </a:rPr>
              <a:t>Spanish American colonies much longer to mobilize and move toward revolution </a:t>
            </a:r>
            <a:r>
              <a:rPr lang="en-US" dirty="0" smtClean="0"/>
              <a:t>than the colonies of North America</a:t>
            </a:r>
            <a:endParaRPr lang="en-US" dirty="0" smtClean="0">
              <a:sym typeface="Wingdings" pitchFamily="2" charset="2"/>
            </a:endParaRPr>
          </a:p>
          <a:p>
            <a:pPr lvl="1"/>
            <a:r>
              <a:rPr lang="en-US" dirty="0" smtClean="0">
                <a:sym typeface="Wingdings" pitchFamily="2" charset="2"/>
              </a:rPr>
              <a:t>Had little tradition of self-government</a:t>
            </a:r>
          </a:p>
          <a:p>
            <a:pPr lvl="1"/>
            <a:r>
              <a:rPr lang="en-US" dirty="0" smtClean="0">
                <a:sym typeface="Wingdings" pitchFamily="2" charset="2"/>
              </a:rPr>
              <a:t>Societies much more authoritarian and divided by class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0" y="1905000"/>
            <a:ext cx="3884095" cy="3657600"/>
          </a:xfrm>
          <a:prstGeom prst="rect">
            <a:avLst/>
          </a:prstGeom>
          <a:noFill/>
          <a:ln w="9525">
            <a:noFill/>
            <a:miter lim="800000"/>
            <a:headEnd/>
            <a:tailEnd/>
          </a:ln>
        </p:spPr>
      </p:pic>
    </p:spTree>
    <p:extLst>
      <p:ext uri="{BB962C8B-B14F-4D97-AF65-F5344CB8AC3E}">
        <p14:creationId xmlns:p14="http://schemas.microsoft.com/office/powerpoint/2010/main" val="6110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990600"/>
          </a:xfrm>
        </p:spPr>
        <p:txBody>
          <a:bodyPr>
            <a:normAutofit/>
          </a:bodyPr>
          <a:lstStyle/>
          <a:p>
            <a:pPr algn="ctr"/>
            <a:r>
              <a:rPr lang="en-US" dirty="0" smtClean="0"/>
              <a:t>Mexican Independence</a:t>
            </a:r>
            <a:endParaRPr lang="en-US" dirty="0"/>
          </a:p>
        </p:txBody>
      </p:sp>
      <p:sp>
        <p:nvSpPr>
          <p:cNvPr id="16387" name="Rectangle 3"/>
          <p:cNvSpPr>
            <a:spLocks noGrp="1" noChangeArrowheads="1"/>
          </p:cNvSpPr>
          <p:nvPr>
            <p:ph type="body" idx="1"/>
          </p:nvPr>
        </p:nvSpPr>
        <p:spPr>
          <a:xfrm>
            <a:off x="457200" y="1524000"/>
            <a:ext cx="4876800" cy="5334000"/>
          </a:xfrm>
        </p:spPr>
        <p:txBody>
          <a:bodyPr>
            <a:normAutofit fontScale="92500" lnSpcReduction="10000"/>
          </a:bodyPr>
          <a:lstStyle/>
          <a:p>
            <a:r>
              <a:rPr lang="en-US" sz="2800" dirty="0" smtClean="0"/>
              <a:t>Starting in </a:t>
            </a:r>
            <a:r>
              <a:rPr lang="en-US" sz="2800" dirty="0" smtClean="0">
                <a:solidFill>
                  <a:srgbClr val="FF0000"/>
                </a:solidFill>
              </a:rPr>
              <a:t>1810 Priests Miguel </a:t>
            </a:r>
            <a:r>
              <a:rPr lang="en-US" sz="2800" dirty="0">
                <a:solidFill>
                  <a:srgbClr val="FF0000"/>
                </a:solidFill>
              </a:rPr>
              <a:t>Hidalgo </a:t>
            </a:r>
            <a:r>
              <a:rPr lang="en-US" sz="2800" dirty="0" smtClean="0">
                <a:solidFill>
                  <a:srgbClr val="FF0000"/>
                </a:solidFill>
              </a:rPr>
              <a:t>and Jose Morelos led </a:t>
            </a:r>
            <a:r>
              <a:rPr lang="en-US" sz="2800" dirty="0">
                <a:solidFill>
                  <a:srgbClr val="FF0000"/>
                </a:solidFill>
              </a:rPr>
              <a:t>the fight </a:t>
            </a:r>
            <a:r>
              <a:rPr lang="en-US" sz="2800" dirty="0" smtClean="0">
                <a:solidFill>
                  <a:srgbClr val="FF0000"/>
                </a:solidFill>
              </a:rPr>
              <a:t>against Spanish </a:t>
            </a:r>
            <a:r>
              <a:rPr lang="en-US" sz="2800" dirty="0">
                <a:solidFill>
                  <a:srgbClr val="FF0000"/>
                </a:solidFill>
              </a:rPr>
              <a:t>rule in </a:t>
            </a:r>
            <a:r>
              <a:rPr lang="en-US" sz="2800" dirty="0" smtClean="0">
                <a:solidFill>
                  <a:srgbClr val="FF0000"/>
                </a:solidFill>
              </a:rPr>
              <a:t>Mexico</a:t>
            </a:r>
          </a:p>
          <a:p>
            <a:r>
              <a:rPr lang="en-US" dirty="0" smtClean="0">
                <a:solidFill>
                  <a:srgbClr val="FF0000"/>
                </a:solidFill>
              </a:rPr>
              <a:t>Led a peasant insurrection</a:t>
            </a:r>
          </a:p>
          <a:p>
            <a:endParaRPr lang="en-US" sz="2800" dirty="0">
              <a:solidFill>
                <a:srgbClr val="FF0000"/>
              </a:solidFill>
            </a:endParaRPr>
          </a:p>
          <a:p>
            <a:r>
              <a:rPr lang="en-US" sz="2800" dirty="0"/>
              <a:t>Believed revolt was the only way to achieve </a:t>
            </a:r>
            <a:r>
              <a:rPr lang="en-US" sz="2800" dirty="0" smtClean="0"/>
              <a:t>their </a:t>
            </a:r>
            <a:r>
              <a:rPr lang="en-US" sz="2800" dirty="0"/>
              <a:t>2 goals for Mexico:</a:t>
            </a:r>
          </a:p>
          <a:p>
            <a:pPr>
              <a:buFont typeface="Wingdings" pitchFamily="1" charset="2"/>
              <a:buNone/>
            </a:pPr>
            <a:r>
              <a:rPr lang="en-US" sz="2800" dirty="0"/>
              <a:t>	1. Political freedom</a:t>
            </a:r>
          </a:p>
          <a:p>
            <a:pPr>
              <a:buFont typeface="Wingdings" pitchFamily="1" charset="2"/>
              <a:buNone/>
            </a:pPr>
            <a:r>
              <a:rPr lang="en-US" sz="2800" dirty="0"/>
              <a:t>	2. End of slavery &amp; improved living conditions for Mexico’s poor</a:t>
            </a:r>
          </a:p>
        </p:txBody>
      </p:sp>
      <p:pic>
        <p:nvPicPr>
          <p:cNvPr id="16388" name="Picture 4" descr="hidalgo"/>
          <p:cNvPicPr>
            <a:picLocks noChangeAspect="1" noChangeArrowheads="1"/>
          </p:cNvPicPr>
          <p:nvPr/>
        </p:nvPicPr>
        <p:blipFill>
          <a:blip r:embed="rId2" cstate="print"/>
          <a:srcRect/>
          <a:stretch>
            <a:fillRect/>
          </a:stretch>
        </p:blipFill>
        <p:spPr bwMode="auto">
          <a:xfrm>
            <a:off x="5257800" y="1600200"/>
            <a:ext cx="2225606" cy="2062163"/>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6553200" y="3733800"/>
            <a:ext cx="2019300" cy="2590800"/>
          </a:xfrm>
          <a:prstGeom prst="rect">
            <a:avLst/>
          </a:prstGeom>
          <a:noFill/>
          <a:ln w="9525">
            <a:noFill/>
            <a:miter lim="800000"/>
            <a:headEnd/>
            <a:tailEnd/>
          </a:ln>
        </p:spPr>
      </p:pic>
      <p:cxnSp>
        <p:nvCxnSpPr>
          <p:cNvPr id="10" name="Straight Arrow Connector 9"/>
          <p:cNvCxnSpPr/>
          <p:nvPr/>
        </p:nvCxnSpPr>
        <p:spPr>
          <a:xfrm>
            <a:off x="4191000" y="1905000"/>
            <a:ext cx="1447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19400" y="2133600"/>
            <a:ext cx="38862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torage.competir.com/post/grito-de-dolores/Images/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724400" cy="47810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691652" y="3415015"/>
            <a:ext cx="4476160" cy="3352800"/>
          </a:xfrm>
          <a:prstGeom prst="rect">
            <a:avLst/>
          </a:prstGeom>
        </p:spPr>
      </p:pic>
    </p:spTree>
    <p:extLst>
      <p:ext uri="{BB962C8B-B14F-4D97-AF65-F5344CB8AC3E}">
        <p14:creationId xmlns:p14="http://schemas.microsoft.com/office/powerpoint/2010/main" val="2874310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533400"/>
            <a:ext cx="7772400" cy="838200"/>
          </a:xfrm>
        </p:spPr>
        <p:txBody>
          <a:bodyPr>
            <a:normAutofit/>
          </a:bodyPr>
          <a:lstStyle/>
          <a:p>
            <a:pPr algn="ctr"/>
            <a:r>
              <a:rPr lang="en-US" dirty="0"/>
              <a:t>Mexican Independence</a:t>
            </a:r>
          </a:p>
        </p:txBody>
      </p:sp>
      <p:sp>
        <p:nvSpPr>
          <p:cNvPr id="17411" name="Rectangle 3"/>
          <p:cNvSpPr>
            <a:spLocks noGrp="1" noChangeArrowheads="1"/>
          </p:cNvSpPr>
          <p:nvPr>
            <p:ph type="body" idx="1"/>
          </p:nvPr>
        </p:nvSpPr>
        <p:spPr>
          <a:xfrm>
            <a:off x="4419600" y="1524000"/>
            <a:ext cx="4495800" cy="5121910"/>
          </a:xfrm>
        </p:spPr>
        <p:txBody>
          <a:bodyPr>
            <a:normAutofit/>
          </a:bodyPr>
          <a:lstStyle/>
          <a:p>
            <a:r>
              <a:rPr lang="en-US" dirty="0" smtClean="0"/>
              <a:t>An alliance of </a:t>
            </a:r>
            <a:r>
              <a:rPr lang="en-US" dirty="0" smtClean="0">
                <a:solidFill>
                  <a:srgbClr val="FF0000"/>
                </a:solidFill>
              </a:rPr>
              <a:t>Church leaders and Creole elites raised an army and stopped this “radical” peasant rebellion</a:t>
            </a:r>
          </a:p>
          <a:p>
            <a:pPr lvl="1"/>
            <a:r>
              <a:rPr lang="en-US" dirty="0" smtClean="0"/>
              <a:t>They brought Mexico to a more controlled independence</a:t>
            </a:r>
          </a:p>
        </p:txBody>
      </p:sp>
      <p:pic>
        <p:nvPicPr>
          <p:cNvPr id="5122" name="Picture 2"/>
          <p:cNvPicPr>
            <a:picLocks noChangeAspect="1" noChangeArrowheads="1"/>
          </p:cNvPicPr>
          <p:nvPr/>
        </p:nvPicPr>
        <p:blipFill>
          <a:blip r:embed="rId2" cstate="print"/>
          <a:srcRect/>
          <a:stretch>
            <a:fillRect/>
          </a:stretch>
        </p:blipFill>
        <p:spPr bwMode="auto">
          <a:xfrm>
            <a:off x="19050" y="1752600"/>
            <a:ext cx="4106274" cy="4893310"/>
          </a:xfrm>
          <a:prstGeom prst="rect">
            <a:avLst/>
          </a:prstGeom>
          <a:noFill/>
          <a:ln w="9525">
            <a:noFill/>
            <a:miter lim="800000"/>
            <a:headEnd/>
            <a:tailEnd/>
          </a:ln>
        </p:spPr>
      </p:pic>
    </p:spTree>
    <p:extLst>
      <p:ext uri="{BB962C8B-B14F-4D97-AF65-F5344CB8AC3E}">
        <p14:creationId xmlns:p14="http://schemas.microsoft.com/office/powerpoint/2010/main" val="18563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Mexican Independence</a:t>
            </a:r>
          </a:p>
        </p:txBody>
      </p:sp>
      <p:sp>
        <p:nvSpPr>
          <p:cNvPr id="3" name="Content Placeholder 2"/>
          <p:cNvSpPr>
            <a:spLocks noGrp="1"/>
          </p:cNvSpPr>
          <p:nvPr>
            <p:ph idx="1"/>
          </p:nvPr>
        </p:nvSpPr>
        <p:spPr>
          <a:xfrm>
            <a:off x="457200" y="1775191"/>
            <a:ext cx="5486400" cy="4625609"/>
          </a:xfrm>
        </p:spPr>
        <p:txBody>
          <a:bodyPr>
            <a:normAutofit lnSpcReduction="10000"/>
          </a:bodyPr>
          <a:lstStyle/>
          <a:p>
            <a:r>
              <a:rPr lang="en-US" dirty="0" smtClean="0">
                <a:solidFill>
                  <a:srgbClr val="FF0000"/>
                </a:solidFill>
              </a:rPr>
              <a:t>1821 Mexico declared its independence</a:t>
            </a:r>
          </a:p>
          <a:p>
            <a:endParaRPr lang="en-US" dirty="0"/>
          </a:p>
          <a:p>
            <a:r>
              <a:rPr lang="en-US" altLang="en-US" sz="2600" dirty="0"/>
              <a:t>Creole general Augustin de Iturbide (1783-1824) declares independence in 1821</a:t>
            </a:r>
          </a:p>
          <a:p>
            <a:pPr lvl="1"/>
            <a:r>
              <a:rPr lang="en-US" altLang="en-US" sz="2200" dirty="0"/>
              <a:t>Installs self as Emperor, deposed in </a:t>
            </a:r>
            <a:r>
              <a:rPr lang="en-US" altLang="en-US" sz="2200" dirty="0" smtClean="0"/>
              <a:t>1823</a:t>
            </a:r>
            <a:endParaRPr lang="en-US" dirty="0" smtClean="0"/>
          </a:p>
          <a:p>
            <a:endParaRPr lang="en-US" dirty="0"/>
          </a:p>
          <a:p>
            <a:r>
              <a:rPr lang="en-US" dirty="0">
                <a:solidFill>
                  <a:srgbClr val="FF0000"/>
                </a:solidFill>
              </a:rPr>
              <a:t>1823 </a:t>
            </a:r>
            <a:r>
              <a:rPr lang="en-US" dirty="0" smtClean="0">
                <a:solidFill>
                  <a:srgbClr val="FF0000"/>
                </a:solidFill>
              </a:rPr>
              <a:t>Mexico </a:t>
            </a:r>
            <a:r>
              <a:rPr lang="en-US" dirty="0">
                <a:solidFill>
                  <a:srgbClr val="FF0000"/>
                </a:solidFill>
              </a:rPr>
              <a:t>became a republic</a:t>
            </a:r>
          </a:p>
          <a:p>
            <a:endParaRPr lang="en-US" dirty="0"/>
          </a:p>
        </p:txBody>
      </p:sp>
      <p:pic>
        <p:nvPicPr>
          <p:cNvPr id="6" name="Picture 5"/>
          <p:cNvPicPr>
            <a:picLocks noChangeAspect="1"/>
          </p:cNvPicPr>
          <p:nvPr/>
        </p:nvPicPr>
        <p:blipFill>
          <a:blip r:embed="rId2"/>
          <a:stretch>
            <a:fillRect/>
          </a:stretch>
        </p:blipFill>
        <p:spPr>
          <a:xfrm>
            <a:off x="5924550" y="2057400"/>
            <a:ext cx="2954151" cy="4343400"/>
          </a:xfrm>
          <a:prstGeom prst="rect">
            <a:avLst/>
          </a:prstGeom>
        </p:spPr>
      </p:pic>
    </p:spTree>
    <p:extLst>
      <p:ext uri="{BB962C8B-B14F-4D97-AF65-F5344CB8AC3E}">
        <p14:creationId xmlns:p14="http://schemas.microsoft.com/office/powerpoint/2010/main" val="14828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Brazilian Independence</a:t>
            </a:r>
            <a:endParaRPr lang="en-US" dirty="0"/>
          </a:p>
        </p:txBody>
      </p:sp>
      <p:sp>
        <p:nvSpPr>
          <p:cNvPr id="3" name="Content Placeholder 2"/>
          <p:cNvSpPr>
            <a:spLocks noGrp="1"/>
          </p:cNvSpPr>
          <p:nvPr>
            <p:ph idx="1"/>
          </p:nvPr>
        </p:nvSpPr>
        <p:spPr>
          <a:xfrm>
            <a:off x="457200" y="1775191"/>
            <a:ext cx="4191000" cy="4625609"/>
          </a:xfrm>
        </p:spPr>
        <p:txBody>
          <a:bodyPr>
            <a:normAutofit fontScale="92500" lnSpcReduction="20000"/>
          </a:bodyPr>
          <a:lstStyle/>
          <a:p>
            <a:r>
              <a:rPr lang="en-US" dirty="0" smtClean="0"/>
              <a:t>Brazil’s quest for and achievement of independence is different than the rest of Latin America</a:t>
            </a:r>
          </a:p>
          <a:p>
            <a:endParaRPr lang="en-US" dirty="0"/>
          </a:p>
          <a:p>
            <a:r>
              <a:rPr lang="en-US" dirty="0" smtClean="0"/>
              <a:t>It is different for one major reason…</a:t>
            </a:r>
          </a:p>
          <a:p>
            <a:endParaRPr lang="en-US" dirty="0"/>
          </a:p>
          <a:p>
            <a:r>
              <a:rPr lang="en-US" dirty="0" smtClean="0"/>
              <a:t>…Brazil was a Portuguese colony </a:t>
            </a:r>
            <a:endParaRPr lang="en-US" dirty="0"/>
          </a:p>
        </p:txBody>
      </p:sp>
      <p:pic>
        <p:nvPicPr>
          <p:cNvPr id="1026" name="Picture 2" descr="http://www.historytoday.com/sites/default/files/Brazil-16-m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63280"/>
            <a:ext cx="3962400" cy="539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Brazilian Independence </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1807 </a:t>
            </a:r>
            <a:r>
              <a:rPr lang="en-US" dirty="0" smtClean="0">
                <a:solidFill>
                  <a:srgbClr val="FF0000"/>
                </a:solidFill>
              </a:rPr>
              <a:t>Napoleon’s forces invaded Portugal</a:t>
            </a:r>
            <a:r>
              <a:rPr lang="en-US" dirty="0" smtClean="0"/>
              <a:t> largely </a:t>
            </a:r>
            <a:r>
              <a:rPr lang="en-US" dirty="0"/>
              <a:t>to tighten the European blockade of Great </a:t>
            </a:r>
            <a:r>
              <a:rPr lang="en-US" dirty="0" smtClean="0"/>
              <a:t>Britain</a:t>
            </a:r>
          </a:p>
          <a:p>
            <a:endParaRPr lang="en-US" dirty="0"/>
          </a:p>
          <a:p>
            <a:r>
              <a:rPr lang="en-US" dirty="0" smtClean="0"/>
              <a:t>Future king </a:t>
            </a:r>
            <a:r>
              <a:rPr lang="en-US" dirty="0"/>
              <a:t>of </a:t>
            </a:r>
            <a:r>
              <a:rPr lang="en-US" dirty="0" smtClean="0"/>
              <a:t>Portugal,  </a:t>
            </a:r>
            <a:r>
              <a:rPr lang="en-US" dirty="0"/>
              <a:t>Prince </a:t>
            </a:r>
            <a:r>
              <a:rPr lang="en-US" dirty="0" smtClean="0"/>
              <a:t>Regent </a:t>
            </a:r>
            <a:r>
              <a:rPr lang="en-US" dirty="0" smtClean="0">
                <a:solidFill>
                  <a:srgbClr val="FF0000"/>
                </a:solidFill>
              </a:rPr>
              <a:t>Dom </a:t>
            </a:r>
            <a:r>
              <a:rPr lang="en-US" dirty="0" err="1">
                <a:solidFill>
                  <a:srgbClr val="FF0000"/>
                </a:solidFill>
              </a:rPr>
              <a:t>João</a:t>
            </a:r>
            <a:r>
              <a:rPr lang="en-US" dirty="0">
                <a:solidFill>
                  <a:srgbClr val="FF0000"/>
                </a:solidFill>
              </a:rPr>
              <a:t> VI of Portugal </a:t>
            </a:r>
            <a:r>
              <a:rPr lang="en-US" dirty="0" smtClean="0">
                <a:solidFill>
                  <a:srgbClr val="FF0000"/>
                </a:solidFill>
              </a:rPr>
              <a:t>decided to move the Portuguese Monarchy to </a:t>
            </a:r>
            <a:r>
              <a:rPr lang="en-US" dirty="0" smtClean="0"/>
              <a:t>their colony of </a:t>
            </a:r>
            <a:r>
              <a:rPr lang="en-US" dirty="0" smtClean="0">
                <a:solidFill>
                  <a:srgbClr val="FF0000"/>
                </a:solidFill>
              </a:rPr>
              <a:t>Brazil</a:t>
            </a:r>
          </a:p>
          <a:p>
            <a:endParaRPr lang="en-US" dirty="0"/>
          </a:p>
          <a:p>
            <a:r>
              <a:rPr lang="en-US" dirty="0" smtClean="0"/>
              <a:t>He, his family, and 10,000 others moved from Portugal to Brazil</a:t>
            </a:r>
          </a:p>
        </p:txBody>
      </p:sp>
    </p:spTree>
    <p:extLst>
      <p:ext uri="{BB962C8B-B14F-4D97-AF65-F5344CB8AC3E}">
        <p14:creationId xmlns:p14="http://schemas.microsoft.com/office/powerpoint/2010/main" val="9883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Dom Joao VI of Portugal</a:t>
            </a:r>
            <a:endParaRPr lang="en-US" dirty="0">
              <a:solidFill>
                <a:schemeClr val="bg1"/>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92717"/>
            <a:ext cx="4510596" cy="536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17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Brazilian Independence </a:t>
            </a: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Dom </a:t>
            </a:r>
            <a:r>
              <a:rPr lang="en-US" dirty="0" err="1">
                <a:solidFill>
                  <a:srgbClr val="FF0000"/>
                </a:solidFill>
              </a:rPr>
              <a:t>João</a:t>
            </a:r>
            <a:r>
              <a:rPr lang="en-US" dirty="0">
                <a:solidFill>
                  <a:srgbClr val="FF0000"/>
                </a:solidFill>
              </a:rPr>
              <a:t> </a:t>
            </a:r>
            <a:r>
              <a:rPr lang="en-US" dirty="0" smtClean="0">
                <a:solidFill>
                  <a:srgbClr val="FF0000"/>
                </a:solidFill>
              </a:rPr>
              <a:t>VI implemented multiple popular policies and changes </a:t>
            </a:r>
            <a:r>
              <a:rPr lang="en-US" dirty="0" smtClean="0"/>
              <a:t>upon his arrival </a:t>
            </a:r>
            <a:r>
              <a:rPr lang="en-US" dirty="0" smtClean="0">
                <a:solidFill>
                  <a:srgbClr val="FF0000"/>
                </a:solidFill>
              </a:rPr>
              <a:t>in Brazil</a:t>
            </a:r>
          </a:p>
          <a:p>
            <a:endParaRPr lang="en-US" dirty="0"/>
          </a:p>
          <a:p>
            <a:r>
              <a:rPr lang="en-US" dirty="0" smtClean="0"/>
              <a:t>He canceled mercantile policies and opened Brazilian ports to allies</a:t>
            </a:r>
          </a:p>
          <a:p>
            <a:endParaRPr lang="en-US" dirty="0"/>
          </a:p>
          <a:p>
            <a:r>
              <a:rPr lang="en-US" dirty="0" smtClean="0"/>
              <a:t>He also moved the capital of the Portuguese Kingdom </a:t>
            </a:r>
            <a:r>
              <a:rPr lang="en-US" dirty="0"/>
              <a:t>to Rio de </a:t>
            </a:r>
            <a:r>
              <a:rPr lang="en-US" dirty="0" smtClean="0"/>
              <a:t>Janeiro</a:t>
            </a:r>
          </a:p>
          <a:p>
            <a:endParaRPr lang="en-US" dirty="0"/>
          </a:p>
          <a:p>
            <a:r>
              <a:rPr lang="en-US" dirty="0" smtClean="0"/>
              <a:t>Manufacturing, a printing industry, and a major art scene developed after the arrival of the royal family</a:t>
            </a:r>
            <a:endParaRPr lang="en-US" dirty="0"/>
          </a:p>
        </p:txBody>
      </p:sp>
    </p:spTree>
    <p:extLst>
      <p:ext uri="{BB962C8B-B14F-4D97-AF65-F5344CB8AC3E}">
        <p14:creationId xmlns:p14="http://schemas.microsoft.com/office/powerpoint/2010/main" val="317295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780256" y="1295400"/>
            <a:ext cx="7583488" cy="5422348"/>
          </a:xfrm>
        </p:spPr>
        <p:txBody>
          <a:bodyPr>
            <a:noAutofit/>
          </a:bodyPr>
          <a:lstStyle/>
          <a:p>
            <a:pPr lvl="0"/>
            <a:r>
              <a:rPr lang="en-US" sz="2000" b="1" dirty="0" smtClean="0">
                <a:effectLst/>
              </a:rPr>
              <a:t>1789</a:t>
            </a:r>
            <a:r>
              <a:rPr lang="en-US" sz="2000" dirty="0" smtClean="0">
                <a:effectLst/>
              </a:rPr>
              <a:t> Saint </a:t>
            </a:r>
            <a:r>
              <a:rPr lang="en-US" sz="2000" dirty="0" err="1">
                <a:effectLst/>
              </a:rPr>
              <a:t>Domingue</a:t>
            </a:r>
            <a:r>
              <a:rPr lang="en-US" sz="2000" dirty="0">
                <a:effectLst/>
              </a:rPr>
              <a:t> (Haiti): First revolts (led by whites, mulattos</a:t>
            </a:r>
            <a:r>
              <a:rPr lang="en-US" sz="2000" dirty="0" smtClean="0">
                <a:effectLst/>
              </a:rPr>
              <a:t>)</a:t>
            </a:r>
          </a:p>
          <a:p>
            <a:pPr lvl="0"/>
            <a:endParaRPr lang="en-US" sz="2000" dirty="0" smtClean="0">
              <a:effectLst/>
            </a:endParaRPr>
          </a:p>
          <a:p>
            <a:r>
              <a:rPr lang="en-US" sz="2000" b="1" dirty="0" smtClean="0">
                <a:effectLst/>
              </a:rPr>
              <a:t>1790</a:t>
            </a:r>
            <a:r>
              <a:rPr lang="en-US" sz="2000" dirty="0" smtClean="0">
                <a:effectLst/>
              </a:rPr>
              <a:t> Saint </a:t>
            </a:r>
            <a:r>
              <a:rPr lang="en-US" sz="2000" dirty="0" err="1">
                <a:effectLst/>
              </a:rPr>
              <a:t>Domingue</a:t>
            </a:r>
            <a:r>
              <a:rPr lang="en-US" sz="2000" dirty="0">
                <a:effectLst/>
              </a:rPr>
              <a:t>: “Night of Fire”—well-organized slave </a:t>
            </a:r>
            <a:r>
              <a:rPr lang="en-US" sz="2000" dirty="0" smtClean="0">
                <a:effectLst/>
              </a:rPr>
              <a:t>revolt</a:t>
            </a:r>
          </a:p>
          <a:p>
            <a:endParaRPr lang="en-US" sz="2000" dirty="0" smtClean="0">
              <a:effectLst/>
            </a:endParaRPr>
          </a:p>
          <a:p>
            <a:pPr lvl="0"/>
            <a:r>
              <a:rPr lang="en-US" sz="2000" b="1" dirty="0" smtClean="0">
                <a:effectLst/>
              </a:rPr>
              <a:t>1791</a:t>
            </a:r>
            <a:r>
              <a:rPr lang="en-US" sz="2000" dirty="0" smtClean="0">
                <a:effectLst/>
              </a:rPr>
              <a:t> France</a:t>
            </a:r>
            <a:r>
              <a:rPr lang="en-US" sz="2000" dirty="0">
                <a:effectLst/>
              </a:rPr>
              <a:t>: National Assembly declares full civil rights for mulattos (free men of color</a:t>
            </a:r>
            <a:r>
              <a:rPr lang="en-US" sz="2000" dirty="0" smtClean="0">
                <a:effectLst/>
              </a:rPr>
              <a:t>) –Slaves still revolt</a:t>
            </a:r>
          </a:p>
          <a:p>
            <a:endParaRPr lang="en-US" sz="2000" b="1" dirty="0" smtClean="0">
              <a:effectLst/>
            </a:endParaRPr>
          </a:p>
          <a:p>
            <a:r>
              <a:rPr lang="en-US" sz="2000" b="1" dirty="0" smtClean="0">
                <a:effectLst/>
              </a:rPr>
              <a:t>1792</a:t>
            </a:r>
            <a:r>
              <a:rPr lang="en-US" sz="2000" dirty="0" smtClean="0">
                <a:effectLst/>
              </a:rPr>
              <a:t> </a:t>
            </a:r>
            <a:r>
              <a:rPr lang="en-US" sz="2000" dirty="0">
                <a:effectLst/>
              </a:rPr>
              <a:t>Saint </a:t>
            </a:r>
            <a:r>
              <a:rPr lang="en-US" sz="2000" dirty="0" err="1">
                <a:effectLst/>
              </a:rPr>
              <a:t>Domingue</a:t>
            </a:r>
            <a:r>
              <a:rPr lang="en-US" sz="2000" dirty="0">
                <a:effectLst/>
              </a:rPr>
              <a:t>: Commissioner </a:t>
            </a:r>
            <a:r>
              <a:rPr lang="en-US" sz="2000" dirty="0" err="1">
                <a:effectLst/>
              </a:rPr>
              <a:t>Sonthonax</a:t>
            </a:r>
            <a:r>
              <a:rPr lang="en-US" sz="2000" dirty="0">
                <a:effectLst/>
              </a:rPr>
              <a:t> grants freedom to slaves in the North Province who fought for the French Republic, then orders general </a:t>
            </a:r>
            <a:r>
              <a:rPr lang="en-US" sz="2000" dirty="0" smtClean="0">
                <a:effectLst/>
              </a:rPr>
              <a:t>abolition</a:t>
            </a:r>
          </a:p>
          <a:p>
            <a:pPr lvl="0"/>
            <a:endParaRPr lang="en-US" sz="2000" b="1" dirty="0" smtClean="0">
              <a:effectLst/>
            </a:endParaRPr>
          </a:p>
          <a:p>
            <a:pPr lvl="0"/>
            <a:r>
              <a:rPr lang="en-US" sz="2000" b="1" dirty="0" smtClean="0">
                <a:effectLst/>
              </a:rPr>
              <a:t>1793</a:t>
            </a:r>
            <a:r>
              <a:rPr lang="en-US" sz="2000" dirty="0" smtClean="0">
                <a:effectLst/>
              </a:rPr>
              <a:t> </a:t>
            </a:r>
            <a:r>
              <a:rPr lang="en-US" sz="2000" dirty="0">
                <a:effectLst/>
              </a:rPr>
              <a:t>France: National </a:t>
            </a:r>
            <a:r>
              <a:rPr lang="en-US" sz="2000" dirty="0" smtClean="0">
                <a:effectLst/>
              </a:rPr>
              <a:t>Assembly extended </a:t>
            </a:r>
            <a:r>
              <a:rPr lang="en-US" sz="2000" dirty="0">
                <a:effectLst/>
              </a:rPr>
              <a:t>freedom to slaves in all its colonies in the Emancipation Decree of </a:t>
            </a:r>
            <a:r>
              <a:rPr lang="en-US" sz="2000" dirty="0" smtClean="0">
                <a:effectLst/>
              </a:rPr>
              <a:t>1794. Saint </a:t>
            </a:r>
            <a:r>
              <a:rPr lang="en-US" sz="2000" dirty="0" err="1">
                <a:effectLst/>
              </a:rPr>
              <a:t>Domingue</a:t>
            </a:r>
            <a:r>
              <a:rPr lang="en-US" sz="2000" dirty="0">
                <a:effectLst/>
              </a:rPr>
              <a:t>: Toussaint </a:t>
            </a:r>
            <a:r>
              <a:rPr lang="en-US" sz="2000" dirty="0" err="1">
                <a:effectLst/>
              </a:rPr>
              <a:t>l’Ouverture</a:t>
            </a:r>
            <a:r>
              <a:rPr lang="en-US" sz="2000" dirty="0">
                <a:effectLst/>
              </a:rPr>
              <a:t> leaves alliance with British &amp; Spanish to help France drive them from the </a:t>
            </a:r>
            <a:r>
              <a:rPr lang="en-US" sz="2000" dirty="0" smtClean="0">
                <a:effectLst/>
              </a:rPr>
              <a:t>island</a:t>
            </a:r>
          </a:p>
          <a:p>
            <a:pPr lvl="0"/>
            <a:endParaRPr lang="en-US" sz="2000" b="1" dirty="0" smtClean="0">
              <a:effectLst/>
            </a:endParaRPr>
          </a:p>
          <a:p>
            <a:pPr lvl="0"/>
            <a:r>
              <a:rPr lang="en-US" sz="2000" b="1" dirty="0" smtClean="0">
                <a:effectLst/>
              </a:rPr>
              <a:t>1799</a:t>
            </a:r>
            <a:r>
              <a:rPr lang="en-US" sz="2000" dirty="0" smtClean="0">
                <a:effectLst/>
              </a:rPr>
              <a:t> France</a:t>
            </a:r>
            <a:r>
              <a:rPr lang="en-US" sz="2000" dirty="0">
                <a:effectLst/>
              </a:rPr>
              <a:t>: Napoleon Bonaparte seizes </a:t>
            </a:r>
            <a:r>
              <a:rPr lang="en-US" sz="2000" dirty="0" smtClean="0">
                <a:effectLst/>
              </a:rPr>
              <a:t>power Saint </a:t>
            </a:r>
            <a:r>
              <a:rPr lang="en-US" sz="2000" dirty="0" err="1">
                <a:effectLst/>
              </a:rPr>
              <a:t>Domingue</a:t>
            </a:r>
            <a:r>
              <a:rPr lang="en-US" sz="2000" dirty="0">
                <a:effectLst/>
              </a:rPr>
              <a:t>: British expelled from Saint-Domingue </a:t>
            </a:r>
          </a:p>
          <a:p>
            <a:pPr marL="0" lvl="0" indent="0">
              <a:buNone/>
            </a:pPr>
            <a:endParaRPr lang="en-US" sz="2000" dirty="0" smtClean="0">
              <a:effectLst/>
            </a:endParaRPr>
          </a:p>
          <a:p>
            <a:pPr marL="0" lvl="0" indent="0">
              <a:buNone/>
            </a:pPr>
            <a:endParaRPr lang="en-US" sz="2000" dirty="0">
              <a:effectLst/>
            </a:endParaRPr>
          </a:p>
          <a:p>
            <a:endParaRPr lang="en-US" sz="2000" dirty="0"/>
          </a:p>
        </p:txBody>
      </p:sp>
    </p:spTree>
    <p:extLst>
      <p:ext uri="{BB962C8B-B14F-4D97-AF65-F5344CB8AC3E}">
        <p14:creationId xmlns:p14="http://schemas.microsoft.com/office/powerpoint/2010/main" val="3004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Brazilian Independence </a:t>
            </a:r>
          </a:p>
        </p:txBody>
      </p:sp>
      <p:sp>
        <p:nvSpPr>
          <p:cNvPr id="3" name="Content Placeholder 2"/>
          <p:cNvSpPr>
            <a:spLocks noGrp="1"/>
          </p:cNvSpPr>
          <p:nvPr>
            <p:ph idx="1"/>
          </p:nvPr>
        </p:nvSpPr>
        <p:spPr/>
        <p:txBody>
          <a:bodyPr>
            <a:normAutofit lnSpcReduction="10000"/>
          </a:bodyPr>
          <a:lstStyle/>
          <a:p>
            <a:r>
              <a:rPr lang="en-US" dirty="0" smtClean="0"/>
              <a:t>Many in Portugal were upset by the policies of </a:t>
            </a:r>
            <a:r>
              <a:rPr lang="en-US" dirty="0"/>
              <a:t>Dom </a:t>
            </a:r>
            <a:r>
              <a:rPr lang="en-US" dirty="0" err="1"/>
              <a:t>João</a:t>
            </a:r>
            <a:r>
              <a:rPr lang="en-US" dirty="0"/>
              <a:t> </a:t>
            </a:r>
            <a:r>
              <a:rPr lang="en-US" dirty="0" smtClean="0"/>
              <a:t>VI, feeling they favored Brazil over Portugal</a:t>
            </a:r>
          </a:p>
          <a:p>
            <a:endParaRPr lang="en-US" dirty="0"/>
          </a:p>
          <a:p>
            <a:r>
              <a:rPr lang="en-US" dirty="0" smtClean="0"/>
              <a:t>There were also groups in both Portugal and Brazil that opposed the Absolute  Monarchy of the Royal Family</a:t>
            </a:r>
          </a:p>
          <a:p>
            <a:endParaRPr lang="en-US" dirty="0"/>
          </a:p>
          <a:p>
            <a:r>
              <a:rPr lang="en-US" dirty="0" smtClean="0"/>
              <a:t>There were calls a constitutional monarchy in the Portuguese Empire </a:t>
            </a:r>
            <a:endParaRPr lang="en-US" dirty="0"/>
          </a:p>
        </p:txBody>
      </p:sp>
    </p:spTree>
    <p:extLst>
      <p:ext uri="{BB962C8B-B14F-4D97-AF65-F5344CB8AC3E}">
        <p14:creationId xmlns:p14="http://schemas.microsoft.com/office/powerpoint/2010/main" val="21934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Brazilian Independence </a:t>
            </a:r>
          </a:p>
        </p:txBody>
      </p:sp>
      <p:sp>
        <p:nvSpPr>
          <p:cNvPr id="3" name="Content Placeholder 2"/>
          <p:cNvSpPr>
            <a:spLocks noGrp="1"/>
          </p:cNvSpPr>
          <p:nvPr>
            <p:ph idx="1"/>
          </p:nvPr>
        </p:nvSpPr>
        <p:spPr>
          <a:xfrm>
            <a:off x="457200" y="1775191"/>
            <a:ext cx="4800600" cy="4473209"/>
          </a:xfrm>
        </p:spPr>
        <p:txBody>
          <a:bodyPr>
            <a:normAutofit fontScale="92500"/>
          </a:bodyPr>
          <a:lstStyle/>
          <a:p>
            <a:r>
              <a:rPr lang="en-US" dirty="0" smtClean="0"/>
              <a:t>In </a:t>
            </a:r>
            <a:r>
              <a:rPr lang="en-US" dirty="0" smtClean="0">
                <a:solidFill>
                  <a:srgbClr val="FF0000"/>
                </a:solidFill>
              </a:rPr>
              <a:t>1815 Dom Joao elevated Brazil to a status of Kingdom</a:t>
            </a:r>
            <a:r>
              <a:rPr lang="en-US" dirty="0" smtClean="0"/>
              <a:t>, making it equal to Portugal</a:t>
            </a:r>
          </a:p>
          <a:p>
            <a:endParaRPr lang="en-US" dirty="0"/>
          </a:p>
          <a:p>
            <a:r>
              <a:rPr lang="en-US" dirty="0" smtClean="0"/>
              <a:t>This meant that Brazilians could be elected to the parliament in Portugal, known as the Cortes </a:t>
            </a:r>
          </a:p>
          <a:p>
            <a:endParaRPr lang="en-US" dirty="0"/>
          </a:p>
        </p:txBody>
      </p:sp>
      <p:pic>
        <p:nvPicPr>
          <p:cNvPr id="3074" name="Picture 2" descr="http://imageshack.com/a/img203/3900/d97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724" y="2438400"/>
            <a:ext cx="394527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Brazilian Independence</a:t>
            </a:r>
            <a:endParaRPr lang="en-US" dirty="0"/>
          </a:p>
        </p:txBody>
      </p:sp>
      <p:sp>
        <p:nvSpPr>
          <p:cNvPr id="3" name="Content Placeholder 2"/>
          <p:cNvSpPr>
            <a:spLocks noGrp="1"/>
          </p:cNvSpPr>
          <p:nvPr>
            <p:ph idx="1"/>
          </p:nvPr>
        </p:nvSpPr>
        <p:spPr>
          <a:xfrm>
            <a:off x="0" y="1447800"/>
            <a:ext cx="4589060" cy="5410200"/>
          </a:xfrm>
        </p:spPr>
        <p:txBody>
          <a:bodyPr>
            <a:normAutofit fontScale="85000" lnSpcReduction="10000"/>
          </a:bodyPr>
          <a:lstStyle/>
          <a:p>
            <a:r>
              <a:rPr lang="en-US" dirty="0" smtClean="0"/>
              <a:t>After the end of the Napoleonic Wars the Cortes requested the Dom Joao return to Portugal</a:t>
            </a:r>
          </a:p>
          <a:p>
            <a:endParaRPr lang="en-US" dirty="0"/>
          </a:p>
          <a:p>
            <a:r>
              <a:rPr lang="en-US" dirty="0" smtClean="0"/>
              <a:t>In 1816 </a:t>
            </a:r>
            <a:r>
              <a:rPr lang="en-US" dirty="0"/>
              <a:t>Dom </a:t>
            </a:r>
            <a:r>
              <a:rPr lang="en-US" dirty="0" err="1"/>
              <a:t>João</a:t>
            </a:r>
            <a:r>
              <a:rPr lang="en-US" dirty="0"/>
              <a:t> VI was </a:t>
            </a:r>
            <a:r>
              <a:rPr lang="en-US" dirty="0" smtClean="0"/>
              <a:t>crowned King as his mother died </a:t>
            </a:r>
          </a:p>
          <a:p>
            <a:endParaRPr lang="en-US" dirty="0"/>
          </a:p>
          <a:p>
            <a:r>
              <a:rPr lang="en-US" dirty="0" smtClean="0"/>
              <a:t>Joao only agreed to return when a revolt attempting to end  his absolute monarchy broke out in 1820</a:t>
            </a:r>
          </a:p>
          <a:p>
            <a:endParaRPr lang="en-US" dirty="0"/>
          </a:p>
        </p:txBody>
      </p:sp>
      <p:pic>
        <p:nvPicPr>
          <p:cNvPr id="4098" name="Picture 2" descr="http://upload.wikimedia.org/wikipedia/commons/3/38/Crown_of_Jo%C3%A3o_V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60" y="1981200"/>
            <a:ext cx="4419600" cy="41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Brazilian Independence</a:t>
            </a:r>
          </a:p>
        </p:txBody>
      </p:sp>
      <p:sp>
        <p:nvSpPr>
          <p:cNvPr id="3" name="Content Placeholder 2"/>
          <p:cNvSpPr>
            <a:spLocks noGrp="1"/>
          </p:cNvSpPr>
          <p:nvPr>
            <p:ph idx="1"/>
          </p:nvPr>
        </p:nvSpPr>
        <p:spPr>
          <a:xfrm>
            <a:off x="457200" y="1775191"/>
            <a:ext cx="4114800" cy="4625609"/>
          </a:xfrm>
        </p:spPr>
        <p:txBody>
          <a:bodyPr>
            <a:normAutofit fontScale="92500" lnSpcReduction="20000"/>
          </a:bodyPr>
          <a:lstStyle/>
          <a:p>
            <a:r>
              <a:rPr lang="en-US" dirty="0" smtClean="0">
                <a:solidFill>
                  <a:srgbClr val="FF0000"/>
                </a:solidFill>
              </a:rPr>
              <a:t>King Joao left his son Dom Pedro in charge of Brazil</a:t>
            </a:r>
          </a:p>
          <a:p>
            <a:endParaRPr lang="en-US" dirty="0"/>
          </a:p>
          <a:p>
            <a:r>
              <a:rPr lang="en-US" dirty="0" smtClean="0"/>
              <a:t>The now more powerful </a:t>
            </a:r>
            <a:r>
              <a:rPr lang="en-US" dirty="0" smtClean="0">
                <a:solidFill>
                  <a:srgbClr val="FF0000"/>
                </a:solidFill>
              </a:rPr>
              <a:t>Cortes began </a:t>
            </a:r>
            <a:r>
              <a:rPr lang="en-US" dirty="0">
                <a:solidFill>
                  <a:srgbClr val="FF0000"/>
                </a:solidFill>
              </a:rPr>
              <a:t>passing </a:t>
            </a:r>
            <a:r>
              <a:rPr lang="en-US" dirty="0" smtClean="0">
                <a:solidFill>
                  <a:srgbClr val="FF0000"/>
                </a:solidFill>
              </a:rPr>
              <a:t>laws hostile </a:t>
            </a:r>
            <a:r>
              <a:rPr lang="en-US" dirty="0">
                <a:solidFill>
                  <a:srgbClr val="FF0000"/>
                </a:solidFill>
              </a:rPr>
              <a:t>towards Brazil</a:t>
            </a:r>
            <a:r>
              <a:rPr lang="en-US" dirty="0"/>
              <a:t>, and even returned its status to that of a colony</a:t>
            </a:r>
          </a:p>
        </p:txBody>
      </p:sp>
      <p:pic>
        <p:nvPicPr>
          <p:cNvPr id="5122" name="Picture 2" descr="http://upload.wikimedia.org/wikipedia/commons/5/5f/DpedroI-brasil-ful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31335"/>
            <a:ext cx="3886200" cy="491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Brazilian Independence</a:t>
            </a:r>
          </a:p>
        </p:txBody>
      </p:sp>
      <p:sp>
        <p:nvSpPr>
          <p:cNvPr id="3" name="Content Placeholder 2"/>
          <p:cNvSpPr>
            <a:spLocks noGrp="1"/>
          </p:cNvSpPr>
          <p:nvPr>
            <p:ph idx="1"/>
          </p:nvPr>
        </p:nvSpPr>
        <p:spPr/>
        <p:txBody>
          <a:bodyPr>
            <a:normAutofit fontScale="92500" lnSpcReduction="20000"/>
          </a:bodyPr>
          <a:lstStyle/>
          <a:p>
            <a:r>
              <a:rPr lang="en-US" dirty="0" smtClean="0"/>
              <a:t>The Cortes asked Dom Pedro to return to Portugal</a:t>
            </a:r>
          </a:p>
          <a:p>
            <a:endParaRPr lang="en-US" dirty="0"/>
          </a:p>
          <a:p>
            <a:r>
              <a:rPr lang="en-US" dirty="0" smtClean="0"/>
              <a:t>Dom Pedro refused and Portugal sent troops to bring him back</a:t>
            </a:r>
          </a:p>
          <a:p>
            <a:endParaRPr lang="en-US" dirty="0"/>
          </a:p>
          <a:p>
            <a:r>
              <a:rPr lang="en-US" dirty="0" smtClean="0"/>
              <a:t>Dom Pedro’s forces meet them, but the Portuguese surrendered </a:t>
            </a:r>
          </a:p>
          <a:p>
            <a:endParaRPr lang="en-US" dirty="0"/>
          </a:p>
          <a:p>
            <a:r>
              <a:rPr lang="en-US" dirty="0" smtClean="0"/>
              <a:t>All this happened while </a:t>
            </a:r>
            <a:r>
              <a:rPr lang="en-US" dirty="0" smtClean="0">
                <a:solidFill>
                  <a:srgbClr val="FF0000"/>
                </a:solidFill>
              </a:rPr>
              <a:t>Brazilians Creoles in the Cortes called for independence</a:t>
            </a:r>
          </a:p>
          <a:p>
            <a:endParaRPr lang="en-US" dirty="0" smtClean="0"/>
          </a:p>
        </p:txBody>
      </p:sp>
    </p:spTree>
    <p:extLst>
      <p:ext uri="{BB962C8B-B14F-4D97-AF65-F5344CB8AC3E}">
        <p14:creationId xmlns:p14="http://schemas.microsoft.com/office/powerpoint/2010/main" val="1214024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Brazilian Independence</a:t>
            </a:r>
          </a:p>
        </p:txBody>
      </p:sp>
      <p:sp>
        <p:nvSpPr>
          <p:cNvPr id="3" name="Content Placeholder 2"/>
          <p:cNvSpPr>
            <a:spLocks noGrp="1"/>
          </p:cNvSpPr>
          <p:nvPr>
            <p:ph idx="1"/>
          </p:nvPr>
        </p:nvSpPr>
        <p:spPr/>
        <p:txBody>
          <a:bodyPr/>
          <a:lstStyle/>
          <a:p>
            <a:r>
              <a:rPr lang="en-US" dirty="0" smtClean="0"/>
              <a:t>In 1824 Dom Pedro  made the Cry </a:t>
            </a:r>
            <a:r>
              <a:rPr lang="en-US" dirty="0"/>
              <a:t>of </a:t>
            </a:r>
            <a:r>
              <a:rPr lang="en-US" dirty="0" err="1" smtClean="0"/>
              <a:t>Ipiranga</a:t>
            </a:r>
            <a:r>
              <a:rPr lang="en-US" dirty="0" smtClean="0"/>
              <a:t>: </a:t>
            </a:r>
            <a:r>
              <a:rPr lang="en-US" dirty="0"/>
              <a:t>“by the blood that flows in my veins and upon my </a:t>
            </a:r>
            <a:r>
              <a:rPr lang="en-US" dirty="0" err="1"/>
              <a:t>honour</a:t>
            </a:r>
            <a:r>
              <a:rPr lang="en-US" dirty="0"/>
              <a:t>, I swear to God to free Brazil</a:t>
            </a:r>
            <a:r>
              <a:rPr lang="en-US" dirty="0" smtClean="0"/>
              <a:t>!”</a:t>
            </a:r>
          </a:p>
          <a:p>
            <a:endParaRPr lang="en-US" dirty="0"/>
          </a:p>
          <a:p>
            <a:r>
              <a:rPr lang="en-US" dirty="0" smtClean="0">
                <a:solidFill>
                  <a:srgbClr val="FF0000"/>
                </a:solidFill>
              </a:rPr>
              <a:t>In 1824 Pedro was crowned Emperor of Brazil </a:t>
            </a:r>
          </a:p>
          <a:p>
            <a:endParaRPr lang="en-US" dirty="0"/>
          </a:p>
          <a:p>
            <a:r>
              <a:rPr lang="en-US" dirty="0" smtClean="0"/>
              <a:t>By 1825 the U.S., Portugal, and Great Britain had all recognized Brazil as an independent country </a:t>
            </a:r>
          </a:p>
          <a:p>
            <a:endParaRPr lang="en-US" dirty="0"/>
          </a:p>
          <a:p>
            <a:endParaRPr lang="en-US" dirty="0"/>
          </a:p>
        </p:txBody>
      </p:sp>
    </p:spTree>
    <p:extLst>
      <p:ext uri="{BB962C8B-B14F-4D97-AF65-F5344CB8AC3E}">
        <p14:creationId xmlns:p14="http://schemas.microsoft.com/office/powerpoint/2010/main" val="40413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914400"/>
          </a:xfrm>
        </p:spPr>
        <p:txBody>
          <a:bodyPr/>
          <a:lstStyle/>
          <a:p>
            <a:pPr algn="ctr"/>
            <a:r>
              <a:rPr lang="en-US" dirty="0"/>
              <a:t>Spanish South America</a:t>
            </a:r>
          </a:p>
        </p:txBody>
      </p:sp>
      <p:sp>
        <p:nvSpPr>
          <p:cNvPr id="18435" name="Rectangle 3"/>
          <p:cNvSpPr>
            <a:spLocks noGrp="1" noChangeArrowheads="1"/>
          </p:cNvSpPr>
          <p:nvPr>
            <p:ph type="body" idx="1"/>
          </p:nvPr>
        </p:nvSpPr>
        <p:spPr>
          <a:xfrm>
            <a:off x="3581400" y="1371600"/>
            <a:ext cx="4953000" cy="4419600"/>
          </a:xfrm>
        </p:spPr>
        <p:txBody>
          <a:bodyPr>
            <a:normAutofit/>
          </a:bodyPr>
          <a:lstStyle/>
          <a:p>
            <a:pPr>
              <a:lnSpc>
                <a:spcPct val="90000"/>
              </a:lnSpc>
            </a:pPr>
            <a:r>
              <a:rPr lang="en-US" sz="2800" dirty="0"/>
              <a:t>Leaders of the South American independence movement against Spain = Simon Bolivar &amp; Jose de San Martin</a:t>
            </a:r>
          </a:p>
          <a:p>
            <a:pPr>
              <a:lnSpc>
                <a:spcPct val="90000"/>
              </a:lnSpc>
            </a:pPr>
            <a:r>
              <a:rPr lang="en-US" sz="2800" dirty="0"/>
              <a:t>Bolivar’s nickname = “the Liberator”</a:t>
            </a:r>
          </a:p>
          <a:p>
            <a:pPr>
              <a:lnSpc>
                <a:spcPct val="90000"/>
              </a:lnSpc>
            </a:pPr>
            <a:r>
              <a:rPr lang="en-US" sz="2800" dirty="0"/>
              <a:t>Started revolts in 1810 </a:t>
            </a:r>
            <a:r>
              <a:rPr lang="en-US" dirty="0" smtClean="0">
                <a:sym typeface="Wingdings" pitchFamily="2" charset="2"/>
              </a:rPr>
              <a:t></a:t>
            </a:r>
            <a:r>
              <a:rPr lang="en-US" sz="2800" dirty="0" smtClean="0"/>
              <a:t> </a:t>
            </a:r>
            <a:r>
              <a:rPr lang="en-US" sz="2800" dirty="0"/>
              <a:t>by 1826: they had liberated all of South </a:t>
            </a:r>
            <a:r>
              <a:rPr lang="en-US" sz="2800" dirty="0" smtClean="0"/>
              <a:t>America</a:t>
            </a:r>
            <a:endParaRPr lang="en-US" sz="2800" dirty="0"/>
          </a:p>
        </p:txBody>
      </p:sp>
      <p:pic>
        <p:nvPicPr>
          <p:cNvPr id="18436" name="Picture 4" descr="bolivar"/>
          <p:cNvPicPr>
            <a:picLocks noChangeAspect="1" noChangeArrowheads="1"/>
          </p:cNvPicPr>
          <p:nvPr/>
        </p:nvPicPr>
        <p:blipFill>
          <a:blip r:embed="rId2" cstate="print"/>
          <a:srcRect/>
          <a:stretch>
            <a:fillRect/>
          </a:stretch>
        </p:blipFill>
        <p:spPr bwMode="auto">
          <a:xfrm>
            <a:off x="1371600" y="1295400"/>
            <a:ext cx="2155825" cy="2819400"/>
          </a:xfrm>
          <a:prstGeom prst="rect">
            <a:avLst/>
          </a:prstGeom>
          <a:noFill/>
        </p:spPr>
      </p:pic>
      <p:pic>
        <p:nvPicPr>
          <p:cNvPr id="18437" name="Picture 5" descr="san_martin"/>
          <p:cNvPicPr>
            <a:picLocks noChangeAspect="1" noChangeArrowheads="1"/>
          </p:cNvPicPr>
          <p:nvPr/>
        </p:nvPicPr>
        <p:blipFill>
          <a:blip r:embed="rId3" cstate="print"/>
          <a:srcRect/>
          <a:stretch>
            <a:fillRect/>
          </a:stretch>
        </p:blipFill>
        <p:spPr bwMode="auto">
          <a:xfrm>
            <a:off x="301701" y="4191000"/>
            <a:ext cx="2451024" cy="2501900"/>
          </a:xfrm>
          <a:prstGeom prst="rect">
            <a:avLst/>
          </a:prstGeom>
          <a:noFill/>
        </p:spPr>
      </p:pic>
      <p:cxnSp>
        <p:nvCxnSpPr>
          <p:cNvPr id="9" name="Straight Arrow Connector 8"/>
          <p:cNvCxnSpPr/>
          <p:nvPr/>
        </p:nvCxnSpPr>
        <p:spPr>
          <a:xfrm flipH="1" flipV="1">
            <a:off x="3048000" y="1981200"/>
            <a:ext cx="2514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86000" y="2971800"/>
            <a:ext cx="1676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36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fontScale="92500"/>
          </a:bodyPr>
          <a:lstStyle/>
          <a:p>
            <a:r>
              <a:rPr lang="en-US" sz="2400" b="1" dirty="0" smtClean="0">
                <a:solidFill>
                  <a:srgbClr val="333333"/>
                </a:solidFill>
                <a:effectLst/>
              </a:rPr>
              <a:t>1801</a:t>
            </a:r>
            <a:r>
              <a:rPr lang="en-US" sz="2400" dirty="0" smtClean="0">
                <a:solidFill>
                  <a:srgbClr val="333333"/>
                </a:solidFill>
                <a:effectLst/>
              </a:rPr>
              <a:t> France</a:t>
            </a:r>
            <a:r>
              <a:rPr lang="en-US" sz="2400" dirty="0">
                <a:solidFill>
                  <a:srgbClr val="333333"/>
                </a:solidFill>
                <a:effectLst/>
              </a:rPr>
              <a:t>: </a:t>
            </a:r>
            <a:r>
              <a:rPr lang="en-US" sz="2400" dirty="0" smtClean="0">
                <a:solidFill>
                  <a:srgbClr val="333333"/>
                </a:solidFill>
                <a:effectLst/>
              </a:rPr>
              <a:t>Napoleon </a:t>
            </a:r>
            <a:r>
              <a:rPr lang="en-US" sz="2400" dirty="0">
                <a:solidFill>
                  <a:srgbClr val="333333"/>
                </a:solidFill>
                <a:effectLst/>
              </a:rPr>
              <a:t>dispatches General Leclerc to subdue Haiti</a:t>
            </a:r>
            <a:r>
              <a:rPr lang="en-US" sz="2400" dirty="0" smtClean="0">
                <a:solidFill>
                  <a:srgbClr val="333333"/>
                </a:solidFill>
              </a:rPr>
              <a:t> </a:t>
            </a:r>
          </a:p>
          <a:p>
            <a:pPr lvl="0"/>
            <a:endParaRPr lang="en-US" sz="2400" b="1" dirty="0" smtClean="0">
              <a:solidFill>
                <a:srgbClr val="333333"/>
              </a:solidFill>
              <a:effectLst/>
            </a:endParaRPr>
          </a:p>
          <a:p>
            <a:pPr lvl="0"/>
            <a:r>
              <a:rPr lang="en-US" sz="2400" b="1" dirty="0" smtClean="0">
                <a:solidFill>
                  <a:srgbClr val="333333"/>
                </a:solidFill>
                <a:effectLst/>
              </a:rPr>
              <a:t>1802</a:t>
            </a:r>
            <a:r>
              <a:rPr lang="en-US" sz="2400" dirty="0" smtClean="0">
                <a:solidFill>
                  <a:srgbClr val="333333"/>
                </a:solidFill>
                <a:effectLst/>
              </a:rPr>
              <a:t> France</a:t>
            </a:r>
            <a:r>
              <a:rPr lang="en-US" sz="2400" dirty="0">
                <a:solidFill>
                  <a:srgbClr val="333333"/>
                </a:solidFill>
                <a:effectLst/>
              </a:rPr>
              <a:t> : Reestablishment of slavery (May), Bonaparte named Consul for </a:t>
            </a:r>
            <a:r>
              <a:rPr lang="en-US" sz="2400" dirty="0" smtClean="0">
                <a:solidFill>
                  <a:srgbClr val="333333"/>
                </a:solidFill>
                <a:effectLst/>
              </a:rPr>
              <a:t>life -Saint </a:t>
            </a:r>
            <a:r>
              <a:rPr lang="en-US" sz="2400" dirty="0" err="1">
                <a:solidFill>
                  <a:srgbClr val="333333"/>
                </a:solidFill>
                <a:effectLst/>
              </a:rPr>
              <a:t>Domingue</a:t>
            </a:r>
            <a:r>
              <a:rPr lang="en-US" sz="2400" dirty="0">
                <a:solidFill>
                  <a:srgbClr val="333333"/>
                </a:solidFill>
                <a:effectLst/>
              </a:rPr>
              <a:t>: Death of </a:t>
            </a:r>
            <a:r>
              <a:rPr lang="en-US" sz="2400" dirty="0" err="1">
                <a:solidFill>
                  <a:srgbClr val="333333"/>
                </a:solidFill>
                <a:effectLst/>
              </a:rPr>
              <a:t>LeClerc</a:t>
            </a:r>
            <a:r>
              <a:rPr lang="en-US" sz="2400" dirty="0">
                <a:solidFill>
                  <a:srgbClr val="333333"/>
                </a:solidFill>
                <a:effectLst/>
              </a:rPr>
              <a:t> (November</a:t>
            </a:r>
            <a:r>
              <a:rPr lang="en-US" sz="2400" dirty="0" smtClean="0">
                <a:solidFill>
                  <a:srgbClr val="333333"/>
                </a:solidFill>
                <a:effectLst/>
              </a:rPr>
              <a:t>)</a:t>
            </a:r>
          </a:p>
          <a:p>
            <a:endParaRPr lang="en-US" sz="2400" b="1" dirty="0" smtClean="0">
              <a:solidFill>
                <a:srgbClr val="333333"/>
              </a:solidFill>
              <a:effectLst/>
            </a:endParaRPr>
          </a:p>
          <a:p>
            <a:r>
              <a:rPr lang="en-US" sz="2400" b="1" dirty="0" smtClean="0">
                <a:solidFill>
                  <a:srgbClr val="333333"/>
                </a:solidFill>
                <a:effectLst/>
              </a:rPr>
              <a:t>1803</a:t>
            </a:r>
            <a:r>
              <a:rPr lang="en-US" sz="2400" dirty="0" smtClean="0">
                <a:solidFill>
                  <a:srgbClr val="333333"/>
                </a:solidFill>
                <a:effectLst/>
              </a:rPr>
              <a:t> </a:t>
            </a:r>
            <a:r>
              <a:rPr lang="en-US" sz="2400" dirty="0" smtClean="0">
                <a:effectLst/>
              </a:rPr>
              <a:t>Saint </a:t>
            </a:r>
            <a:r>
              <a:rPr lang="en-US" sz="2400" dirty="0" err="1">
                <a:effectLst/>
              </a:rPr>
              <a:t>Domingue</a:t>
            </a:r>
            <a:r>
              <a:rPr lang="en-US" sz="2400" dirty="0">
                <a:effectLst/>
              </a:rPr>
              <a:t>: General Dessalines proclaims independence of Haiti (August 29</a:t>
            </a:r>
            <a:r>
              <a:rPr lang="en-US" sz="2400" dirty="0" smtClean="0">
                <a:effectLst/>
              </a:rPr>
              <a:t>) -France</a:t>
            </a:r>
            <a:r>
              <a:rPr lang="en-US" sz="2400" dirty="0">
                <a:effectLst/>
              </a:rPr>
              <a:t>/U.S.: Signature of treaty of purchase, Louisiana Territory </a:t>
            </a:r>
            <a:endParaRPr lang="en-US" sz="2400" dirty="0" smtClean="0">
              <a:effectLst/>
            </a:endParaRPr>
          </a:p>
          <a:p>
            <a:endParaRPr lang="en-US" sz="2400" b="1" dirty="0" smtClean="0">
              <a:effectLst/>
            </a:endParaRPr>
          </a:p>
          <a:p>
            <a:r>
              <a:rPr lang="en-US" sz="2400" b="1" dirty="0" smtClean="0">
                <a:effectLst/>
              </a:rPr>
              <a:t>1804</a:t>
            </a:r>
            <a:r>
              <a:rPr lang="en-US" sz="2400" dirty="0" smtClean="0">
                <a:effectLst/>
              </a:rPr>
              <a:t> France</a:t>
            </a:r>
            <a:r>
              <a:rPr lang="en-US" sz="2400" dirty="0">
                <a:effectLst/>
              </a:rPr>
              <a:t>: Implementation of the Civil Code; </a:t>
            </a:r>
            <a:r>
              <a:rPr lang="en-US" sz="2400" dirty="0" smtClean="0">
                <a:effectLst/>
              </a:rPr>
              <a:t>declaration </a:t>
            </a:r>
            <a:r>
              <a:rPr lang="en-US" sz="2400" dirty="0">
                <a:effectLst/>
              </a:rPr>
              <a:t>of </a:t>
            </a:r>
            <a:r>
              <a:rPr lang="en-US" sz="2400" dirty="0" smtClean="0">
                <a:effectLst/>
              </a:rPr>
              <a:t>empire (Dessalines declared independence and renamed the Island Haiti)</a:t>
            </a:r>
            <a:endParaRPr lang="en-US" sz="2400" dirty="0">
              <a:effectLst/>
            </a:endParaRPr>
          </a:p>
          <a:p>
            <a:endParaRPr lang="en-US" sz="3600" dirty="0"/>
          </a:p>
        </p:txBody>
      </p:sp>
    </p:spTree>
    <p:extLst>
      <p:ext uri="{BB962C8B-B14F-4D97-AF65-F5344CB8AC3E}">
        <p14:creationId xmlns:p14="http://schemas.microsoft.com/office/powerpoint/2010/main" val="12312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Declarations </a:t>
            </a:r>
            <a:r>
              <a:rPr lang="en-US" dirty="0" err="1" smtClean="0">
                <a:solidFill>
                  <a:srgbClr val="FF0000"/>
                </a:solidFill>
              </a:rPr>
              <a:t>Bellwork</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Which two Enlightenment thinkers do you feel had the greatest impact on the American and French Revolution?</a:t>
            </a:r>
          </a:p>
          <a:p>
            <a:r>
              <a:rPr lang="en-US" dirty="0" smtClean="0">
                <a:solidFill>
                  <a:srgbClr val="FF0000"/>
                </a:solidFill>
              </a:rPr>
              <a:t>Opinion</a:t>
            </a:r>
          </a:p>
          <a:p>
            <a:endParaRPr lang="en-US" dirty="0"/>
          </a:p>
          <a:p>
            <a:r>
              <a:rPr lang="en-US" dirty="0" smtClean="0"/>
              <a:t>What would you say was the GREATEST similarity in idea between the Declaration of Independence and Declaration of Rights of Man?</a:t>
            </a:r>
          </a:p>
          <a:p>
            <a:r>
              <a:rPr lang="en-US" dirty="0" smtClean="0">
                <a:solidFill>
                  <a:srgbClr val="FF0000"/>
                </a:solidFill>
              </a:rPr>
              <a:t>Opinion</a:t>
            </a:r>
          </a:p>
          <a:p>
            <a:r>
              <a:rPr lang="en-US" dirty="0" smtClean="0"/>
              <a:t>But probably power is derived from the people</a:t>
            </a:r>
            <a:endParaRPr lang="en-US" dirty="0"/>
          </a:p>
        </p:txBody>
      </p:sp>
    </p:spTree>
    <p:extLst>
      <p:ext uri="{BB962C8B-B14F-4D97-AF65-F5344CB8AC3E}">
        <p14:creationId xmlns:p14="http://schemas.microsoft.com/office/powerpoint/2010/main" val="17871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French Revolution </a:t>
            </a:r>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action by King Louis and Marie lead to the creation of the French Republic?</a:t>
            </a:r>
          </a:p>
          <a:p>
            <a:r>
              <a:rPr lang="en-US" dirty="0" smtClean="0">
                <a:solidFill>
                  <a:srgbClr val="FF0000"/>
                </a:solidFill>
              </a:rPr>
              <a:t>They tried to leave France/Paris</a:t>
            </a:r>
          </a:p>
          <a:p>
            <a:endParaRPr lang="en-US" dirty="0"/>
          </a:p>
          <a:p>
            <a:r>
              <a:rPr lang="en-US" dirty="0" smtClean="0"/>
              <a:t>What group ruled France during the Reign of Terror?</a:t>
            </a:r>
          </a:p>
          <a:p>
            <a:r>
              <a:rPr lang="en-US" dirty="0" smtClean="0">
                <a:solidFill>
                  <a:srgbClr val="FF0000"/>
                </a:solidFill>
              </a:rPr>
              <a:t>The Committee of/for Public Safety</a:t>
            </a:r>
          </a:p>
          <a:p>
            <a:endParaRPr lang="en-US" dirty="0"/>
          </a:p>
          <a:p>
            <a:endParaRPr lang="en-US" dirty="0"/>
          </a:p>
        </p:txBody>
      </p:sp>
    </p:spTree>
    <p:extLst>
      <p:ext uri="{BB962C8B-B14F-4D97-AF65-F5344CB8AC3E}">
        <p14:creationId xmlns:p14="http://schemas.microsoft.com/office/powerpoint/2010/main" val="17861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Objective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WWBAT: Discuss the causes and impacts of the Haitian Revolution</a:t>
            </a:r>
          </a:p>
          <a:p>
            <a:endParaRPr lang="en-US" dirty="0">
              <a:solidFill>
                <a:srgbClr val="FF0000"/>
              </a:solidFill>
            </a:endParaRPr>
          </a:p>
          <a:p>
            <a:r>
              <a:rPr lang="en-US" dirty="0" smtClean="0">
                <a:solidFill>
                  <a:srgbClr val="FF0000"/>
                </a:solidFill>
              </a:rPr>
              <a:t>WWBAT: Introduce the similar causes of the revolutions in Latin American colonies</a:t>
            </a:r>
            <a:endParaRPr lang="en-US" dirty="0">
              <a:solidFill>
                <a:srgbClr val="FF0000"/>
              </a:solidFill>
            </a:endParaRPr>
          </a:p>
        </p:txBody>
      </p:sp>
    </p:spTree>
    <p:extLst>
      <p:ext uri="{BB962C8B-B14F-4D97-AF65-F5344CB8AC3E}">
        <p14:creationId xmlns:p14="http://schemas.microsoft.com/office/powerpoint/2010/main" val="45839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Interactive Notebook Setup</a:t>
            </a:r>
            <a:endParaRPr lang="en-US" dirty="0"/>
          </a:p>
        </p:txBody>
      </p:sp>
      <p:sp>
        <p:nvSpPr>
          <p:cNvPr id="3" name="Content Placeholder 2"/>
          <p:cNvSpPr>
            <a:spLocks noGrp="1"/>
          </p:cNvSpPr>
          <p:nvPr>
            <p:ph idx="1"/>
          </p:nvPr>
        </p:nvSpPr>
        <p:spPr/>
        <p:txBody>
          <a:bodyPr/>
          <a:lstStyle/>
          <a:p>
            <a:r>
              <a:rPr lang="en-US" dirty="0" smtClean="0">
                <a:solidFill>
                  <a:srgbClr val="FF0000"/>
                </a:solidFill>
              </a:rPr>
              <a:t>Haitian and Latin American Revolutions</a:t>
            </a:r>
          </a:p>
          <a:p>
            <a:r>
              <a:rPr lang="en-US" dirty="0">
                <a:solidFill>
                  <a:srgbClr val="FF0000"/>
                </a:solidFill>
              </a:rPr>
              <a:t>4</a:t>
            </a:r>
            <a:r>
              <a:rPr lang="en-US" dirty="0" smtClean="0">
                <a:solidFill>
                  <a:srgbClr val="FF0000"/>
                </a:solidFill>
              </a:rPr>
              <a:t>/1/2016</a:t>
            </a:r>
          </a:p>
          <a:p>
            <a:r>
              <a:rPr lang="en-US" dirty="0" smtClean="0"/>
              <a:t>This will be two pages</a:t>
            </a:r>
            <a:endParaRPr lang="en-US" dirty="0"/>
          </a:p>
        </p:txBody>
      </p:sp>
    </p:spTree>
    <p:extLst>
      <p:ext uri="{BB962C8B-B14F-4D97-AF65-F5344CB8AC3E}">
        <p14:creationId xmlns:p14="http://schemas.microsoft.com/office/powerpoint/2010/main" val="968203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2616</TotalTime>
  <Words>1833</Words>
  <Application>Microsoft Office PowerPoint</Application>
  <PresentationFormat>On-screen Show (4:3)</PresentationFormat>
  <Paragraphs>269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Module</vt:lpstr>
      <vt:lpstr>The Haitian Revolution (1791 – 1804)</vt:lpstr>
      <vt:lpstr>The Haitian Revolution</vt:lpstr>
      <vt:lpstr>Results</vt:lpstr>
      <vt:lpstr>Timeline</vt:lpstr>
      <vt:lpstr>Timeline</vt:lpstr>
      <vt:lpstr>Declarations Bellwork</vt:lpstr>
      <vt:lpstr>French Revolution Bellwork</vt:lpstr>
      <vt:lpstr>Objective</vt:lpstr>
      <vt:lpstr>Interactive Notebook Setup</vt:lpstr>
      <vt:lpstr>PowerPoint Presentation</vt:lpstr>
      <vt:lpstr>PowerPoint Presentation</vt:lpstr>
      <vt:lpstr>Haitian Revolution Background</vt:lpstr>
      <vt:lpstr>Haitian Revolution Background</vt:lpstr>
      <vt:lpstr>Haitian Revolution Background</vt:lpstr>
      <vt:lpstr>Haitian Revolution Background</vt:lpstr>
      <vt:lpstr>Haitian Revolution Background</vt:lpstr>
      <vt:lpstr>The Haitian Revolution</vt:lpstr>
      <vt:lpstr>The Haitian Revolution</vt:lpstr>
      <vt:lpstr>The Haitian Revolution</vt:lpstr>
      <vt:lpstr>PowerPoint Presentation</vt:lpstr>
      <vt:lpstr>Toussaint Louverture(Revolution) </vt:lpstr>
      <vt:lpstr>The Haitian Revolution</vt:lpstr>
      <vt:lpstr>The Haitian Revolution</vt:lpstr>
      <vt:lpstr>Latin American Revs Background</vt:lpstr>
      <vt:lpstr>Latin American Revs Background</vt:lpstr>
      <vt:lpstr>Latin American Society</vt:lpstr>
      <vt:lpstr>Latin American Revs Background</vt:lpstr>
      <vt:lpstr>Latin American Revs Background</vt:lpstr>
      <vt:lpstr>Revolution Bellwork</vt:lpstr>
      <vt:lpstr>Objective</vt:lpstr>
      <vt:lpstr>Latin American Revs Background</vt:lpstr>
      <vt:lpstr>Mexican Independence</vt:lpstr>
      <vt:lpstr>PowerPoint Presentation</vt:lpstr>
      <vt:lpstr>Mexican Independence</vt:lpstr>
      <vt:lpstr>Mexican Independence</vt:lpstr>
      <vt:lpstr>Brazilian Independence</vt:lpstr>
      <vt:lpstr>Brazilian Independence </vt:lpstr>
      <vt:lpstr>Dom Joao VI of Portugal</vt:lpstr>
      <vt:lpstr>Brazilian Independence </vt:lpstr>
      <vt:lpstr>Brazilian Independence </vt:lpstr>
      <vt:lpstr>Brazilian Independence </vt:lpstr>
      <vt:lpstr>Brazilian Independence</vt:lpstr>
      <vt:lpstr>Brazilian Independence</vt:lpstr>
      <vt:lpstr>Brazilian Independence</vt:lpstr>
      <vt:lpstr>Brazilian Independence</vt:lpstr>
      <vt:lpstr>Spanish South America</vt:lpstr>
    </vt:vector>
  </TitlesOfParts>
  <Company>GSCS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Haitian Revolution (1791 – 1804)</dc:title>
  <dc:creator>GSCS</dc:creator>
  <cp:lastModifiedBy>Pfannenstiel, Andrew</cp:lastModifiedBy>
  <cp:revision>72</cp:revision>
  <dcterms:created xsi:type="dcterms:W3CDTF">2012-02-07T21:42:18Z</dcterms:created>
  <dcterms:modified xsi:type="dcterms:W3CDTF">2016-04-05T15:01:28Z</dcterms:modified>
</cp:coreProperties>
</file>