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00" r:id="rId3"/>
    <p:sldId id="301" r:id="rId4"/>
    <p:sldId id="302" r:id="rId5"/>
    <p:sldId id="305" r:id="rId6"/>
    <p:sldId id="304" r:id="rId7"/>
    <p:sldId id="310" r:id="rId8"/>
    <p:sldId id="326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6" autoAdjust="0"/>
    <p:restoredTop sz="94660"/>
  </p:normalViewPr>
  <p:slideViewPr>
    <p:cSldViewPr>
      <p:cViewPr varScale="1">
        <p:scale>
          <a:sx n="108" d="100"/>
          <a:sy n="108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709A6C3-C276-44F6-A89A-E2E37C19464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709A6C3-C276-44F6-A89A-E2E37C19464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709A6C3-C276-44F6-A89A-E2E37C19464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Latin American Industrialization</a:t>
            </a:r>
          </a:p>
        </p:txBody>
      </p:sp>
    </p:spTree>
    <p:extLst>
      <p:ext uri="{BB962C8B-B14F-4D97-AF65-F5344CB8AC3E}">
        <p14:creationId xmlns:p14="http://schemas.microsoft.com/office/powerpoint/2010/main" val="354292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2800" y="1600200"/>
            <a:ext cx="5562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1861</a:t>
            </a:r>
            <a:r>
              <a:rPr lang="en-US" dirty="0" smtClean="0"/>
              <a:t> = Russian state </a:t>
            </a:r>
            <a:r>
              <a:rPr lang="en-US" dirty="0" smtClean="0">
                <a:solidFill>
                  <a:srgbClr val="FF0000"/>
                </a:solidFill>
              </a:rPr>
              <a:t>abolished serfdom</a:t>
            </a:r>
            <a:r>
              <a:rPr lang="en-US" dirty="0" smtClean="0"/>
              <a:t> (by Alexander II)</a:t>
            </a:r>
          </a:p>
          <a:p>
            <a:r>
              <a:rPr lang="en-US" dirty="0" smtClean="0"/>
              <a:t>Stimulated by its defeat in the Crimean War </a:t>
            </a:r>
            <a:endParaRPr lang="en-US" dirty="0"/>
          </a:p>
          <a:p>
            <a:pPr lvl="1"/>
            <a:r>
              <a:rPr lang="en-US" dirty="0" smtClean="0"/>
              <a:t>Tsar Alexander II saw the defeat of Russia’s serf-army at the hands of FREE British and French troops as a sign to end serfdom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Hoped </a:t>
            </a:r>
            <a:r>
              <a:rPr lang="en-US" dirty="0" smtClean="0"/>
              <a:t>that recently free </a:t>
            </a:r>
            <a:r>
              <a:rPr lang="en-US" dirty="0" smtClean="0">
                <a:solidFill>
                  <a:srgbClr val="FF0000"/>
                </a:solidFill>
              </a:rPr>
              <a:t>peasants</a:t>
            </a:r>
            <a:r>
              <a:rPr lang="en-US" dirty="0" smtClean="0"/>
              <a:t> would </a:t>
            </a:r>
            <a:r>
              <a:rPr lang="en-US" dirty="0" smtClean="0">
                <a:solidFill>
                  <a:srgbClr val="FF0000"/>
                </a:solidFill>
              </a:rPr>
              <a:t>succeed in agriculture and created capital </a:t>
            </a:r>
            <a:r>
              <a:rPr lang="en-US" dirty="0" smtClean="0"/>
              <a:t>for industrialization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1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438400" y="19812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7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After the abolition of serfdom, Russia began a program of industrial </a:t>
            </a:r>
            <a:r>
              <a:rPr lang="en-US" dirty="0" smtClean="0"/>
              <a:t>development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Government Supported Industrialization:</a:t>
            </a:r>
          </a:p>
          <a:p>
            <a:pPr lvl="1"/>
            <a:r>
              <a:rPr lang="en-US" dirty="0" smtClean="0"/>
              <a:t>Began the </a:t>
            </a:r>
            <a:r>
              <a:rPr lang="en-US" dirty="0" smtClean="0">
                <a:solidFill>
                  <a:srgbClr val="FF0000"/>
                </a:solidFill>
              </a:rPr>
              <a:t>Trans-Siberian Railroad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Encouraged foreign investment</a:t>
            </a:r>
          </a:p>
          <a:p>
            <a:pPr lvl="1"/>
            <a:r>
              <a:rPr lang="en-US" dirty="0" smtClean="0"/>
              <a:t>Switched to the </a:t>
            </a:r>
            <a:r>
              <a:rPr lang="en-US" dirty="0" smtClean="0">
                <a:solidFill>
                  <a:srgbClr val="FF0000"/>
                </a:solidFill>
              </a:rPr>
              <a:t>gold standard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mtClean="0">
                <a:solidFill>
                  <a:srgbClr val="FF0000"/>
                </a:solidFill>
              </a:rPr>
              <a:t>STATE-GUIDED INDUSTRIALIZATION!!!!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695"/>
            <a:ext cx="8963712" cy="44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952" y="533400"/>
            <a:ext cx="918695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6482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1890s = industrialization </a:t>
            </a:r>
            <a:r>
              <a:rPr lang="en-US" dirty="0" smtClean="0"/>
              <a:t>under way and </a:t>
            </a:r>
            <a:r>
              <a:rPr lang="en-US" dirty="0" smtClean="0">
                <a:solidFill>
                  <a:srgbClr val="FF0000"/>
                </a:solidFill>
              </a:rPr>
              <a:t>growing rapidly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Focused on railroads and </a:t>
            </a:r>
            <a:r>
              <a:rPr lang="en-US" i="1" u="sng" dirty="0" smtClean="0">
                <a:solidFill>
                  <a:srgbClr val="FF0000"/>
                </a:solidFill>
              </a:rPr>
              <a:t>heavy industry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By 1900 = Russia ranked 4</a:t>
            </a:r>
            <a:r>
              <a:rPr lang="en-US" baseline="30000" dirty="0" smtClean="0"/>
              <a:t>th</a:t>
            </a:r>
            <a:r>
              <a:rPr lang="en-US" dirty="0" smtClean="0"/>
              <a:t> in the world in steel production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1866900"/>
            <a:ext cx="4095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7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153400" cy="4495800"/>
          </a:xfrm>
        </p:spPr>
        <p:txBody>
          <a:bodyPr/>
          <a:lstStyle/>
          <a:p>
            <a:r>
              <a:rPr lang="en-US" dirty="0"/>
              <a:t>Had </a:t>
            </a:r>
            <a:r>
              <a:rPr lang="en-US" dirty="0">
                <a:solidFill>
                  <a:srgbClr val="FF0000"/>
                </a:solidFill>
              </a:rPr>
              <a:t>major industries: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iron/steel</a:t>
            </a:r>
            <a:r>
              <a:rPr lang="en-US" dirty="0">
                <a:solidFill>
                  <a:srgbClr val="FF0000"/>
                </a:solidFill>
              </a:rPr>
              <a:t>, coal, textiles, and oil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576" y="2590800"/>
            <a:ext cx="5372424" cy="4305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4267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5240" y="1371600"/>
            <a:ext cx="908304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Government controlled and bought </a:t>
            </a:r>
            <a:r>
              <a:rPr lang="en-US" dirty="0" smtClean="0"/>
              <a:t>most of the </a:t>
            </a:r>
            <a:r>
              <a:rPr lang="en-US" dirty="0" smtClean="0">
                <a:solidFill>
                  <a:srgbClr val="FF0000"/>
                </a:solidFill>
              </a:rPr>
              <a:t>heavy industry produced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Like Western Europe Russia developed a positive feedback loop</a:t>
            </a:r>
          </a:p>
          <a:p>
            <a:pPr lvl="1"/>
            <a:r>
              <a:rPr lang="en-US" dirty="0"/>
              <a:t>Coal-&gt;Iron/steel-&gt;Railroad -&gt;Coal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267200"/>
            <a:ext cx="5489448" cy="27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5240" y="1524000"/>
            <a:ext cx="5257800" cy="4953000"/>
          </a:xfrm>
        </p:spPr>
        <p:txBody>
          <a:bodyPr>
            <a:no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Factory workers</a:t>
            </a:r>
            <a:r>
              <a:rPr lang="en-US" sz="2300" dirty="0" smtClean="0"/>
              <a:t> made about </a:t>
            </a:r>
            <a:r>
              <a:rPr lang="en-US" sz="2300" dirty="0" smtClean="0">
                <a:solidFill>
                  <a:srgbClr val="FF0000"/>
                </a:solidFill>
              </a:rPr>
              <a:t>5% of total Russian population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Factory and urban life were AWFUL</a:t>
            </a:r>
          </a:p>
          <a:p>
            <a:pPr lvl="1"/>
            <a:r>
              <a:rPr lang="en-US" sz="2300" dirty="0" smtClean="0"/>
              <a:t>13-hour work day</a:t>
            </a:r>
          </a:p>
          <a:p>
            <a:pPr lvl="1"/>
            <a:r>
              <a:rPr lang="en-US" sz="2300" dirty="0" smtClean="0"/>
              <a:t>Ruthless discipline and constant disrespect from supervisors</a:t>
            </a:r>
          </a:p>
          <a:p>
            <a:pPr lvl="1"/>
            <a:r>
              <a:rPr lang="en-US" sz="2300" dirty="0" smtClean="0"/>
              <a:t>Lived in poorly constructed dorms</a:t>
            </a:r>
          </a:p>
          <a:p>
            <a:r>
              <a:rPr lang="en-US" sz="2300" dirty="0" smtClean="0"/>
              <a:t>Most lived in large, unsanitary barracks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Unions and political parties 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smtClean="0">
                <a:solidFill>
                  <a:srgbClr val="FF0000"/>
                </a:solidFill>
              </a:rPr>
              <a:t>illegal</a:t>
            </a:r>
          </a:p>
          <a:p>
            <a:pPr lvl="1"/>
            <a:r>
              <a:rPr lang="en-US" sz="2300" dirty="0" smtClean="0"/>
              <a:t>Only way to protest was through large-scale strikes</a:t>
            </a:r>
            <a:endParaRPr lang="en-US" sz="23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724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7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346448" cy="4876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Growing middle class</a:t>
            </a:r>
            <a:r>
              <a:rPr lang="en-US" dirty="0" smtClean="0"/>
              <a:t>, comprised </a:t>
            </a:r>
            <a:r>
              <a:rPr lang="en-US" dirty="0" smtClean="0">
                <a:solidFill>
                  <a:srgbClr val="FF0000"/>
                </a:solidFill>
              </a:rPr>
              <a:t>of businessmen and professionals </a:t>
            </a:r>
            <a:r>
              <a:rPr lang="en-US" dirty="0" smtClean="0"/>
              <a:t>developed</a:t>
            </a:r>
          </a:p>
          <a:p>
            <a:r>
              <a:rPr lang="en-US" dirty="0" smtClean="0"/>
              <a:t>Many objected to tsarist Russia and wanted a greater role in political life</a:t>
            </a:r>
          </a:p>
          <a:p>
            <a:r>
              <a:rPr lang="en-US" dirty="0" smtClean="0"/>
              <a:t>But, the </a:t>
            </a:r>
            <a:r>
              <a:rPr lang="en-US" dirty="0" smtClean="0">
                <a:solidFill>
                  <a:srgbClr val="FF0000"/>
                </a:solidFill>
              </a:rPr>
              <a:t>middle class was </a:t>
            </a:r>
            <a:r>
              <a:rPr lang="en-US" dirty="0" smtClean="0"/>
              <a:t>also</a:t>
            </a:r>
            <a:r>
              <a:rPr lang="en-US" dirty="0" smtClean="0">
                <a:solidFill>
                  <a:srgbClr val="FF0000"/>
                </a:solidFill>
              </a:rPr>
              <a:t> dependent on the state</a:t>
            </a:r>
            <a:r>
              <a:rPr lang="en-US" dirty="0" smtClean="0"/>
              <a:t> for: contracts, jobs, and suppressing the growing radicalism of the workers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486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 Family at Table</a:t>
            </a:r>
            <a:r>
              <a:rPr lang="en-US" sz="1600" dirty="0" smtClean="0"/>
              <a:t>, 1938</a:t>
            </a:r>
          </a:p>
          <a:p>
            <a:pPr algn="ctr"/>
            <a:r>
              <a:rPr lang="en-US" sz="1600" dirty="0" smtClean="0"/>
              <a:t>Painting of a Middle-Class Russian Family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98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workers and educated Russians turned to Marxist socialism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1898</a:t>
            </a:r>
            <a:r>
              <a:rPr lang="en-US" dirty="0" smtClean="0"/>
              <a:t> = illegal </a:t>
            </a:r>
            <a:r>
              <a:rPr lang="en-US" dirty="0" smtClean="0">
                <a:solidFill>
                  <a:srgbClr val="FF0000"/>
                </a:solidFill>
              </a:rPr>
              <a:t>Russian Social-Democratic Labor Party created</a:t>
            </a:r>
          </a:p>
          <a:p>
            <a:pPr lvl="1"/>
            <a:r>
              <a:rPr lang="en-US" dirty="0" smtClean="0"/>
              <a:t>Got involved in: workers’ education, union organizing, and revolutionary action</a:t>
            </a:r>
          </a:p>
          <a:p>
            <a:r>
              <a:rPr lang="en-US" dirty="0" smtClean="0"/>
              <a:t>1905 = a revolution in Russia erupted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 colonies</a:t>
            </a:r>
            <a:r>
              <a:rPr lang="en-US" dirty="0"/>
              <a:t> Latin American territories </a:t>
            </a:r>
            <a:r>
              <a:rPr lang="en-US" dirty="0">
                <a:solidFill>
                  <a:srgbClr val="FF0000"/>
                </a:solidFill>
              </a:rPr>
              <a:t>had been prevented from developing manufacturing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Reliance on slave labor had prevented agricultural technology</a:t>
            </a:r>
          </a:p>
          <a:p>
            <a:endParaRPr lang="en-US" dirty="0"/>
          </a:p>
          <a:p>
            <a:r>
              <a:rPr lang="en-US" dirty="0"/>
              <a:t>Latin American states had </a:t>
            </a:r>
            <a:r>
              <a:rPr lang="en-US" dirty="0">
                <a:solidFill>
                  <a:srgbClr val="FF0000"/>
                </a:solidFill>
              </a:rPr>
              <a:t>history of successful agricultural production and access to natural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8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Latin American states gained independence AFTER W. Europe began industrialization</a:t>
            </a:r>
          </a:p>
          <a:p>
            <a:endParaRPr lang="en-US" sz="3400" dirty="0"/>
          </a:p>
          <a:p>
            <a:r>
              <a:rPr lang="en-US" sz="3400" dirty="0"/>
              <a:t>By the </a:t>
            </a:r>
            <a:r>
              <a:rPr lang="en-US" sz="3400" dirty="0">
                <a:solidFill>
                  <a:srgbClr val="FF0000"/>
                </a:solidFill>
              </a:rPr>
              <a:t>mid-1850’s</a:t>
            </a:r>
            <a:r>
              <a:rPr lang="en-US" sz="3400" dirty="0"/>
              <a:t>, many countries in Latin America </a:t>
            </a:r>
            <a:r>
              <a:rPr lang="en-US" sz="3400" dirty="0">
                <a:solidFill>
                  <a:srgbClr val="FF0000"/>
                </a:solidFill>
              </a:rPr>
              <a:t>became more stable integrated into the world economy </a:t>
            </a:r>
            <a:r>
              <a:rPr lang="en-US" sz="3400" dirty="0"/>
              <a:t>driven by the industrialization of the U.S. and Western Europe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>
                <a:solidFill>
                  <a:srgbClr val="FF0000"/>
                </a:solidFill>
              </a:rPr>
              <a:t>Industrialized countries needed food products, raw materials, and markets to sell goods</a:t>
            </a:r>
          </a:p>
          <a:p>
            <a:pPr lvl="1"/>
            <a:r>
              <a:rPr lang="en-US" sz="3400" dirty="0">
                <a:solidFill>
                  <a:schemeClr val="tx1"/>
                </a:solidFill>
              </a:rPr>
              <a:t>New Latin American state served as all 3</a:t>
            </a:r>
          </a:p>
          <a:p>
            <a:endParaRPr lang="en-US" sz="3400" dirty="0"/>
          </a:p>
          <a:p>
            <a:r>
              <a:rPr lang="en-US" sz="3400" dirty="0"/>
              <a:t>This made it hard to compete copy W. European industrialization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1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Quickly developed in </a:t>
            </a:r>
            <a:r>
              <a:rPr lang="en-US" dirty="0">
                <a:solidFill>
                  <a:srgbClr val="FF0000"/>
                </a:solidFill>
              </a:rPr>
              <a:t>Export Economies providing:</a:t>
            </a:r>
          </a:p>
          <a:p>
            <a:r>
              <a:rPr lang="en-US" dirty="0"/>
              <a:t>Huge amounts of </a:t>
            </a:r>
            <a:r>
              <a:rPr lang="en-US" dirty="0">
                <a:solidFill>
                  <a:srgbClr val="FF0000"/>
                </a:solidFill>
              </a:rPr>
              <a:t>cash crops/food items</a:t>
            </a:r>
          </a:p>
          <a:p>
            <a:pPr lvl="1"/>
            <a:r>
              <a:rPr lang="en-US" dirty="0"/>
              <a:t>Such as wheat, beef, sugar, coffee, fruits, </a:t>
            </a:r>
            <a:r>
              <a:rPr lang="en-US" dirty="0" err="1"/>
              <a:t>ect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Mined natural resources </a:t>
            </a:r>
          </a:p>
          <a:p>
            <a:pPr lvl="1"/>
            <a:r>
              <a:rPr lang="en-US" dirty="0"/>
              <a:t>Such as silver, copper, tin, </a:t>
            </a:r>
            <a:r>
              <a:rPr lang="en-US" dirty="0" err="1"/>
              <a:t>ect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In exchange for these goods, Latin American countries </a:t>
            </a:r>
            <a:r>
              <a:rPr lang="en-US" dirty="0">
                <a:solidFill>
                  <a:srgbClr val="FF0000"/>
                </a:solidFill>
              </a:rPr>
              <a:t>received: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textiles, machinery, tools, weapons, and luxury goods from Europe and the U.S.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5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8600" y="1295400"/>
            <a:ext cx="4797552" cy="556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European countries and the U.S. </a:t>
            </a:r>
            <a:r>
              <a:rPr lang="en-US" dirty="0"/>
              <a:t>also</a:t>
            </a:r>
            <a:r>
              <a:rPr lang="en-US" dirty="0">
                <a:solidFill>
                  <a:srgbClr val="FF0000"/>
                </a:solidFill>
              </a:rPr>
              <a:t> invested capital </a:t>
            </a:r>
            <a:r>
              <a:rPr lang="en-US" dirty="0"/>
              <a:t>in Latin America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Mostly to build railroads there to help funnel exports to the coast</a:t>
            </a:r>
          </a:p>
          <a:p>
            <a:r>
              <a:rPr lang="en-US" dirty="0"/>
              <a:t>Many </a:t>
            </a:r>
            <a:r>
              <a:rPr lang="en-US" dirty="0">
                <a:solidFill>
                  <a:srgbClr val="FF0000"/>
                </a:solidFill>
              </a:rPr>
              <a:t>U.S. companies allied with </a:t>
            </a:r>
            <a:r>
              <a:rPr lang="en-US" dirty="0"/>
              <a:t>landowners and </a:t>
            </a:r>
            <a:r>
              <a:rPr lang="en-US" dirty="0">
                <a:solidFill>
                  <a:srgbClr val="FF0000"/>
                </a:solidFill>
              </a:rPr>
              <a:t>politicians in Latin America to set up businesses there</a:t>
            </a:r>
          </a:p>
          <a:p>
            <a:pPr lvl="1"/>
            <a:r>
              <a:rPr lang="en-US" dirty="0"/>
              <a:t>“New form of colonialism” </a:t>
            </a:r>
            <a:r>
              <a:rPr lang="en-US" dirty="0">
                <a:sym typeface="Wingdings" pitchFamily="2" charset="2"/>
              </a:rPr>
              <a:t> indirect, behind the scenes power exercised by foreign investors</a:t>
            </a: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87552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82" y="4492752"/>
            <a:ext cx="3273836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7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1527048"/>
            <a:ext cx="5334000" cy="4949952"/>
          </a:xfrm>
        </p:spPr>
        <p:txBody>
          <a:bodyPr>
            <a:normAutofit/>
          </a:bodyPr>
          <a:lstStyle/>
          <a:p>
            <a:r>
              <a:rPr lang="en-US" dirty="0"/>
              <a:t>90% of its population in an impoverished lower class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Very </a:t>
            </a:r>
            <a:r>
              <a:rPr lang="en-US" dirty="0">
                <a:solidFill>
                  <a:srgbClr val="FF0000"/>
                </a:solidFill>
              </a:rPr>
              <a:t>small market for manufactured goods</a:t>
            </a:r>
          </a:p>
          <a:p>
            <a:r>
              <a:rPr lang="en-US" dirty="0">
                <a:solidFill>
                  <a:srgbClr val="FF0000"/>
                </a:solidFill>
              </a:rPr>
              <a:t>Landowners benefitted </a:t>
            </a:r>
            <a:r>
              <a:rPr lang="en-US" dirty="0"/>
              <a:t>so much </a:t>
            </a:r>
            <a:r>
              <a:rPr lang="en-US" dirty="0">
                <a:solidFill>
                  <a:srgbClr val="FF0000"/>
                </a:solidFill>
              </a:rPr>
              <a:t>from exporting </a:t>
            </a:r>
            <a:r>
              <a:rPr lang="en-US" dirty="0"/>
              <a:t>goods</a:t>
            </a:r>
            <a:r>
              <a:rPr lang="en-US" dirty="0">
                <a:solidFill>
                  <a:srgbClr val="FF0000"/>
                </a:solidFill>
              </a:rPr>
              <a:t>=little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incentive to invest in manufacturing</a:t>
            </a:r>
          </a:p>
          <a:p>
            <a:r>
              <a:rPr lang="en-US" dirty="0"/>
              <a:t>N</a:t>
            </a:r>
            <a:r>
              <a:rPr lang="en-US" dirty="0">
                <a:solidFill>
                  <a:schemeClr val="tx1"/>
                </a:solidFill>
              </a:rPr>
              <a:t>o tariffs on foreign products – so domestic manufacturing companies couldn’t compete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24000"/>
            <a:ext cx="33527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562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Depiction of the lower class supporting the upper classes</a:t>
            </a:r>
          </a:p>
        </p:txBody>
      </p:sp>
    </p:spTree>
    <p:extLst>
      <p:ext uri="{BB962C8B-B14F-4D97-AF65-F5344CB8AC3E}">
        <p14:creationId xmlns:p14="http://schemas.microsoft.com/office/powerpoint/2010/main" val="389315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8600" y="1527048"/>
            <a:ext cx="4767072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Latin American urban workers created </a:t>
            </a:r>
            <a:r>
              <a:rPr lang="en-US" dirty="0">
                <a:solidFill>
                  <a:srgbClr val="FF0000"/>
                </a:solidFill>
              </a:rPr>
              <a:t>mutual aid societies, organized unions, and engaged in strikes to protest their harsh work environment </a:t>
            </a:r>
            <a:r>
              <a:rPr lang="en-US" dirty="0"/>
              <a:t>and conditions</a:t>
            </a:r>
          </a:p>
          <a:p>
            <a:r>
              <a:rPr lang="en-US" dirty="0"/>
              <a:t>Authoritarian governments acted harshly to crush unions and strikes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Wanted stability and progress in Latin America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50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638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 crowd of Mexican workers being addressed during the miners’ strike in 1906</a:t>
            </a:r>
          </a:p>
        </p:txBody>
      </p:sp>
    </p:spTree>
    <p:extLst>
      <p:ext uri="{BB962C8B-B14F-4D97-AF65-F5344CB8AC3E}">
        <p14:creationId xmlns:p14="http://schemas.microsoft.com/office/powerpoint/2010/main" val="7740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Russian Industrialization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2726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9593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Russian Empire </a:t>
            </a:r>
            <a:r>
              <a:rPr lang="en-US" dirty="0" smtClean="0">
                <a:solidFill>
                  <a:srgbClr val="FF0000"/>
                </a:solidFill>
              </a:rPr>
              <a:t>lost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Crimean War </a:t>
            </a:r>
            <a:r>
              <a:rPr lang="en-US" dirty="0" smtClean="0"/>
              <a:t>to an alliance of Western Europe, largely </a:t>
            </a:r>
            <a:r>
              <a:rPr lang="en-US" dirty="0" smtClean="0">
                <a:solidFill>
                  <a:srgbClr val="FF0000"/>
                </a:solidFill>
              </a:rPr>
              <a:t>due to </a:t>
            </a:r>
            <a:r>
              <a:rPr lang="en-US" dirty="0" smtClean="0"/>
              <a:t>their </a:t>
            </a:r>
            <a:r>
              <a:rPr lang="en-US" dirty="0" smtClean="0">
                <a:solidFill>
                  <a:srgbClr val="FF0000"/>
                </a:solidFill>
              </a:rPr>
              <a:t>industrial and technological weakness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Motivated </a:t>
            </a:r>
            <a:r>
              <a:rPr lang="en-US" dirty="0" smtClean="0"/>
              <a:t>Russian </a:t>
            </a:r>
            <a:r>
              <a:rPr lang="en-US" dirty="0" smtClean="0">
                <a:solidFill>
                  <a:srgbClr val="FF0000"/>
                </a:solidFill>
              </a:rPr>
              <a:t>government to initiate industrialization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376" y="2362200"/>
            <a:ext cx="5299624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2220</TotalTime>
  <Words>681</Words>
  <Application>Microsoft Office PowerPoint</Application>
  <PresentationFormat>On-screen Show (4:3)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Georgia</vt:lpstr>
      <vt:lpstr>Wingdings</vt:lpstr>
      <vt:lpstr>Wingdings 2</vt:lpstr>
      <vt:lpstr>Civic</vt:lpstr>
      <vt:lpstr>PowerPoint Presentation</vt:lpstr>
      <vt:lpstr>Causes</vt:lpstr>
      <vt:lpstr>Causes</vt:lpstr>
      <vt:lpstr>Characteristics </vt:lpstr>
      <vt:lpstr>Characteristics</vt:lpstr>
      <vt:lpstr>Characteristics</vt:lpstr>
      <vt:lpstr>Characteristics</vt:lpstr>
      <vt:lpstr>PowerPoint Presentation</vt:lpstr>
      <vt:lpstr>Causes</vt:lpstr>
      <vt:lpstr>Causes</vt:lpstr>
      <vt:lpstr>Causes</vt:lpstr>
      <vt:lpstr>PowerPoint Presentation</vt:lpstr>
      <vt:lpstr>PowerPoint Presentation</vt:lpstr>
      <vt:lpstr>Characteristics</vt:lpstr>
      <vt:lpstr>Characteristics</vt:lpstr>
      <vt:lpstr>Characteristics</vt:lpstr>
      <vt:lpstr>Characteristics</vt:lpstr>
      <vt:lpstr>Characteristics</vt:lpstr>
      <vt:lpstr>Characteristics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 in the U.S. 1750 - 1914</dc:title>
  <dc:creator>GSCS</dc:creator>
  <cp:lastModifiedBy>Pfannenstiel, Andrew</cp:lastModifiedBy>
  <cp:revision>67</cp:revision>
  <dcterms:created xsi:type="dcterms:W3CDTF">2012-02-14T21:21:16Z</dcterms:created>
  <dcterms:modified xsi:type="dcterms:W3CDTF">2019-04-22T19:42:38Z</dcterms:modified>
</cp:coreProperties>
</file>