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90" r:id="rId2"/>
    <p:sldId id="391" r:id="rId3"/>
    <p:sldId id="291" r:id="rId4"/>
    <p:sldId id="387" r:id="rId5"/>
    <p:sldId id="392" r:id="rId6"/>
    <p:sldId id="393" r:id="rId7"/>
    <p:sldId id="394" r:id="rId8"/>
    <p:sldId id="395" r:id="rId9"/>
    <p:sldId id="396" r:id="rId10"/>
    <p:sldId id="397" r:id="rId11"/>
    <p:sldId id="263" r:id="rId12"/>
    <p:sldId id="388" r:id="rId13"/>
    <p:sldId id="389" r:id="rId14"/>
    <p:sldId id="264" r:id="rId15"/>
    <p:sldId id="265" r:id="rId16"/>
    <p:sldId id="266" r:id="rId17"/>
    <p:sldId id="267" r:id="rId18"/>
    <p:sldId id="294" r:id="rId19"/>
    <p:sldId id="295" r:id="rId20"/>
    <p:sldId id="296" r:id="rId21"/>
    <p:sldId id="277" r:id="rId22"/>
    <p:sldId id="283"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97" autoAdjust="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CB817-C108-41C8-8884-B085660E60E5}" type="datetimeFigureOut">
              <a:rPr lang="en-US" smtClean="0"/>
              <a:t>5/8/2018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9ED46-995C-42C8-8118-E15D535BD6CF}" type="slidenum">
              <a:rPr lang="en-US" smtClean="0"/>
              <a:t>‹#›</a:t>
            </a:fld>
            <a:endParaRPr lang="en-US"/>
          </a:p>
        </p:txBody>
      </p:sp>
    </p:spTree>
    <p:extLst>
      <p:ext uri="{BB962C8B-B14F-4D97-AF65-F5344CB8AC3E}">
        <p14:creationId xmlns:p14="http://schemas.microsoft.com/office/powerpoint/2010/main" val="105707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9ED46-995C-42C8-8118-E15D535BD6CF}" type="slidenum">
              <a:rPr lang="en-US" smtClean="0"/>
              <a:t>4</a:t>
            </a:fld>
            <a:endParaRPr lang="en-US"/>
          </a:p>
        </p:txBody>
      </p:sp>
    </p:spTree>
    <p:extLst>
      <p:ext uri="{BB962C8B-B14F-4D97-AF65-F5344CB8AC3E}">
        <p14:creationId xmlns:p14="http://schemas.microsoft.com/office/powerpoint/2010/main" val="314076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panose="020B0604020202020204" pitchFamily="34" charset="0"/>
              </a:defRPr>
            </a:lvl1pPr>
            <a:lvl2pPr marL="742950" indent="-285750" defTabSz="966788" eaLnBrk="0" hangingPunct="0">
              <a:defRPr b="1">
                <a:solidFill>
                  <a:schemeClr val="tx1"/>
                </a:solidFill>
                <a:latin typeface="Arial" panose="020B0604020202020204" pitchFamily="34" charset="0"/>
              </a:defRPr>
            </a:lvl2pPr>
            <a:lvl3pPr marL="1143000" indent="-228600" defTabSz="966788" eaLnBrk="0" hangingPunct="0">
              <a:defRPr b="1">
                <a:solidFill>
                  <a:schemeClr val="tx1"/>
                </a:solidFill>
                <a:latin typeface="Arial" panose="020B0604020202020204" pitchFamily="34" charset="0"/>
              </a:defRPr>
            </a:lvl3pPr>
            <a:lvl4pPr marL="1600200" indent="-228600" defTabSz="966788" eaLnBrk="0" hangingPunct="0">
              <a:defRPr b="1">
                <a:solidFill>
                  <a:schemeClr val="tx1"/>
                </a:solidFill>
                <a:latin typeface="Arial" panose="020B0604020202020204" pitchFamily="34" charset="0"/>
              </a:defRPr>
            </a:lvl4pPr>
            <a:lvl5pPr marL="2057400" indent="-228600" defTabSz="966788" eaLnBrk="0" hangingPunct="0">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latin typeface="Times New Roman" panose="02020603050405020304" pitchFamily="18" charset="0"/>
              </a:rPr>
              <a:t>S</a:t>
            </a:r>
            <a:fld id="{9A4E5951-A591-4FE6-9FAB-FE25DC17B4C0}" type="slidenum">
              <a:rPr lang="en-US" altLang="en-US" b="0">
                <a:latin typeface="Times New Roman" panose="02020603050405020304" pitchFamily="18" charset="0"/>
              </a:rPr>
              <a:pPr eaLnBrk="1" hangingPunct="1"/>
              <a:t>12</a:t>
            </a:fld>
            <a:endParaRPr lang="en-US" altLang="en-US" b="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smtClean="0">
                <a:latin typeface="Times New Roman" panose="02020603050405020304" pitchFamily="18" charset="0"/>
              </a:rPr>
              <a:t>The U.S. government had promised World War I veterans a bonus, to be paid in 1945. Most veterans would have received a payment of approximately $500. However, when the Depression hit, Texas Representative John Wright </a:t>
            </a:r>
            <a:r>
              <a:rPr lang="en-US" altLang="en-US" dirty="0" err="1" smtClean="0">
                <a:latin typeface="Times New Roman" panose="02020603050405020304" pitchFamily="18" charset="0"/>
              </a:rPr>
              <a:t>Patman</a:t>
            </a:r>
            <a:r>
              <a:rPr lang="en-US" altLang="en-US" dirty="0" smtClean="0">
                <a:latin typeface="Times New Roman" panose="02020603050405020304" pitchFamily="18" charset="0"/>
              </a:rPr>
              <a:t> introduced a bill in Congress that would move the bonus payment up to 1933. In support of the </a:t>
            </a:r>
            <a:r>
              <a:rPr lang="en-US" altLang="en-US" dirty="0" err="1" smtClean="0">
                <a:latin typeface="Times New Roman" panose="02020603050405020304" pitchFamily="18" charset="0"/>
              </a:rPr>
              <a:t>Patman</a:t>
            </a:r>
            <a:r>
              <a:rPr lang="en-US" altLang="en-US" dirty="0" smtClean="0">
                <a:latin typeface="Times New Roman" panose="02020603050405020304" pitchFamily="18" charset="0"/>
              </a:rPr>
              <a:t> Bill, nearly 10,000 World War I veterans came to Washington D.C. Calling themselves the “Bonus Expeditionary Force,” they were led by a former Army sergeant, Walter W. Waters.</a:t>
            </a:r>
          </a:p>
          <a:p>
            <a:pPr eaLnBrk="1" hangingPunct="1"/>
            <a:endParaRPr lang="en-US" altLang="en-US" dirty="0" smtClean="0">
              <a:latin typeface="Times New Roman" panose="02020603050405020304" pitchFamily="18" charset="0"/>
            </a:endParaRPr>
          </a:p>
          <a:p>
            <a:pPr eaLnBrk="1" hangingPunct="1"/>
            <a:r>
              <a:rPr lang="en-US" altLang="en-US" dirty="0" smtClean="0">
                <a:latin typeface="Times New Roman" panose="02020603050405020304" pitchFamily="18" charset="0"/>
              </a:rPr>
              <a:t>The </a:t>
            </a:r>
            <a:r>
              <a:rPr lang="en-US" altLang="en-US" dirty="0" err="1" smtClean="0">
                <a:latin typeface="Times New Roman" panose="02020603050405020304" pitchFamily="18" charset="0"/>
              </a:rPr>
              <a:t>Patman</a:t>
            </a:r>
            <a:r>
              <a:rPr lang="en-US" altLang="en-US" dirty="0" smtClean="0">
                <a:latin typeface="Times New Roman" panose="02020603050405020304" pitchFamily="18" charset="0"/>
              </a:rPr>
              <a:t> Bill passed in the House but failed in the Senate. Some marchers left and went home, while others remained in the Anacostia Flats camp near the U.S. capitol. President Herbert Hoover believed that the criminals and political radicals had infiltrated the remaining marchers, so he ordered Douglas MacArthur, the military commander of the District of Columbia, to remove them. MacArthur, along with his second in command Major Dwight D. Eisenhower, sent troops in to disperse the BEF. In the ensuing action, two veterans were shot and killed, tear gas asphyxiated two infants, several others were injured, and the Bonus Army camp burned down. Many people across the country saw Hoover as heartless and unsympathetic to the veterans’ plight because of the excessive force he used to remove the BEF. His actions contributed to his loss in the 1932 presidential election.</a:t>
            </a:r>
          </a:p>
        </p:txBody>
      </p:sp>
    </p:spTree>
    <p:extLst>
      <p:ext uri="{BB962C8B-B14F-4D97-AF65-F5344CB8AC3E}">
        <p14:creationId xmlns:p14="http://schemas.microsoft.com/office/powerpoint/2010/main" val="203719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706E9-FED8-444F-8C91-9369E7C4DD3C}" type="slidenum">
              <a:rPr lang="en-US"/>
              <a:pPr/>
              <a:t>20</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825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39867C-5813-4711-AD58-8F6EF11DF5B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1E241DC-B203-482F-BDE6-A09EC8C72CBA}"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39867C-5813-4711-AD58-8F6EF11DF5B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241DC-B203-482F-BDE6-A09EC8C72C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39867C-5813-4711-AD58-8F6EF11DF5B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241DC-B203-482F-BDE6-A09EC8C72CB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2"/>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4AAF72-3FCE-4F58-96AD-5E23FC3E7D3E}" type="slidenum">
              <a:rPr lang="en-US" altLang="en-US"/>
              <a:pPr/>
              <a:t>‹#›</a:t>
            </a:fld>
            <a:endParaRPr lang="en-US" altLang="en-US"/>
          </a:p>
        </p:txBody>
      </p:sp>
    </p:spTree>
    <p:extLst>
      <p:ext uri="{BB962C8B-B14F-4D97-AF65-F5344CB8AC3E}">
        <p14:creationId xmlns:p14="http://schemas.microsoft.com/office/powerpoint/2010/main" val="182286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39867C-5813-4711-AD58-8F6EF11DF5B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241DC-B203-482F-BDE6-A09EC8C72C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39867C-5813-4711-AD58-8F6EF11DF5BA}" type="datetimeFigureOut">
              <a:rPr lang="en-US" smtClean="0"/>
              <a:t>5/8/2018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241DC-B203-482F-BDE6-A09EC8C72CBA}"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39867C-5813-4711-AD58-8F6EF11DF5BA}"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241DC-B203-482F-BDE6-A09EC8C72C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39867C-5813-4711-AD58-8F6EF11DF5BA}"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241DC-B203-482F-BDE6-A09EC8C72C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39867C-5813-4711-AD58-8F6EF11DF5BA}"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241DC-B203-482F-BDE6-A09EC8C72C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539867C-5813-4711-AD58-8F6EF11DF5BA}"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241DC-B203-482F-BDE6-A09EC8C72C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39867C-5813-4711-AD58-8F6EF11DF5BA}"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241DC-B203-482F-BDE6-A09EC8C72CBA}"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539867C-5813-4711-AD58-8F6EF11DF5BA}" type="datetimeFigureOut">
              <a:rPr lang="en-US" smtClean="0"/>
              <a:t>5/8/2018</a:t>
            </a:fld>
            <a:endParaRPr lang="en-US"/>
          </a:p>
        </p:txBody>
      </p:sp>
      <p:sp>
        <p:nvSpPr>
          <p:cNvPr id="7" name="Slide Number Placeholder 6"/>
          <p:cNvSpPr>
            <a:spLocks noGrp="1"/>
          </p:cNvSpPr>
          <p:nvPr>
            <p:ph type="sldNum" sz="quarter" idx="12"/>
          </p:nvPr>
        </p:nvSpPr>
        <p:spPr/>
        <p:txBody>
          <a:bodyPr/>
          <a:lstStyle/>
          <a:p>
            <a:fld id="{31E241DC-B203-482F-BDE6-A09EC8C72CBA}"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539867C-5813-4711-AD58-8F6EF11DF5BA}" type="datetimeFigureOut">
              <a:rPr lang="en-US" smtClean="0"/>
              <a:t>5/8/2018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1E241DC-B203-482F-BDE6-A09EC8C72CBA}"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uact=8&amp;ved=0CAcQjRw&amp;url=http://www.cnn.com/2010/OPINION/04/11/greene.jobless.veterans/&amp;ei=ppZDVaSlGMPyoAS3woEg&amp;bvm=bv.92291466,d.cGU&amp;psig=AFQjCNGxjM2vlAaC4CQi2zqrVGNZLcSy9Q&amp;ust=1430579232249007" TargetMode="Externa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http://www.google.com/url?sa=i&amp;rct=j&amp;q=&amp;esrc=s&amp;frm=1&amp;source=images&amp;cd=&amp;cad=rja&amp;uact=8&amp;ved=0CAcQjRw&amp;url=http://www.veteranstoday.com/2013/11/14/when-macaurther-burned-washington-joining-the-british/&amp;ei=6ZZDVZvSHdXsoATNioBI&amp;bvm=bv.92291466,d.cGU&amp;psig=AFQjCNG2wOocn4aElNR85MopSNRe2VDtMg&amp;ust=143057929304496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TWO WEEKS </a:t>
            </a:r>
            <a:r>
              <a:rPr lang="en-US" dirty="0" err="1" smtClean="0">
                <a:solidFill>
                  <a:srgbClr val="FF0000"/>
                </a:solidFill>
              </a:rPr>
              <a:t>Bellwork</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We have TWO weeks of Content left in class.  We are at about 1950 in American History</a:t>
            </a:r>
            <a:endParaRPr lang="en-US" dirty="0"/>
          </a:p>
          <a:p>
            <a:endParaRPr lang="en-US" dirty="0" smtClean="0"/>
          </a:p>
          <a:p>
            <a:r>
              <a:rPr lang="en-US" dirty="0" smtClean="0"/>
              <a:t>What are THREE things you REALLY want to learn about in those two weeks?</a:t>
            </a:r>
          </a:p>
          <a:p>
            <a:r>
              <a:rPr lang="en-US" dirty="0" smtClean="0">
                <a:solidFill>
                  <a:srgbClr val="FF0000"/>
                </a:solidFill>
              </a:rPr>
              <a:t>Answers Vary</a:t>
            </a:r>
          </a:p>
        </p:txBody>
      </p:sp>
    </p:spTree>
    <p:extLst>
      <p:ext uri="{BB962C8B-B14F-4D97-AF65-F5344CB8AC3E}">
        <p14:creationId xmlns:p14="http://schemas.microsoft.com/office/powerpoint/2010/main" val="271439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dewey defeats truman obama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20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054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G.I. BILL &amp; EFFECTS</a:t>
            </a:r>
          </a:p>
        </p:txBody>
      </p:sp>
      <p:sp>
        <p:nvSpPr>
          <p:cNvPr id="3" name="Content Placeholder 2"/>
          <p:cNvSpPr>
            <a:spLocks noGrp="1"/>
          </p:cNvSpPr>
          <p:nvPr>
            <p:ph idx="1"/>
          </p:nvPr>
        </p:nvSpPr>
        <p:spPr/>
        <p:txBody>
          <a:bodyPr>
            <a:normAutofit fontScale="92500"/>
          </a:bodyPr>
          <a:lstStyle/>
          <a:p>
            <a:r>
              <a:rPr lang="en-US" dirty="0" smtClean="0">
                <a:solidFill>
                  <a:schemeClr val="tx1"/>
                </a:solidFill>
              </a:rPr>
              <a:t>As the end of World War II seemed close to ending the U.S. gov. wanted to ensure the veterans of World War II were cared for</a:t>
            </a:r>
          </a:p>
          <a:p>
            <a:endParaRPr lang="en-US" dirty="0" smtClean="0"/>
          </a:p>
          <a:p>
            <a:r>
              <a:rPr lang="en-US" dirty="0" smtClean="0"/>
              <a:t>Something that not historically happened</a:t>
            </a:r>
            <a:endParaRPr lang="en-US" dirty="0"/>
          </a:p>
          <a:p>
            <a:endParaRPr lang="en-US" dirty="0" smtClean="0"/>
          </a:p>
          <a:p>
            <a:r>
              <a:rPr lang="en-US" dirty="0" smtClean="0"/>
              <a:t>In 1944 a monumental piece of legislation was passed </a:t>
            </a:r>
          </a:p>
          <a:p>
            <a:endParaRPr lang="en-US" dirty="0"/>
          </a:p>
          <a:p>
            <a:r>
              <a:rPr lang="en-US" dirty="0" smtClean="0">
                <a:solidFill>
                  <a:srgbClr val="FF0000"/>
                </a:solidFill>
              </a:rPr>
              <a:t>The Servicemen’s Readjustment Act of 1944 was passed</a:t>
            </a:r>
          </a:p>
          <a:p>
            <a:pPr lvl="1"/>
            <a:r>
              <a:rPr lang="en-US" dirty="0" smtClean="0"/>
              <a:t>As known as the G.I. Bill</a:t>
            </a:r>
            <a:endParaRPr lang="en-US" dirty="0"/>
          </a:p>
        </p:txBody>
      </p:sp>
    </p:spTree>
    <p:extLst>
      <p:ext uri="{BB962C8B-B14F-4D97-AF65-F5344CB8AC3E}">
        <p14:creationId xmlns:p14="http://schemas.microsoft.com/office/powerpoint/2010/main" val="7851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5900" y="381000"/>
            <a:ext cx="6172200" cy="1143000"/>
          </a:xfrm>
        </p:spPr>
        <p:txBody>
          <a:bodyPr/>
          <a:lstStyle/>
          <a:p>
            <a:pPr eaLnBrk="1" hangingPunct="1"/>
            <a:r>
              <a:rPr lang="en-US" altLang="en-US" smtClean="0"/>
              <a:t>The Bonus Army</a:t>
            </a:r>
          </a:p>
        </p:txBody>
      </p:sp>
      <p:sp>
        <p:nvSpPr>
          <p:cNvPr id="31747" name="Rectangle 3"/>
          <p:cNvSpPr>
            <a:spLocks noGrp="1" noChangeArrowheads="1"/>
          </p:cNvSpPr>
          <p:nvPr>
            <p:ph type="body" sz="half" idx="1"/>
          </p:nvPr>
        </p:nvSpPr>
        <p:spPr>
          <a:xfrm>
            <a:off x="4972050" y="1371602"/>
            <a:ext cx="3943350" cy="4983163"/>
          </a:xfrm>
        </p:spPr>
        <p:txBody>
          <a:bodyPr>
            <a:normAutofit lnSpcReduction="10000"/>
          </a:bodyPr>
          <a:lstStyle/>
          <a:p>
            <a:pPr eaLnBrk="1" hangingPunct="1"/>
            <a:r>
              <a:rPr lang="en-US" altLang="en-US" dirty="0" err="1">
                <a:latin typeface="Times New Roman" panose="02020603050405020304" pitchFamily="18" charset="0"/>
              </a:rPr>
              <a:t>Patman</a:t>
            </a:r>
            <a:r>
              <a:rPr lang="en-US" altLang="en-US" dirty="0">
                <a:latin typeface="Times New Roman" panose="02020603050405020304" pitchFamily="18" charset="0"/>
              </a:rPr>
              <a:t> Bill was to  move up </a:t>
            </a:r>
            <a:r>
              <a:rPr lang="en-US" altLang="en-US" dirty="0" smtClean="0">
                <a:latin typeface="Times New Roman" panose="02020603050405020304" pitchFamily="18" charset="0"/>
              </a:rPr>
              <a:t>WWI veteran’s bonus payments </a:t>
            </a:r>
            <a:r>
              <a:rPr lang="en-US" altLang="en-US" dirty="0">
                <a:latin typeface="Times New Roman" panose="02020603050405020304" pitchFamily="18" charset="0"/>
              </a:rPr>
              <a:t>from 1945 to </a:t>
            </a:r>
            <a:r>
              <a:rPr lang="en-US" altLang="en-US" dirty="0" smtClean="0">
                <a:latin typeface="Times New Roman" panose="02020603050405020304" pitchFamily="18" charset="0"/>
              </a:rPr>
              <a:t>1933</a:t>
            </a:r>
          </a:p>
          <a:p>
            <a:pPr eaLnBrk="1" hangingPunct="1"/>
            <a:endParaRPr lang="en-US" altLang="en-US" dirty="0">
              <a:latin typeface="Times New Roman" panose="02020603050405020304" pitchFamily="18" charset="0"/>
            </a:endParaRPr>
          </a:p>
          <a:p>
            <a:pPr eaLnBrk="1" hangingPunct="1"/>
            <a:r>
              <a:rPr lang="en-US" altLang="en-US" dirty="0" smtClean="0">
                <a:latin typeface="Times New Roman" panose="02020603050405020304" pitchFamily="18" charset="0"/>
              </a:rPr>
              <a:t>Veterans </a:t>
            </a:r>
            <a:r>
              <a:rPr lang="en-US" altLang="en-US" dirty="0">
                <a:latin typeface="Times New Roman" panose="02020603050405020304" pitchFamily="18" charset="0"/>
              </a:rPr>
              <a:t>camped near the Capitol to support the </a:t>
            </a:r>
            <a:r>
              <a:rPr lang="en-US" altLang="en-US" dirty="0" smtClean="0">
                <a:latin typeface="Times New Roman" panose="02020603050405020304" pitchFamily="18" charset="0"/>
              </a:rPr>
              <a:t>bill</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Bill failed in </a:t>
            </a:r>
            <a:r>
              <a:rPr lang="en-US" altLang="en-US" dirty="0" smtClean="0">
                <a:latin typeface="Times New Roman" panose="02020603050405020304" pitchFamily="18" charset="0"/>
              </a:rPr>
              <a:t>Congress</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Hoover’s  removal of vets made Hoover appear heartless</a:t>
            </a:r>
          </a:p>
        </p:txBody>
      </p:sp>
      <p:pic>
        <p:nvPicPr>
          <p:cNvPr id="10244" name="Picture 4" descr="C:\Users\Justin\Documents\SSSS files\bonus army.pn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1371600" y="1401763"/>
            <a:ext cx="3543300" cy="3935412"/>
          </a:xfrm>
          <a:noFill/>
        </p:spPr>
      </p:pic>
      <p:sp>
        <p:nvSpPr>
          <p:cNvPr id="10245" name="TextBox 6"/>
          <p:cNvSpPr txBox="1">
            <a:spLocks noChangeArrowheads="1"/>
          </p:cNvSpPr>
          <p:nvPr/>
        </p:nvSpPr>
        <p:spPr bwMode="auto">
          <a:xfrm>
            <a:off x="1371600" y="5408615"/>
            <a:ext cx="3486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cs typeface="Times New Roman" panose="02020603050405020304" pitchFamily="18" charset="0"/>
              </a:rPr>
              <a:t>With the U.S. capitol visible in the distance, shacks erected by the Bonus Expeditionary Force burn</a:t>
            </a:r>
          </a:p>
        </p:txBody>
      </p:sp>
    </p:spTree>
    <p:extLst>
      <p:ext uri="{BB962C8B-B14F-4D97-AF65-F5344CB8AC3E}">
        <p14:creationId xmlns:p14="http://schemas.microsoft.com/office/powerpoint/2010/main" val="1428441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pic>
        <p:nvPicPr>
          <p:cNvPr id="1026" name="Picture 2" descr="http://i.cdn.turner.com/cnn/2010/OPINION/04/11/greene.jobless.veterans/t1larg.bonus.army.g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0348"/>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eteranstoday.com/wp-content/uploads/2013/11/batk-300x21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1507697"/>
            <a:ext cx="4162292" cy="401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50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G.I. BILL &amp; EFFECTS</a:t>
            </a:r>
          </a:p>
        </p:txBody>
      </p:sp>
      <p:sp>
        <p:nvSpPr>
          <p:cNvPr id="3" name="Content Placeholder 2"/>
          <p:cNvSpPr>
            <a:spLocks noGrp="1"/>
          </p:cNvSpPr>
          <p:nvPr>
            <p:ph idx="1"/>
          </p:nvPr>
        </p:nvSpPr>
        <p:spPr/>
        <p:txBody>
          <a:bodyPr>
            <a:normAutofit/>
          </a:bodyPr>
          <a:lstStyle/>
          <a:p>
            <a:r>
              <a:rPr lang="en-US" dirty="0" smtClean="0"/>
              <a:t>There was a great </a:t>
            </a:r>
            <a:r>
              <a:rPr lang="en-US" dirty="0" smtClean="0">
                <a:solidFill>
                  <a:srgbClr val="FF0000"/>
                </a:solidFill>
              </a:rPr>
              <a:t>fear of what </a:t>
            </a:r>
            <a:r>
              <a:rPr lang="en-US" dirty="0" smtClean="0"/>
              <a:t>over </a:t>
            </a:r>
            <a:r>
              <a:rPr lang="en-US" dirty="0" smtClean="0">
                <a:solidFill>
                  <a:srgbClr val="FF0000"/>
                </a:solidFill>
              </a:rPr>
              <a:t>12 million veterans returning to the workforce would do to the economy</a:t>
            </a:r>
          </a:p>
          <a:p>
            <a:endParaRPr lang="en-US" dirty="0" smtClean="0"/>
          </a:p>
          <a:p>
            <a:r>
              <a:rPr lang="en-US" dirty="0" smtClean="0"/>
              <a:t>There was </a:t>
            </a:r>
            <a:r>
              <a:rPr lang="en-US" dirty="0" smtClean="0">
                <a:solidFill>
                  <a:srgbClr val="FF0000"/>
                </a:solidFill>
              </a:rPr>
              <a:t>also a</a:t>
            </a:r>
            <a:r>
              <a:rPr lang="en-US" dirty="0" smtClean="0"/>
              <a:t> great </a:t>
            </a:r>
            <a:r>
              <a:rPr lang="en-US" dirty="0" smtClean="0">
                <a:solidFill>
                  <a:srgbClr val="FF0000"/>
                </a:solidFill>
              </a:rPr>
              <a:t>sense of obligation to </a:t>
            </a:r>
            <a:r>
              <a:rPr lang="en-US" dirty="0" smtClean="0"/>
              <a:t>reward the </a:t>
            </a:r>
            <a:r>
              <a:rPr lang="en-US" dirty="0" smtClean="0">
                <a:solidFill>
                  <a:srgbClr val="FF0000"/>
                </a:solidFill>
              </a:rPr>
              <a:t>veterans</a:t>
            </a:r>
            <a:r>
              <a:rPr lang="en-US" dirty="0" smtClean="0"/>
              <a:t> of World War II</a:t>
            </a:r>
            <a:endParaRPr lang="en-US" dirty="0"/>
          </a:p>
          <a:p>
            <a:endParaRPr lang="en-US" dirty="0"/>
          </a:p>
          <a:p>
            <a:r>
              <a:rPr lang="en-US" dirty="0" smtClean="0"/>
              <a:t>As a result they sought a plan to help these veterans transition back to life in after the war</a:t>
            </a:r>
            <a:endParaRPr lang="en-US" dirty="0"/>
          </a:p>
        </p:txBody>
      </p:sp>
    </p:spTree>
    <p:extLst>
      <p:ext uri="{BB962C8B-B14F-4D97-AF65-F5344CB8AC3E}">
        <p14:creationId xmlns:p14="http://schemas.microsoft.com/office/powerpoint/2010/main" val="186209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G.I. BILL &amp; EFFECTS</a:t>
            </a:r>
          </a:p>
        </p:txBody>
      </p:sp>
      <p:sp>
        <p:nvSpPr>
          <p:cNvPr id="3" name="Content Placeholder 2"/>
          <p:cNvSpPr>
            <a:spLocks noGrp="1"/>
          </p:cNvSpPr>
          <p:nvPr>
            <p:ph idx="1"/>
          </p:nvPr>
        </p:nvSpPr>
        <p:spPr/>
        <p:txBody>
          <a:bodyPr>
            <a:normAutofit fontScale="92500" lnSpcReduction="20000"/>
          </a:bodyPr>
          <a:lstStyle/>
          <a:p>
            <a:r>
              <a:rPr lang="en-US" dirty="0" smtClean="0"/>
              <a:t>The G.I. Bill had a few major parts that would reshape the U.S. forever:</a:t>
            </a:r>
          </a:p>
          <a:p>
            <a:endParaRPr lang="en-US" dirty="0" smtClean="0"/>
          </a:p>
          <a:p>
            <a:r>
              <a:rPr lang="en-US" dirty="0" smtClean="0"/>
              <a:t>Essentially </a:t>
            </a:r>
            <a:r>
              <a:rPr lang="en-US" dirty="0" smtClean="0">
                <a:solidFill>
                  <a:srgbClr val="FF0000"/>
                </a:solidFill>
              </a:rPr>
              <a:t>free college </a:t>
            </a:r>
            <a:r>
              <a:rPr lang="en-US" dirty="0">
                <a:solidFill>
                  <a:srgbClr val="FF0000"/>
                </a:solidFill>
              </a:rPr>
              <a:t>tuition and v</a:t>
            </a:r>
            <a:r>
              <a:rPr lang="en-US" dirty="0" smtClean="0">
                <a:solidFill>
                  <a:srgbClr val="FF0000"/>
                </a:solidFill>
              </a:rPr>
              <a:t>ocational </a:t>
            </a:r>
            <a:r>
              <a:rPr lang="en-US" dirty="0">
                <a:solidFill>
                  <a:srgbClr val="FF0000"/>
                </a:solidFill>
              </a:rPr>
              <a:t>training </a:t>
            </a:r>
            <a:endParaRPr lang="en-US" dirty="0" smtClean="0">
              <a:solidFill>
                <a:srgbClr val="FF0000"/>
              </a:solidFill>
            </a:endParaRPr>
          </a:p>
          <a:p>
            <a:pPr lvl="1"/>
            <a:r>
              <a:rPr lang="en-US" dirty="0" smtClean="0"/>
              <a:t>Free student housing, books, and materials as well</a:t>
            </a:r>
          </a:p>
          <a:p>
            <a:r>
              <a:rPr lang="en-US" dirty="0" smtClean="0"/>
              <a:t>Free </a:t>
            </a:r>
            <a:r>
              <a:rPr lang="en-US" dirty="0" smtClean="0">
                <a:solidFill>
                  <a:srgbClr val="FF0000"/>
                </a:solidFill>
              </a:rPr>
              <a:t>medical benefits </a:t>
            </a:r>
            <a:r>
              <a:rPr lang="en-US" dirty="0" smtClean="0"/>
              <a:t>and protection</a:t>
            </a:r>
          </a:p>
          <a:p>
            <a:endParaRPr lang="en-US" dirty="0" smtClean="0"/>
          </a:p>
          <a:p>
            <a:r>
              <a:rPr lang="en-US" dirty="0" smtClean="0">
                <a:solidFill>
                  <a:srgbClr val="FF0000"/>
                </a:solidFill>
              </a:rPr>
              <a:t>Low interest loans/mortgages to purchase houses and business</a:t>
            </a:r>
          </a:p>
          <a:p>
            <a:pPr lvl="1"/>
            <a:r>
              <a:rPr lang="en-US" dirty="0" smtClean="0"/>
              <a:t>Interest rates would be protected by the U.S. government</a:t>
            </a:r>
          </a:p>
          <a:p>
            <a:pPr lvl="1"/>
            <a:endParaRPr lang="en-US" dirty="0" smtClean="0"/>
          </a:p>
          <a:p>
            <a:r>
              <a:rPr lang="en-US" dirty="0" smtClean="0">
                <a:solidFill>
                  <a:srgbClr val="FF0000"/>
                </a:solidFill>
              </a:rPr>
              <a:t>Unemployment benefits</a:t>
            </a:r>
          </a:p>
          <a:p>
            <a:pPr lvl="1"/>
            <a:r>
              <a:rPr lang="en-US" dirty="0" smtClean="0"/>
              <a:t>$20 dollars a week for 52 weeks</a:t>
            </a:r>
          </a:p>
          <a:p>
            <a:pPr lvl="1"/>
            <a:r>
              <a:rPr lang="en-US" dirty="0" smtClean="0"/>
              <a:t>The 52/20 club</a:t>
            </a:r>
          </a:p>
          <a:p>
            <a:pPr lvl="1"/>
            <a:endParaRPr lang="en-US" dirty="0" smtClean="0"/>
          </a:p>
        </p:txBody>
      </p:sp>
    </p:spTree>
    <p:extLst>
      <p:ext uri="{BB962C8B-B14F-4D97-AF65-F5344CB8AC3E}">
        <p14:creationId xmlns:p14="http://schemas.microsoft.com/office/powerpoint/2010/main" val="243894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Tuition assistance for veterans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9846"/>
            <a:ext cx="5133975" cy="670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564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G.I. BILL &amp; EFFECTS</a:t>
            </a:r>
          </a:p>
        </p:txBody>
      </p:sp>
      <p:sp>
        <p:nvSpPr>
          <p:cNvPr id="3" name="Content Placeholder 2"/>
          <p:cNvSpPr>
            <a:spLocks noGrp="1"/>
          </p:cNvSpPr>
          <p:nvPr>
            <p:ph idx="1"/>
          </p:nvPr>
        </p:nvSpPr>
        <p:spPr/>
        <p:txBody>
          <a:bodyPr>
            <a:normAutofit lnSpcReduction="10000"/>
          </a:bodyPr>
          <a:lstStyle/>
          <a:p>
            <a:r>
              <a:rPr lang="en-US" dirty="0" smtClean="0"/>
              <a:t>One </a:t>
            </a:r>
            <a:r>
              <a:rPr lang="en-US" dirty="0"/>
              <a:t>million veterans attended colleges and </a:t>
            </a:r>
            <a:r>
              <a:rPr lang="en-US" dirty="0" smtClean="0"/>
              <a:t>universities</a:t>
            </a:r>
          </a:p>
          <a:p>
            <a:endParaRPr lang="en-US" dirty="0"/>
          </a:p>
          <a:p>
            <a:r>
              <a:rPr lang="en-US" dirty="0"/>
              <a:t>3.5 million </a:t>
            </a:r>
            <a:r>
              <a:rPr lang="en-US" dirty="0" smtClean="0"/>
              <a:t>mortgages and loans were given as a result of the bill</a:t>
            </a:r>
          </a:p>
          <a:p>
            <a:endParaRPr lang="en-US" dirty="0"/>
          </a:p>
          <a:p>
            <a:r>
              <a:rPr lang="en-US" dirty="0" smtClean="0"/>
              <a:t>In 1947 this made up forty </a:t>
            </a:r>
            <a:r>
              <a:rPr lang="en-US" dirty="0"/>
              <a:t>percent of all housing </a:t>
            </a:r>
            <a:r>
              <a:rPr lang="en-US" dirty="0" smtClean="0"/>
              <a:t>starts!</a:t>
            </a:r>
          </a:p>
          <a:p>
            <a:endParaRPr lang="en-US" dirty="0"/>
          </a:p>
          <a:p>
            <a:r>
              <a:rPr lang="en-US" dirty="0" smtClean="0"/>
              <a:t>A </a:t>
            </a:r>
            <a:r>
              <a:rPr lang="en-US" dirty="0" smtClean="0">
                <a:solidFill>
                  <a:srgbClr val="FF0000"/>
                </a:solidFill>
              </a:rPr>
              <a:t>huge reason that the U.S. was so successful economically after World War II </a:t>
            </a:r>
            <a:r>
              <a:rPr lang="en-US" dirty="0" smtClean="0"/>
              <a:t>was the G.I. Bill </a:t>
            </a:r>
            <a:endParaRPr lang="en-US" dirty="0"/>
          </a:p>
        </p:txBody>
      </p:sp>
    </p:spTree>
    <p:extLst>
      <p:ext uri="{BB962C8B-B14F-4D97-AF65-F5344CB8AC3E}">
        <p14:creationId xmlns:p14="http://schemas.microsoft.com/office/powerpoint/2010/main" val="34442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600200"/>
          </a:xfrm>
        </p:spPr>
        <p:txBody>
          <a:bodyPr>
            <a:normAutofit fontScale="90000"/>
          </a:bodyPr>
          <a:lstStyle/>
          <a:p>
            <a:r>
              <a:rPr lang="en-US" sz="3600" b="1" i="1" dirty="0">
                <a:solidFill>
                  <a:srgbClr val="FF7BB0"/>
                </a:solidFill>
                <a:effectLst>
                  <a:outerShdw blurRad="38100" dist="38100" dir="2700000" algn="tl">
                    <a:srgbClr val="C0C0C0"/>
                  </a:outerShdw>
                </a:effectLst>
                <a:latin typeface="Comic Sans MS" panose="030F0702030302020204" pitchFamily="66" charset="0"/>
              </a:rPr>
              <a:t>It seems to me that every other young housewife I see is pregnant.</a:t>
            </a:r>
            <a:r>
              <a:rPr lang="en-US" sz="3600" b="1" dirty="0">
                <a:effectLst>
                  <a:outerShdw blurRad="38100" dist="38100" dir="2700000" algn="tl">
                    <a:srgbClr val="C0C0C0"/>
                  </a:outerShdw>
                </a:effectLst>
                <a:latin typeface="Comic Sans MS" panose="030F0702030302020204" pitchFamily="66" charset="0"/>
              </a:rPr>
              <a:t> </a:t>
            </a:r>
            <a:br>
              <a:rPr lang="en-US" sz="3600" b="1" dirty="0">
                <a:effectLst>
                  <a:outerShdw blurRad="38100" dist="38100" dir="2700000" algn="tl">
                    <a:srgbClr val="C0C0C0"/>
                  </a:outerShdw>
                </a:effectLst>
                <a:latin typeface="Comic Sans MS" panose="030F0702030302020204" pitchFamily="66" charset="0"/>
              </a:rPr>
            </a:br>
            <a:r>
              <a:rPr lang="en-US" sz="3600" b="1" dirty="0" smtClean="0">
                <a:effectLst>
                  <a:outerShdw blurRad="38100" dist="38100" dir="2700000" algn="tl">
                    <a:srgbClr val="C0C0C0"/>
                  </a:outerShdw>
                </a:effectLst>
                <a:latin typeface="Comic Sans MS" panose="030F0702030302020204" pitchFamily="66" charset="0"/>
              </a:rPr>
              <a:t> </a:t>
            </a:r>
            <a:r>
              <a:rPr lang="en-US" sz="3600" b="1" dirty="0">
                <a:effectLst>
                  <a:outerShdw blurRad="38100" dist="38100" dir="2700000" algn="tl">
                    <a:srgbClr val="C0C0C0"/>
                  </a:outerShdw>
                </a:effectLst>
                <a:latin typeface="Comic Sans MS" panose="030F0702030302020204" pitchFamily="66" charset="0"/>
              </a:rPr>
              <a:t>British visitor to America, 1958</a:t>
            </a:r>
            <a:br>
              <a:rPr lang="en-US" sz="3600" b="1" dirty="0">
                <a:effectLst>
                  <a:outerShdw blurRad="38100" dist="38100" dir="2700000" algn="tl">
                    <a:srgbClr val="C0C0C0"/>
                  </a:outerShdw>
                </a:effectLst>
                <a:latin typeface="Comic Sans MS" panose="030F0702030302020204" pitchFamily="66" charset="0"/>
              </a:rPr>
            </a:b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990600" y="1766887"/>
            <a:ext cx="7526617" cy="4953000"/>
          </a:xfrm>
          <a:prstGeom prst="rect">
            <a:avLst/>
          </a:prstGeom>
        </p:spPr>
      </p:pic>
    </p:spTree>
    <p:extLst>
      <p:ext uri="{BB962C8B-B14F-4D97-AF65-F5344CB8AC3E}">
        <p14:creationId xmlns:p14="http://schemas.microsoft.com/office/powerpoint/2010/main" val="9566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SchoolEnrollmentChart"/>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2942" t="2582" r="2942" b="16347"/>
          <a:stretch>
            <a:fillRect/>
          </a:stretch>
        </p:blipFill>
        <p:spPr bwMode="auto">
          <a:xfrm>
            <a:off x="1295400" y="408372"/>
            <a:ext cx="6934200" cy="6182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Objective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WWBAT: Introduce the GI Bill and its effects on African-Americans and Women</a:t>
            </a:r>
            <a:endParaRPr lang="en-US" dirty="0">
              <a:solidFill>
                <a:srgbClr val="FF0000"/>
              </a:solidFill>
            </a:endParaRPr>
          </a:p>
        </p:txBody>
      </p:sp>
    </p:spTree>
    <p:extLst>
      <p:ext uri="{BB962C8B-B14F-4D97-AF65-F5344CB8AC3E}">
        <p14:creationId xmlns:p14="http://schemas.microsoft.com/office/powerpoint/2010/main" val="3481023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5" name="Text Box 11"/>
          <p:cNvSpPr txBox="1">
            <a:spLocks noChangeArrowheads="1"/>
          </p:cNvSpPr>
          <p:nvPr/>
        </p:nvSpPr>
        <p:spPr bwMode="auto">
          <a:xfrm>
            <a:off x="2286000" y="6107907"/>
            <a:ext cx="6215063" cy="39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959" tIns="45479" rIns="90959" bIns="45479">
            <a:spAutoFit/>
          </a:bodyPr>
          <a:lstStyle>
            <a:lvl1pPr defTabSz="969963" eaLnBrk="0" hangingPunct="0">
              <a:defRPr sz="2400">
                <a:solidFill>
                  <a:schemeClr val="tx1"/>
                </a:solidFill>
                <a:latin typeface="Times New Roman" panose="02020603050405020304" pitchFamily="18" charset="0"/>
              </a:defRPr>
            </a:lvl1pPr>
            <a:lvl2pPr marL="485775" defTabSz="969963" eaLnBrk="0" hangingPunct="0">
              <a:defRPr sz="2400">
                <a:solidFill>
                  <a:schemeClr val="tx1"/>
                </a:solidFill>
                <a:latin typeface="Times New Roman" panose="02020603050405020304" pitchFamily="18" charset="0"/>
              </a:defRPr>
            </a:lvl2pPr>
            <a:lvl3pPr marL="969963" defTabSz="969963" eaLnBrk="0" hangingPunct="0">
              <a:defRPr sz="2400">
                <a:solidFill>
                  <a:schemeClr val="tx1"/>
                </a:solidFill>
                <a:latin typeface="Times New Roman" panose="02020603050405020304" pitchFamily="18" charset="0"/>
              </a:defRPr>
            </a:lvl3pPr>
            <a:lvl4pPr marL="1455738" defTabSz="969963" eaLnBrk="0" hangingPunct="0">
              <a:defRPr sz="2400">
                <a:solidFill>
                  <a:schemeClr val="tx1"/>
                </a:solidFill>
                <a:latin typeface="Times New Roman" panose="02020603050405020304" pitchFamily="18" charset="0"/>
              </a:defRPr>
            </a:lvl4pPr>
            <a:lvl5pPr marL="1939925" defTabSz="969963" eaLnBrk="0" hangingPunct="0">
              <a:defRPr sz="2400">
                <a:solidFill>
                  <a:schemeClr val="tx1"/>
                </a:solidFill>
                <a:latin typeface="Times New Roman" panose="02020603050405020304" pitchFamily="18" charset="0"/>
              </a:defRPr>
            </a:lvl5pPr>
            <a:lvl6pPr marL="2397125" defTabSz="969963" eaLnBrk="0" fontAlgn="base" hangingPunct="0">
              <a:spcBef>
                <a:spcPct val="0"/>
              </a:spcBef>
              <a:spcAft>
                <a:spcPct val="0"/>
              </a:spcAft>
              <a:defRPr sz="2400">
                <a:solidFill>
                  <a:schemeClr val="tx1"/>
                </a:solidFill>
                <a:latin typeface="Times New Roman" panose="02020603050405020304" pitchFamily="18" charset="0"/>
              </a:defRPr>
            </a:lvl6pPr>
            <a:lvl7pPr marL="2854325" defTabSz="969963" eaLnBrk="0" fontAlgn="base" hangingPunct="0">
              <a:spcBef>
                <a:spcPct val="0"/>
              </a:spcBef>
              <a:spcAft>
                <a:spcPct val="0"/>
              </a:spcAft>
              <a:defRPr sz="2400">
                <a:solidFill>
                  <a:schemeClr val="tx1"/>
                </a:solidFill>
                <a:latin typeface="Times New Roman" panose="02020603050405020304" pitchFamily="18" charset="0"/>
              </a:defRPr>
            </a:lvl7pPr>
            <a:lvl8pPr marL="3311525" defTabSz="969963" eaLnBrk="0" fontAlgn="base" hangingPunct="0">
              <a:spcBef>
                <a:spcPct val="0"/>
              </a:spcBef>
              <a:spcAft>
                <a:spcPct val="0"/>
              </a:spcAft>
              <a:defRPr sz="2400">
                <a:solidFill>
                  <a:schemeClr val="tx1"/>
                </a:solidFill>
                <a:latin typeface="Times New Roman" panose="02020603050405020304" pitchFamily="18" charset="0"/>
              </a:defRPr>
            </a:lvl8pPr>
            <a:lvl9pPr marL="3768725" defTabSz="969963"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969" b="1" dirty="0">
                <a:effectLst>
                  <a:outerShdw blurRad="38100" dist="38100" dir="2700000" algn="tl">
                    <a:srgbClr val="C0C0C0"/>
                  </a:outerShdw>
                </a:effectLst>
                <a:latin typeface="Comic Sans MS" panose="030F0702030302020204" pitchFamily="66" charset="0"/>
              </a:rPr>
              <a:t>$7,990 or $60/month with no down payment.</a:t>
            </a:r>
          </a:p>
        </p:txBody>
      </p:sp>
      <p:sp>
        <p:nvSpPr>
          <p:cNvPr id="21518" name="Text Box 14"/>
          <p:cNvSpPr txBox="1">
            <a:spLocks noChangeArrowheads="1"/>
          </p:cNvSpPr>
          <p:nvPr/>
        </p:nvSpPr>
        <p:spPr bwMode="auto">
          <a:xfrm>
            <a:off x="752474" y="948478"/>
            <a:ext cx="8391526" cy="56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90959" tIns="45479" rIns="90959" bIns="45479">
            <a:spAutoFit/>
          </a:bodyPr>
          <a:lstStyle>
            <a:lvl1pPr defTabSz="969963" eaLnBrk="0" hangingPunct="0">
              <a:defRPr sz="2400">
                <a:solidFill>
                  <a:schemeClr val="tx1"/>
                </a:solidFill>
                <a:latin typeface="Times New Roman" panose="02020603050405020304" pitchFamily="18" charset="0"/>
              </a:defRPr>
            </a:lvl1pPr>
            <a:lvl2pPr marL="485775" defTabSz="969963" eaLnBrk="0" hangingPunct="0">
              <a:defRPr sz="2400">
                <a:solidFill>
                  <a:schemeClr val="tx1"/>
                </a:solidFill>
                <a:latin typeface="Times New Roman" panose="02020603050405020304" pitchFamily="18" charset="0"/>
              </a:defRPr>
            </a:lvl2pPr>
            <a:lvl3pPr marL="969963" defTabSz="969963" eaLnBrk="0" hangingPunct="0">
              <a:defRPr sz="2400">
                <a:solidFill>
                  <a:schemeClr val="tx1"/>
                </a:solidFill>
                <a:latin typeface="Times New Roman" panose="02020603050405020304" pitchFamily="18" charset="0"/>
              </a:defRPr>
            </a:lvl3pPr>
            <a:lvl4pPr marL="1455738" defTabSz="969963" eaLnBrk="0" hangingPunct="0">
              <a:defRPr sz="2400">
                <a:solidFill>
                  <a:schemeClr val="tx1"/>
                </a:solidFill>
                <a:latin typeface="Times New Roman" panose="02020603050405020304" pitchFamily="18" charset="0"/>
              </a:defRPr>
            </a:lvl4pPr>
            <a:lvl5pPr marL="1939925" defTabSz="969963" eaLnBrk="0" hangingPunct="0">
              <a:defRPr sz="2400">
                <a:solidFill>
                  <a:schemeClr val="tx1"/>
                </a:solidFill>
                <a:latin typeface="Times New Roman" panose="02020603050405020304" pitchFamily="18" charset="0"/>
              </a:defRPr>
            </a:lvl5pPr>
            <a:lvl6pPr marL="2397125" defTabSz="969963" eaLnBrk="0" fontAlgn="base" hangingPunct="0">
              <a:spcBef>
                <a:spcPct val="0"/>
              </a:spcBef>
              <a:spcAft>
                <a:spcPct val="0"/>
              </a:spcAft>
              <a:defRPr sz="2400">
                <a:solidFill>
                  <a:schemeClr val="tx1"/>
                </a:solidFill>
                <a:latin typeface="Times New Roman" panose="02020603050405020304" pitchFamily="18" charset="0"/>
              </a:defRPr>
            </a:lvl6pPr>
            <a:lvl7pPr marL="2854325" defTabSz="969963" eaLnBrk="0" fontAlgn="base" hangingPunct="0">
              <a:spcBef>
                <a:spcPct val="0"/>
              </a:spcBef>
              <a:spcAft>
                <a:spcPct val="0"/>
              </a:spcAft>
              <a:defRPr sz="2400">
                <a:solidFill>
                  <a:schemeClr val="tx1"/>
                </a:solidFill>
                <a:latin typeface="Times New Roman" panose="02020603050405020304" pitchFamily="18" charset="0"/>
              </a:defRPr>
            </a:lvl7pPr>
            <a:lvl8pPr marL="3311525" defTabSz="969963" eaLnBrk="0" fontAlgn="base" hangingPunct="0">
              <a:spcBef>
                <a:spcPct val="0"/>
              </a:spcBef>
              <a:spcAft>
                <a:spcPct val="0"/>
              </a:spcAft>
              <a:defRPr sz="2400">
                <a:solidFill>
                  <a:schemeClr val="tx1"/>
                </a:solidFill>
                <a:latin typeface="Times New Roman" panose="02020603050405020304" pitchFamily="18" charset="0"/>
              </a:defRPr>
            </a:lvl8pPr>
            <a:lvl9pPr marL="3768725" defTabSz="969963"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3094" b="1" dirty="0">
                <a:effectLst>
                  <a:outerShdw blurRad="38100" dist="38100" dir="2700000" algn="tl">
                    <a:srgbClr val="C0C0C0"/>
                  </a:outerShdw>
                </a:effectLst>
                <a:latin typeface="Comic Sans MS" panose="030F0702030302020204" pitchFamily="66" charset="0"/>
              </a:rPr>
              <a:t>Levittown, L. I.= </a:t>
            </a:r>
            <a:r>
              <a:rPr lang="en-US" sz="2344" b="1" dirty="0">
                <a:effectLst>
                  <a:outerShdw blurRad="38100" dist="38100" dir="2700000" algn="tl">
                    <a:srgbClr val="C0C0C0"/>
                  </a:outerShdw>
                </a:effectLst>
                <a:latin typeface="Comic Sans MS" panose="030F0702030302020204" pitchFamily="66" charset="0"/>
              </a:rPr>
              <a:t>“The American Dream”</a:t>
            </a:r>
          </a:p>
        </p:txBody>
      </p:sp>
      <p:pic>
        <p:nvPicPr>
          <p:cNvPr id="102404" name="Picture 4" descr="Levittown-3"/>
          <p:cNvPicPr>
            <a:picLocks noGrp="1" noChangeAspect="1" noChangeArrowheads="1"/>
          </p:cNvPicPr>
          <p:nvPr>
            <p:ph sz="half" idx="2"/>
          </p:nvPr>
        </p:nvPicPr>
        <p:blipFill>
          <a:blip r:embed="rId3">
            <a:lum contrast="6000"/>
            <a:extLst>
              <a:ext uri="{28A0092B-C50C-407E-A947-70E740481C1C}">
                <a14:useLocalDpi xmlns:a14="http://schemas.microsoft.com/office/drawing/2010/main" val="0"/>
              </a:ext>
            </a:extLst>
          </a:blip>
          <a:srcRect/>
          <a:stretch>
            <a:fillRect/>
          </a:stretch>
        </p:blipFill>
        <p:spPr bwMode="auto">
          <a:xfrm>
            <a:off x="1828800" y="2133600"/>
            <a:ext cx="5943600" cy="3978321"/>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7" name="Text Box 7"/>
          <p:cNvSpPr txBox="1">
            <a:spLocks noChangeArrowheads="1"/>
          </p:cNvSpPr>
          <p:nvPr/>
        </p:nvSpPr>
        <p:spPr bwMode="auto">
          <a:xfrm>
            <a:off x="752474" y="1584955"/>
            <a:ext cx="7992667" cy="81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90961" tIns="45480" rIns="90961" bIns="45480">
            <a:spAutoFit/>
          </a:bodyPr>
          <a:lstStyle>
            <a:lvl1pPr defTabSz="969963" eaLnBrk="0" hangingPunct="0">
              <a:defRPr sz="2400">
                <a:solidFill>
                  <a:schemeClr val="tx1"/>
                </a:solidFill>
                <a:latin typeface="Times New Roman" panose="02020603050405020304" pitchFamily="18" charset="0"/>
              </a:defRPr>
            </a:lvl1pPr>
            <a:lvl2pPr marL="485775" defTabSz="969963" eaLnBrk="0" hangingPunct="0">
              <a:defRPr sz="2400">
                <a:solidFill>
                  <a:schemeClr val="tx1"/>
                </a:solidFill>
                <a:latin typeface="Times New Roman" panose="02020603050405020304" pitchFamily="18" charset="0"/>
              </a:defRPr>
            </a:lvl2pPr>
            <a:lvl3pPr marL="969963" defTabSz="969963" eaLnBrk="0" hangingPunct="0">
              <a:defRPr sz="2400">
                <a:solidFill>
                  <a:schemeClr val="tx1"/>
                </a:solidFill>
                <a:latin typeface="Times New Roman" panose="02020603050405020304" pitchFamily="18" charset="0"/>
              </a:defRPr>
            </a:lvl3pPr>
            <a:lvl4pPr marL="1455738" defTabSz="969963" eaLnBrk="0" hangingPunct="0">
              <a:defRPr sz="2400">
                <a:solidFill>
                  <a:schemeClr val="tx1"/>
                </a:solidFill>
                <a:latin typeface="Times New Roman" panose="02020603050405020304" pitchFamily="18" charset="0"/>
              </a:defRPr>
            </a:lvl4pPr>
            <a:lvl5pPr marL="1939925" defTabSz="969963" eaLnBrk="0" hangingPunct="0">
              <a:defRPr sz="2400">
                <a:solidFill>
                  <a:schemeClr val="tx1"/>
                </a:solidFill>
                <a:latin typeface="Times New Roman" panose="02020603050405020304" pitchFamily="18" charset="0"/>
              </a:defRPr>
            </a:lvl5pPr>
            <a:lvl6pPr marL="2397125" defTabSz="969963" eaLnBrk="0" fontAlgn="base" hangingPunct="0">
              <a:spcBef>
                <a:spcPct val="0"/>
              </a:spcBef>
              <a:spcAft>
                <a:spcPct val="0"/>
              </a:spcAft>
              <a:defRPr sz="2400">
                <a:solidFill>
                  <a:schemeClr val="tx1"/>
                </a:solidFill>
                <a:latin typeface="Times New Roman" panose="02020603050405020304" pitchFamily="18" charset="0"/>
              </a:defRPr>
            </a:lvl6pPr>
            <a:lvl7pPr marL="2854325" defTabSz="969963" eaLnBrk="0" fontAlgn="base" hangingPunct="0">
              <a:spcBef>
                <a:spcPct val="0"/>
              </a:spcBef>
              <a:spcAft>
                <a:spcPct val="0"/>
              </a:spcAft>
              <a:defRPr sz="2400">
                <a:solidFill>
                  <a:schemeClr val="tx1"/>
                </a:solidFill>
                <a:latin typeface="Times New Roman" panose="02020603050405020304" pitchFamily="18" charset="0"/>
              </a:defRPr>
            </a:lvl7pPr>
            <a:lvl8pPr marL="3311525" defTabSz="969963" eaLnBrk="0" fontAlgn="base" hangingPunct="0">
              <a:spcBef>
                <a:spcPct val="0"/>
              </a:spcBef>
              <a:spcAft>
                <a:spcPct val="0"/>
              </a:spcAft>
              <a:defRPr sz="2400">
                <a:solidFill>
                  <a:schemeClr val="tx1"/>
                </a:solidFill>
                <a:latin typeface="Times New Roman" panose="02020603050405020304" pitchFamily="18" charset="0"/>
              </a:defRPr>
            </a:lvl8pPr>
            <a:lvl9pPr marL="3768725" defTabSz="969963"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2344" b="1" dirty="0">
                <a:effectLst>
                  <a:outerShdw blurRad="38100" dist="38100" dir="2700000" algn="tl">
                    <a:srgbClr val="C0C0C0"/>
                  </a:outerShdw>
                </a:effectLst>
                <a:latin typeface="Comic Sans MS" panose="030F0702030302020204" pitchFamily="66" charset="0"/>
              </a:rPr>
              <a:t>1949 </a:t>
            </a:r>
            <a:r>
              <a:rPr lang="en-US" sz="2344" b="1" dirty="0">
                <a:effectLst>
                  <a:outerShdw blurRad="38100" dist="38100" dir="2700000" algn="tl">
                    <a:srgbClr val="C0C0C0"/>
                  </a:outerShdw>
                </a:effectLst>
                <a:latin typeface="Comic Sans MS" panose="030F0702030302020204" pitchFamily="66" charset="0"/>
                <a:sym typeface="Wingdings" panose="05000000000000000000" pitchFamily="2" charset="2"/>
              </a:rPr>
              <a:t></a:t>
            </a:r>
            <a:r>
              <a:rPr lang="en-US" sz="2344" b="1" dirty="0">
                <a:effectLst>
                  <a:outerShdw blurRad="38100" dist="38100" dir="2700000" algn="tl">
                    <a:srgbClr val="C0C0C0"/>
                  </a:outerShdw>
                </a:effectLst>
                <a:latin typeface="Comic Sans MS" panose="030F0702030302020204" pitchFamily="66" charset="0"/>
              </a:rPr>
              <a:t> William Levitt </a:t>
            </a:r>
            <a:r>
              <a:rPr lang="en-US" sz="2344" b="1" dirty="0" smtClean="0">
                <a:effectLst>
                  <a:outerShdw blurRad="38100" dist="38100" dir="2700000" algn="tl">
                    <a:srgbClr val="C0C0C0"/>
                  </a:outerShdw>
                </a:effectLst>
                <a:latin typeface="Comic Sans MS" panose="030F0702030302020204" pitchFamily="66" charset="0"/>
              </a:rPr>
              <a:t>produced 150 </a:t>
            </a:r>
            <a:r>
              <a:rPr lang="en-US" sz="2344" b="1" dirty="0">
                <a:effectLst>
                  <a:outerShdw blurRad="38100" dist="38100" dir="2700000" algn="tl">
                    <a:srgbClr val="C0C0C0"/>
                  </a:outerShdw>
                </a:effectLst>
                <a:latin typeface="Comic Sans MS" panose="030F0702030302020204" pitchFamily="66" charset="0"/>
              </a:rPr>
              <a:t>houses per week.</a:t>
            </a:r>
          </a:p>
        </p:txBody>
      </p:sp>
      <p:sp>
        <p:nvSpPr>
          <p:cNvPr id="2" name="TextBox 1"/>
          <p:cNvSpPr txBox="1"/>
          <p:nvPr/>
        </p:nvSpPr>
        <p:spPr>
          <a:xfrm>
            <a:off x="2509837" y="207395"/>
            <a:ext cx="4876800" cy="769441"/>
          </a:xfrm>
          <a:prstGeom prst="rect">
            <a:avLst/>
          </a:prstGeom>
          <a:noFill/>
        </p:spPr>
        <p:txBody>
          <a:bodyPr wrap="square" rtlCol="0">
            <a:spAutoFit/>
          </a:bodyPr>
          <a:lstStyle/>
          <a:p>
            <a:r>
              <a:rPr lang="en-US" sz="4400" b="1" dirty="0" smtClean="0"/>
              <a:t>Suburban Living</a:t>
            </a:r>
            <a:endParaRPr lang="en-US" sz="4400" b="1" dirty="0"/>
          </a:p>
        </p:txBody>
      </p:sp>
    </p:spTree>
    <p:extLst>
      <p:ext uri="{BB962C8B-B14F-4D97-AF65-F5344CB8AC3E}">
        <p14:creationId xmlns:p14="http://schemas.microsoft.com/office/powerpoint/2010/main" val="3458828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4"/>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grpId="0" nodeType="afterEffect">
                                  <p:stCondLst>
                                    <p:cond delay="0"/>
                                  </p:stCondLst>
                                  <p:childTnLst>
                                    <p:set>
                                      <p:cBhvr>
                                        <p:cTn id="17" dur="1" fill="hold">
                                          <p:stCondLst>
                                            <p:cond delay="0"/>
                                          </p:stCondLst>
                                        </p:cTn>
                                        <p:tgtEl>
                                          <p:spTgt spid="21515"/>
                                        </p:tgtEl>
                                        <p:attrNameLst>
                                          <p:attrName>style.visibility</p:attrName>
                                        </p:attrNameLst>
                                      </p:cBhvr>
                                      <p:to>
                                        <p:strVal val="visible"/>
                                      </p:to>
                                    </p:set>
                                    <p:animEffect transition="in" filter="wipe(up)">
                                      <p:cBhvr>
                                        <p:cTn id="18" dur="30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P spid="21518" grpId="0" autoUpdateAnimBg="0"/>
      <p:bldP spid="10240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8345" y="4038600"/>
            <a:ext cx="2680855" cy="1039427"/>
          </a:xfrm>
        </p:spPr>
        <p:txBody>
          <a:bodyPr>
            <a:normAutofit fontScale="90000"/>
          </a:bodyPr>
          <a:lstStyle/>
          <a:p>
            <a:r>
              <a:rPr lang="en-US" altLang="en-US" sz="3600" dirty="0" smtClean="0">
                <a:solidFill>
                  <a:schemeClr val="tx1"/>
                </a:solidFill>
                <a:latin typeface="Calibri" panose="020F0502020204030204" pitchFamily="34" charset="0"/>
              </a:rPr>
              <a:t>1950s</a:t>
            </a:r>
            <a:r>
              <a:rPr lang="en-US" altLang="en-US" sz="3600" dirty="0">
                <a:solidFill>
                  <a:schemeClr val="tx1"/>
                </a:solidFill>
                <a:latin typeface="Calibri" panose="020F0502020204030204" pitchFamily="34" charset="0"/>
              </a:rPr>
              <a:t>, </a:t>
            </a:r>
            <a:r>
              <a:rPr lang="en-US" altLang="en-US" sz="3600" dirty="0">
                <a:solidFill>
                  <a:srgbClr val="FF0000"/>
                </a:solidFill>
                <a:latin typeface="Calibri" panose="020F0502020204030204" pitchFamily="34" charset="0"/>
              </a:rPr>
              <a:t>85% of new homes built in </a:t>
            </a:r>
            <a:r>
              <a:rPr lang="en-US" altLang="en-US" sz="3600" dirty="0" smtClean="0">
                <a:solidFill>
                  <a:srgbClr val="FF0000"/>
                </a:solidFill>
                <a:latin typeface="Calibri" panose="020F0502020204030204" pitchFamily="34" charset="0"/>
              </a:rPr>
              <a:t>suburbs</a:t>
            </a:r>
            <a:br>
              <a:rPr lang="en-US" altLang="en-US" sz="3600" dirty="0" smtClean="0">
                <a:solidFill>
                  <a:srgbClr val="FF0000"/>
                </a:solidFill>
                <a:latin typeface="Calibri" panose="020F0502020204030204" pitchFamily="34" charset="0"/>
              </a:rPr>
            </a:br>
            <a:r>
              <a:rPr lang="en-US" altLang="en-US" sz="3600" dirty="0">
                <a:solidFill>
                  <a:srgbClr val="FF0000"/>
                </a:solidFill>
                <a:latin typeface="Calibri" panose="020F0502020204030204" pitchFamily="34" charset="0"/>
              </a:rPr>
              <a:t/>
            </a:r>
            <a:br>
              <a:rPr lang="en-US" altLang="en-US" sz="3600" dirty="0">
                <a:solidFill>
                  <a:srgbClr val="FF0000"/>
                </a:solidFill>
                <a:latin typeface="Calibri" panose="020F0502020204030204" pitchFamily="34" charset="0"/>
              </a:rPr>
            </a:br>
            <a:r>
              <a:rPr lang="en-US" sz="3600" dirty="0" smtClean="0">
                <a:solidFill>
                  <a:schemeClr val="tx1"/>
                </a:solidFill>
                <a:effectLst>
                  <a:outerShdw blurRad="38100" dist="38100" dir="2700000" algn="tl">
                    <a:srgbClr val="C0C0C0"/>
                  </a:outerShdw>
                </a:effectLst>
                <a:latin typeface="Calibri" panose="020F0502020204030204" pitchFamily="34" charset="0"/>
              </a:rPr>
              <a:t>By </a:t>
            </a:r>
            <a:r>
              <a:rPr lang="en-US" sz="3600" dirty="0">
                <a:solidFill>
                  <a:schemeClr val="tx1"/>
                </a:solidFill>
                <a:effectLst>
                  <a:outerShdw blurRad="38100" dist="38100" dir="2700000" algn="tl">
                    <a:srgbClr val="C0C0C0"/>
                  </a:outerShdw>
                </a:effectLst>
                <a:latin typeface="Calibri" panose="020F0502020204030204" pitchFamily="34" charset="0"/>
              </a:rPr>
              <a:t>1960 </a:t>
            </a:r>
            <a:r>
              <a:rPr lang="en-US" sz="3600" dirty="0">
                <a:solidFill>
                  <a:schemeClr val="tx1"/>
                </a:solidFill>
                <a:effectLst>
                  <a:outerShdw blurRad="38100" dist="38100" dir="2700000" algn="tl">
                    <a:srgbClr val="C0C0C0"/>
                  </a:outerShdw>
                </a:effectLst>
                <a:latin typeface="Calibri" panose="020F0502020204030204" pitchFamily="34" charset="0"/>
                <a:sym typeface="Wingdings" panose="05000000000000000000" pitchFamily="2" charset="2"/>
              </a:rPr>
              <a:t></a:t>
            </a:r>
            <a:r>
              <a:rPr lang="en-US" sz="3600" dirty="0">
                <a:solidFill>
                  <a:schemeClr val="tx1"/>
                </a:solidFill>
                <a:effectLst>
                  <a:outerShdw blurRad="38100" dist="38100" dir="2700000" algn="tl">
                    <a:srgbClr val="C0C0C0"/>
                  </a:outerShdw>
                </a:effectLst>
                <a:latin typeface="Calibri" panose="020F0502020204030204" pitchFamily="34" charset="0"/>
              </a:rPr>
              <a:t> </a:t>
            </a:r>
            <a:r>
              <a:rPr lang="en-US" sz="3600" dirty="0">
                <a:solidFill>
                  <a:srgbClr val="FF0000"/>
                </a:solidFill>
                <a:effectLst>
                  <a:outerShdw blurRad="38100" dist="38100" dir="2700000" algn="tl">
                    <a:srgbClr val="C0C0C0"/>
                  </a:outerShdw>
                </a:effectLst>
                <a:latin typeface="Calibri" panose="020F0502020204030204" pitchFamily="34" charset="0"/>
              </a:rPr>
              <a:t>1/3 of the U. S. population </a:t>
            </a:r>
            <a:r>
              <a:rPr lang="en-US" sz="3600" dirty="0" smtClean="0">
                <a:solidFill>
                  <a:srgbClr val="FF0000"/>
                </a:solidFill>
                <a:effectLst>
                  <a:outerShdw blurRad="38100" dist="38100" dir="2700000" algn="tl">
                    <a:srgbClr val="C0C0C0"/>
                  </a:outerShdw>
                </a:effectLst>
                <a:latin typeface="Calibri" panose="020F0502020204030204" pitchFamily="34" charset="0"/>
              </a:rPr>
              <a:t>in the </a:t>
            </a:r>
            <a:r>
              <a:rPr lang="en-US" sz="3600" dirty="0">
                <a:solidFill>
                  <a:srgbClr val="FF0000"/>
                </a:solidFill>
                <a:effectLst>
                  <a:outerShdw blurRad="38100" dist="38100" dir="2700000" algn="tl">
                    <a:srgbClr val="C0C0C0"/>
                  </a:outerShdw>
                </a:effectLst>
                <a:latin typeface="Calibri" panose="020F0502020204030204" pitchFamily="34" charset="0"/>
              </a:rPr>
              <a:t>suburbs.</a:t>
            </a:r>
            <a:r>
              <a:rPr lang="en-US" sz="3600" dirty="0">
                <a:solidFill>
                  <a:schemeClr val="tx1"/>
                </a:solidFill>
                <a:effectLst>
                  <a:outerShdw blurRad="38100" dist="38100" dir="2700000" algn="tl">
                    <a:srgbClr val="C0C0C0"/>
                  </a:outerShdw>
                </a:effectLst>
                <a:latin typeface="Calibri" panose="020F0502020204030204" pitchFamily="34" charset="0"/>
              </a:rPr>
              <a:t/>
            </a:r>
            <a:br>
              <a:rPr lang="en-US" sz="3600" dirty="0">
                <a:solidFill>
                  <a:schemeClr val="tx1"/>
                </a:solidFill>
                <a:effectLst>
                  <a:outerShdw blurRad="38100" dist="38100" dir="2700000" algn="tl">
                    <a:srgbClr val="C0C0C0"/>
                  </a:outerShdw>
                </a:effectLst>
                <a:latin typeface="Calibri" panose="020F0502020204030204" pitchFamily="34" charset="0"/>
              </a:rPr>
            </a:br>
            <a:r>
              <a:rPr lang="en-US" altLang="en-US" sz="3600" dirty="0">
                <a:solidFill>
                  <a:schemeClr val="tx1"/>
                </a:solidFill>
                <a:latin typeface="Calibri" panose="020F0502020204030204" pitchFamily="34" charset="0"/>
              </a:rPr>
              <a:t/>
            </a:r>
            <a:br>
              <a:rPr lang="en-US" altLang="en-US" sz="3600"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pic>
        <p:nvPicPr>
          <p:cNvPr id="4" name="Picture 35" descr="&#10;Levittown.jpg                                                  00013CA2Charlie                        B9E55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6082145" cy="44537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92968" y="3244334"/>
            <a:ext cx="1358064" cy="369332"/>
          </a:xfrm>
          <a:prstGeom prst="rect">
            <a:avLst/>
          </a:prstGeom>
        </p:spPr>
        <p:txBody>
          <a:bodyPr wrap="none">
            <a:spAutoFit/>
          </a:bodyPr>
          <a:lstStyle/>
          <a:p>
            <a:r>
              <a:rPr lang="en-US" dirty="0"/>
              <a:t>The G.I. Bill</a:t>
            </a:r>
          </a:p>
        </p:txBody>
      </p:sp>
      <p:sp>
        <p:nvSpPr>
          <p:cNvPr id="5" name="TextBox 4"/>
          <p:cNvSpPr txBox="1"/>
          <p:nvPr/>
        </p:nvSpPr>
        <p:spPr>
          <a:xfrm>
            <a:off x="533400" y="381000"/>
            <a:ext cx="8001000" cy="830997"/>
          </a:xfrm>
          <a:prstGeom prst="rect">
            <a:avLst/>
          </a:prstGeom>
          <a:noFill/>
        </p:spPr>
        <p:txBody>
          <a:bodyPr wrap="square" rtlCol="0">
            <a:spAutoFit/>
          </a:bodyPr>
          <a:lstStyle/>
          <a:p>
            <a:pPr algn="ctr"/>
            <a:r>
              <a:rPr lang="en-US" sz="4800" dirty="0" smtClean="0"/>
              <a:t>The G.I. BILL &amp; EFFECTS</a:t>
            </a:r>
            <a:endParaRPr lang="en-US" sz="4800" dirty="0"/>
          </a:p>
        </p:txBody>
      </p:sp>
    </p:spTree>
    <p:extLst>
      <p:ext uri="{BB962C8B-B14F-4D97-AF65-F5344CB8AC3E}">
        <p14:creationId xmlns:p14="http://schemas.microsoft.com/office/powerpoint/2010/main" val="2964027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ch26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8564" y="219364"/>
            <a:ext cx="8447691" cy="6324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9052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G.I. BILL &amp; EFFECTS</a:t>
            </a:r>
          </a:p>
        </p:txBody>
      </p:sp>
      <p:sp>
        <p:nvSpPr>
          <p:cNvPr id="3" name="Content Placeholder 2"/>
          <p:cNvSpPr>
            <a:spLocks noGrp="1"/>
          </p:cNvSpPr>
          <p:nvPr>
            <p:ph idx="1"/>
          </p:nvPr>
        </p:nvSpPr>
        <p:spPr/>
        <p:txBody>
          <a:bodyPr>
            <a:normAutofit/>
          </a:bodyPr>
          <a:lstStyle/>
          <a:p>
            <a:pPr>
              <a:buFontTx/>
              <a:buChar char="•"/>
            </a:pPr>
            <a:r>
              <a:rPr lang="en-US" altLang="en-US" dirty="0">
                <a:latin typeface="Arial" pitchFamily="34" charset="0"/>
                <a:cs typeface="Arial" panose="020B0604020202020204" pitchFamily="34" charset="0"/>
              </a:rPr>
              <a:t>By 1956, </a:t>
            </a:r>
            <a:r>
              <a:rPr lang="en-US" altLang="en-US" dirty="0">
                <a:solidFill>
                  <a:srgbClr val="FF0000"/>
                </a:solidFill>
                <a:latin typeface="Arial" pitchFamily="34" charset="0"/>
                <a:cs typeface="Arial" panose="020B0604020202020204" pitchFamily="34" charset="0"/>
              </a:rPr>
              <a:t>majority of Americans not in blue-collar (industrial) </a:t>
            </a:r>
            <a:r>
              <a:rPr lang="en-US" altLang="en-US" dirty="0" smtClean="0">
                <a:solidFill>
                  <a:srgbClr val="FF0000"/>
                </a:solidFill>
                <a:latin typeface="Arial" pitchFamily="34" charset="0"/>
                <a:cs typeface="Arial" panose="020B0604020202020204" pitchFamily="34" charset="0"/>
              </a:rPr>
              <a:t>jobs</a:t>
            </a:r>
          </a:p>
          <a:p>
            <a:pPr lvl="1">
              <a:buFontTx/>
              <a:buChar char="•"/>
            </a:pPr>
            <a:r>
              <a:rPr lang="en-US" dirty="0">
                <a:solidFill>
                  <a:schemeClr val="tx1"/>
                </a:solidFill>
                <a:latin typeface="Arial" panose="020B0604020202020204" pitchFamily="34" charset="0"/>
                <a:cs typeface="Arial" panose="020B0604020202020204" pitchFamily="34" charset="0"/>
              </a:rPr>
              <a:t>By 1956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dirty="0">
                <a:solidFill>
                  <a:schemeClr val="tx1"/>
                </a:solidFill>
                <a:latin typeface="Arial" panose="020B0604020202020204" pitchFamily="34" charset="0"/>
                <a:cs typeface="Arial" panose="020B0604020202020204" pitchFamily="34" charset="0"/>
              </a:rPr>
              <a:t> more white-collar than blue-collar jobs in the </a:t>
            </a:r>
            <a:r>
              <a:rPr lang="en-US" dirty="0" smtClean="0">
                <a:solidFill>
                  <a:schemeClr val="tx1"/>
                </a:solidFill>
                <a:latin typeface="Arial" panose="020B0604020202020204" pitchFamily="34" charset="0"/>
                <a:cs typeface="Arial" panose="020B0604020202020204" pitchFamily="34" charset="0"/>
              </a:rPr>
              <a:t>workforce</a:t>
            </a:r>
            <a:endParaRPr lang="en-US" altLang="en-US" dirty="0" smtClean="0">
              <a:latin typeface="Arial" pitchFamily="34" charset="0"/>
              <a:cs typeface="Arial" panose="020B0604020202020204" pitchFamily="34" charset="0"/>
            </a:endParaRPr>
          </a:p>
          <a:p>
            <a:pPr>
              <a:buFontTx/>
              <a:buChar char="•"/>
            </a:pPr>
            <a:endParaRPr lang="en-US" altLang="en-US" dirty="0">
              <a:latin typeface="Arial" pitchFamily="34" charset="0"/>
              <a:cs typeface="Arial" panose="020B0604020202020204" pitchFamily="34" charset="0"/>
            </a:endParaRPr>
          </a:p>
          <a:p>
            <a:pPr>
              <a:buFontTx/>
              <a:buChar char="•"/>
            </a:pPr>
            <a:r>
              <a:rPr lang="en-US" altLang="en-US" dirty="0">
                <a:latin typeface="Arial" pitchFamily="34" charset="0"/>
                <a:cs typeface="Arial" panose="020B0604020202020204" pitchFamily="34" charset="0"/>
              </a:rPr>
              <a:t>More in higher-paying, white-collar (office, professional) </a:t>
            </a:r>
            <a:r>
              <a:rPr lang="en-US" altLang="en-US" dirty="0" smtClean="0">
                <a:latin typeface="Arial" pitchFamily="34" charset="0"/>
                <a:cs typeface="Arial" panose="020B0604020202020204" pitchFamily="34" charset="0"/>
              </a:rPr>
              <a:t>positions</a:t>
            </a:r>
          </a:p>
          <a:p>
            <a:pPr>
              <a:buFontTx/>
              <a:buChar char="•"/>
            </a:pPr>
            <a:endParaRPr lang="en-US" altLang="en-US" dirty="0">
              <a:latin typeface="Arial" pitchFamily="34" charset="0"/>
              <a:cs typeface="Arial" panose="020B0604020202020204" pitchFamily="34" charset="0"/>
            </a:endParaRPr>
          </a:p>
          <a:p>
            <a:pPr>
              <a:buFontTx/>
              <a:buChar char="•"/>
            </a:pPr>
            <a:r>
              <a:rPr lang="en-US" altLang="en-US" dirty="0">
                <a:latin typeface="Arial" pitchFamily="34" charset="0"/>
                <a:cs typeface="Arial" panose="020B0604020202020204" pitchFamily="34" charset="0"/>
              </a:rPr>
              <a:t>Many in services, like sales, advertising, insurance, </a:t>
            </a:r>
            <a:r>
              <a:rPr lang="en-US" altLang="en-US" dirty="0" smtClean="0">
                <a:latin typeface="Arial" pitchFamily="34" charset="0"/>
                <a:cs typeface="Arial" panose="020B0604020202020204" pitchFamily="34" charset="0"/>
              </a:rPr>
              <a:t>communications</a:t>
            </a:r>
            <a:endParaRPr lang="en-US" dirty="0">
              <a:solidFill>
                <a:schemeClr val="tx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29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Interactive Notebook Setup</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5/7/2018</a:t>
            </a:r>
          </a:p>
          <a:p>
            <a:r>
              <a:rPr lang="en-US" dirty="0" smtClean="0">
                <a:solidFill>
                  <a:srgbClr val="FF0000"/>
                </a:solidFill>
              </a:rPr>
              <a:t>GI BILL and Effects</a:t>
            </a:r>
          </a:p>
          <a:p>
            <a:r>
              <a:rPr lang="en-US" dirty="0" smtClean="0">
                <a:solidFill>
                  <a:schemeClr val="tx1"/>
                </a:solidFill>
              </a:rPr>
              <a:t>This will be one page</a:t>
            </a:r>
            <a:endParaRPr lang="en-US" dirty="0">
              <a:solidFill>
                <a:schemeClr val="tx1"/>
              </a:solidFill>
            </a:endParaRPr>
          </a:p>
        </p:txBody>
      </p:sp>
    </p:spTree>
    <p:extLst>
      <p:ext uri="{BB962C8B-B14F-4D97-AF65-F5344CB8AC3E}">
        <p14:creationId xmlns:p14="http://schemas.microsoft.com/office/powerpoint/2010/main" val="378569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5240" y="-15240"/>
            <a:ext cx="9144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3398520"/>
            <a:ext cx="9144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2" idx="0"/>
          </p:cNvCxnSpPr>
          <p:nvPr/>
        </p:nvCxnSpPr>
        <p:spPr>
          <a:xfrm>
            <a:off x="4572000" y="3398520"/>
            <a:ext cx="15240" cy="3429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0"/>
            <a:ext cx="2667000" cy="369332"/>
          </a:xfrm>
          <a:prstGeom prst="rect">
            <a:avLst/>
          </a:prstGeom>
          <a:noFill/>
        </p:spPr>
        <p:txBody>
          <a:bodyPr wrap="square" rtlCol="0">
            <a:spAutoFit/>
          </a:bodyPr>
          <a:lstStyle/>
          <a:p>
            <a:r>
              <a:rPr lang="en-US" dirty="0" smtClean="0">
                <a:solidFill>
                  <a:schemeClr val="bg1"/>
                </a:solidFill>
              </a:rPr>
              <a:t>GI BILL &amp; Effects</a:t>
            </a:r>
            <a:endParaRPr lang="en-US" dirty="0">
              <a:solidFill>
                <a:schemeClr val="bg1"/>
              </a:solidFill>
            </a:endParaRPr>
          </a:p>
        </p:txBody>
      </p:sp>
      <p:sp>
        <p:nvSpPr>
          <p:cNvPr id="19" name="TextBox 18"/>
          <p:cNvSpPr txBox="1"/>
          <p:nvPr/>
        </p:nvSpPr>
        <p:spPr>
          <a:xfrm>
            <a:off x="685800" y="3398520"/>
            <a:ext cx="3200400" cy="369332"/>
          </a:xfrm>
          <a:prstGeom prst="rect">
            <a:avLst/>
          </a:prstGeom>
          <a:noFill/>
        </p:spPr>
        <p:txBody>
          <a:bodyPr wrap="square" rtlCol="0">
            <a:spAutoFit/>
          </a:bodyPr>
          <a:lstStyle/>
          <a:p>
            <a:r>
              <a:rPr lang="en-US" dirty="0" smtClean="0">
                <a:solidFill>
                  <a:schemeClr val="bg1"/>
                </a:solidFill>
              </a:rPr>
              <a:t>Black Americans &amp; GI BILL</a:t>
            </a:r>
            <a:endParaRPr lang="en-US" dirty="0">
              <a:solidFill>
                <a:schemeClr val="bg1"/>
              </a:solidFill>
            </a:endParaRPr>
          </a:p>
        </p:txBody>
      </p:sp>
      <p:sp>
        <p:nvSpPr>
          <p:cNvPr id="20" name="TextBox 19"/>
          <p:cNvSpPr txBox="1"/>
          <p:nvPr/>
        </p:nvSpPr>
        <p:spPr>
          <a:xfrm>
            <a:off x="5638800" y="3398520"/>
            <a:ext cx="3200400" cy="369332"/>
          </a:xfrm>
          <a:prstGeom prst="rect">
            <a:avLst/>
          </a:prstGeom>
          <a:noFill/>
        </p:spPr>
        <p:txBody>
          <a:bodyPr wrap="square" rtlCol="0">
            <a:spAutoFit/>
          </a:bodyPr>
          <a:lstStyle/>
          <a:p>
            <a:r>
              <a:rPr lang="en-US" dirty="0" smtClean="0">
                <a:solidFill>
                  <a:schemeClr val="bg1"/>
                </a:solidFill>
              </a:rPr>
              <a:t>Women &amp; GI BILL</a:t>
            </a:r>
            <a:endParaRPr lang="en-US" dirty="0">
              <a:solidFill>
                <a:schemeClr val="bg1"/>
              </a:solidFill>
            </a:endParaRPr>
          </a:p>
        </p:txBody>
      </p:sp>
    </p:spTree>
    <p:extLst>
      <p:ext uri="{BB962C8B-B14F-4D97-AF65-F5344CB8AC3E}">
        <p14:creationId xmlns:p14="http://schemas.microsoft.com/office/powerpoint/2010/main" val="41273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after world war II</a:t>
            </a:r>
            <a:endParaRPr lang="en-US" dirty="0"/>
          </a:p>
        </p:txBody>
      </p:sp>
      <p:sp>
        <p:nvSpPr>
          <p:cNvPr id="3" name="Content Placeholder 2"/>
          <p:cNvSpPr>
            <a:spLocks noGrp="1"/>
          </p:cNvSpPr>
          <p:nvPr>
            <p:ph idx="1"/>
          </p:nvPr>
        </p:nvSpPr>
        <p:spPr>
          <a:xfrm>
            <a:off x="457200" y="1752600"/>
            <a:ext cx="4648200" cy="4373563"/>
          </a:xfrm>
        </p:spPr>
        <p:txBody>
          <a:bodyPr>
            <a:normAutofit lnSpcReduction="10000"/>
          </a:bodyPr>
          <a:lstStyle/>
          <a:p>
            <a:r>
              <a:rPr lang="en-US" dirty="0" smtClean="0">
                <a:solidFill>
                  <a:schemeClr val="tx1"/>
                </a:solidFill>
              </a:rPr>
              <a:t>The U.S. economy grew greatly during the war</a:t>
            </a:r>
          </a:p>
          <a:p>
            <a:endParaRPr lang="en-US" dirty="0">
              <a:solidFill>
                <a:schemeClr val="tx1"/>
              </a:solidFill>
            </a:endParaRPr>
          </a:p>
          <a:p>
            <a:r>
              <a:rPr lang="en-US" dirty="0" smtClean="0">
                <a:solidFill>
                  <a:schemeClr val="tx1"/>
                </a:solidFill>
              </a:rPr>
              <a:t>There were many who feared that with the end of the war would sink the U.S. back into the Great Depression</a:t>
            </a:r>
          </a:p>
          <a:p>
            <a:endParaRPr lang="en-US" dirty="0">
              <a:solidFill>
                <a:schemeClr val="tx1"/>
              </a:solidFill>
            </a:endParaRPr>
          </a:p>
          <a:p>
            <a:r>
              <a:rPr lang="en-US" dirty="0" smtClean="0">
                <a:solidFill>
                  <a:schemeClr val="tx1"/>
                </a:solidFill>
              </a:rPr>
              <a:t>Thankfully these fears would be proven wrong</a:t>
            </a:r>
            <a:endParaRPr lang="en-US" dirty="0">
              <a:solidFill>
                <a:schemeClr val="tx1"/>
              </a:solidFill>
            </a:endParaRPr>
          </a:p>
        </p:txBody>
      </p:sp>
      <p:pic>
        <p:nvPicPr>
          <p:cNvPr id="4" name="Shape 357"/>
          <p:cNvPicPr preferRelativeResize="0"/>
          <p:nvPr/>
        </p:nvPicPr>
        <p:blipFill>
          <a:blip r:embed="rId2"/>
          <a:stretch>
            <a:fillRect/>
          </a:stretch>
        </p:blipFill>
        <p:spPr>
          <a:xfrm>
            <a:off x="5257800" y="1447798"/>
            <a:ext cx="3429000" cy="5105401"/>
          </a:xfrm>
          <a:prstGeom prst="rect">
            <a:avLst/>
          </a:prstGeom>
        </p:spPr>
      </p:pic>
    </p:spTree>
    <p:extLst>
      <p:ext uri="{BB962C8B-B14F-4D97-AF65-F5344CB8AC3E}">
        <p14:creationId xmlns:p14="http://schemas.microsoft.com/office/powerpoint/2010/main" val="221152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152400" y="0"/>
            <a:ext cx="8763000" cy="6826474"/>
          </a:xfrm>
          <a:prstGeom prst="rect">
            <a:avLst/>
          </a:prstGeom>
        </p:spPr>
      </p:pic>
    </p:spTree>
    <p:extLst>
      <p:ext uri="{BB962C8B-B14F-4D97-AF65-F5344CB8AC3E}">
        <p14:creationId xmlns:p14="http://schemas.microsoft.com/office/powerpoint/2010/main" val="2877615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latin typeface="Arial" panose="020B0604020202020204" pitchFamily="34" charset="0"/>
              </a:rPr>
              <a:t>Financial Cost of WWII</a:t>
            </a:r>
          </a:p>
        </p:txBody>
      </p:sp>
      <p:sp>
        <p:nvSpPr>
          <p:cNvPr id="21507" name="Rectangle 3"/>
          <p:cNvSpPr>
            <a:spLocks noGrp="1" noChangeArrowheads="1"/>
          </p:cNvSpPr>
          <p:nvPr>
            <p:ph type="body" idx="1"/>
          </p:nvPr>
        </p:nvSpPr>
        <p:spPr bwMode="auto">
          <a:xfrm>
            <a:off x="1066800" y="1600200"/>
            <a:ext cx="7620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2800" dirty="0" smtClean="0">
                <a:latin typeface="Arial" panose="020B0604020202020204" pitchFamily="34" charset="0"/>
              </a:rPr>
              <a:t>U.S.			</a:t>
            </a:r>
            <a:r>
              <a:rPr lang="en-US" sz="2800" b="1" dirty="0" smtClean="0">
                <a:latin typeface="Arial" panose="020B0604020202020204" pitchFamily="34" charset="0"/>
              </a:rPr>
              <a:t>$288,000,000,000</a:t>
            </a:r>
          </a:p>
          <a:p>
            <a:r>
              <a:rPr lang="en-US" sz="2800" dirty="0" smtClean="0">
                <a:latin typeface="Arial" panose="020B0604020202020204" pitchFamily="34" charset="0"/>
              </a:rPr>
              <a:t>Germany			</a:t>
            </a:r>
            <a:r>
              <a:rPr lang="en-US" sz="2800" b="1" dirty="0" smtClean="0">
                <a:latin typeface="Arial" panose="020B0604020202020204" pitchFamily="34" charset="0"/>
              </a:rPr>
              <a:t>$212,336,000,000</a:t>
            </a:r>
          </a:p>
          <a:p>
            <a:r>
              <a:rPr lang="en-US" sz="2800" dirty="0" smtClean="0">
                <a:latin typeface="Arial" panose="020B0604020202020204" pitchFamily="34" charset="0"/>
              </a:rPr>
              <a:t>France			</a:t>
            </a:r>
            <a:r>
              <a:rPr lang="en-US" sz="2800" b="1" dirty="0" smtClean="0">
                <a:latin typeface="Arial" panose="020B0604020202020204" pitchFamily="34" charset="0"/>
              </a:rPr>
              <a:t>$111,272,000,000 </a:t>
            </a:r>
            <a:r>
              <a:rPr lang="en-US" sz="2800" dirty="0" smtClean="0">
                <a:latin typeface="Arial" panose="020B0604020202020204" pitchFamily="34" charset="0"/>
              </a:rPr>
              <a:t>U.S.S.R.			  </a:t>
            </a:r>
            <a:r>
              <a:rPr lang="en-US" sz="2800" b="1" dirty="0" smtClean="0">
                <a:latin typeface="Arial" panose="020B0604020202020204" pitchFamily="34" charset="0"/>
              </a:rPr>
              <a:t>$93,012,000,000</a:t>
            </a:r>
          </a:p>
          <a:p>
            <a:r>
              <a:rPr lang="en-US" sz="2800" dirty="0" smtClean="0">
                <a:latin typeface="Arial" panose="020B0604020202020204" pitchFamily="34" charset="0"/>
              </a:rPr>
              <a:t>Britain			  </a:t>
            </a:r>
            <a:r>
              <a:rPr lang="en-US" sz="2800" b="1" dirty="0" smtClean="0">
                <a:latin typeface="Arial" panose="020B0604020202020204" pitchFamily="34" charset="0"/>
              </a:rPr>
              <a:t>$49,786,000,000</a:t>
            </a:r>
          </a:p>
          <a:p>
            <a:r>
              <a:rPr lang="en-US" sz="2800" dirty="0" smtClean="0">
                <a:latin typeface="Arial" panose="020B0604020202020204" pitchFamily="34" charset="0"/>
              </a:rPr>
              <a:t>Japan			  </a:t>
            </a:r>
            <a:r>
              <a:rPr lang="en-US" sz="2800" b="1" dirty="0" smtClean="0">
                <a:latin typeface="Arial" panose="020B0604020202020204" pitchFamily="34" charset="0"/>
              </a:rPr>
              <a:t>$41,272,000,000 </a:t>
            </a:r>
          </a:p>
          <a:p>
            <a:endParaRPr lang="en-US" sz="2800" b="1" dirty="0" smtClean="0">
              <a:latin typeface="Arial" panose="020B0604020202020204" pitchFamily="34" charset="0"/>
            </a:endParaRPr>
          </a:p>
          <a:p>
            <a:r>
              <a:rPr lang="en-US" sz="2800" dirty="0" smtClean="0">
                <a:latin typeface="Arial" panose="020B0604020202020204" pitchFamily="34" charset="0"/>
              </a:rPr>
              <a:t>Direct economic costs of WWII </a:t>
            </a:r>
            <a:r>
              <a:rPr lang="en-US" sz="2800" b="1" dirty="0" smtClean="0">
                <a:latin typeface="Arial" panose="020B0604020202020204" pitchFamily="34" charset="0"/>
              </a:rPr>
              <a:t>$1,600,000,000,000</a:t>
            </a:r>
          </a:p>
        </p:txBody>
      </p:sp>
    </p:spTree>
    <p:extLst>
      <p:ext uri="{BB962C8B-B14F-4D97-AF65-F5344CB8AC3E}">
        <p14:creationId xmlns:p14="http://schemas.microsoft.com/office/powerpoint/2010/main" val="446324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World War II Casualties</a:t>
            </a:r>
            <a:endParaRPr lang="en-US" dirty="0"/>
          </a:p>
        </p:txBody>
      </p:sp>
      <p:sp>
        <p:nvSpPr>
          <p:cNvPr id="3" name="Content Placeholder 2"/>
          <p:cNvSpPr>
            <a:spLocks noGrp="1"/>
          </p:cNvSpPr>
          <p:nvPr>
            <p:ph idx="1"/>
          </p:nvPr>
        </p:nvSpPr>
        <p:spPr/>
        <p:txBody>
          <a:bodyPr/>
          <a:lstStyle/>
          <a:p>
            <a:r>
              <a:rPr lang="en-US" dirty="0" smtClean="0"/>
              <a:t>World War II was by far the most devastating war in history</a:t>
            </a:r>
          </a:p>
          <a:p>
            <a:endParaRPr lang="en-US" dirty="0"/>
          </a:p>
          <a:p>
            <a:r>
              <a:rPr lang="en-US" dirty="0" smtClean="0"/>
              <a:t>Over 60 millions people died as a result of World War II!</a:t>
            </a:r>
          </a:p>
          <a:p>
            <a:endParaRPr lang="en-US" dirty="0"/>
          </a:p>
          <a:p>
            <a:r>
              <a:rPr lang="en-US" dirty="0" smtClean="0"/>
              <a:t>Almost 24 million Soviets died alone</a:t>
            </a:r>
            <a:endParaRPr lang="en-US" dirty="0"/>
          </a:p>
        </p:txBody>
      </p:sp>
    </p:spTree>
    <p:extLst>
      <p:ext uri="{BB962C8B-B14F-4D97-AF65-F5344CB8AC3E}">
        <p14:creationId xmlns:p14="http://schemas.microsoft.com/office/powerpoint/2010/main" val="30587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0" y="1398588"/>
            <a:ext cx="9144000" cy="4533900"/>
          </a:xfrm>
          <a:prstGeom prst="rect">
            <a:avLst/>
          </a:prstGeom>
        </p:spPr>
      </p:pic>
    </p:spTree>
    <p:extLst>
      <p:ext uri="{BB962C8B-B14F-4D97-AF65-F5344CB8AC3E}">
        <p14:creationId xmlns:p14="http://schemas.microsoft.com/office/powerpoint/2010/main" val="3170981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3621</TotalTime>
  <Words>861</Words>
  <Application>Microsoft Office PowerPoint</Application>
  <PresentationFormat>On-screen Show (4:3)</PresentationFormat>
  <Paragraphs>100</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Book Antiqua</vt:lpstr>
      <vt:lpstr>Calibri</vt:lpstr>
      <vt:lpstr>Century Gothic</vt:lpstr>
      <vt:lpstr>Comic Sans MS</vt:lpstr>
      <vt:lpstr>Times New Roman</vt:lpstr>
      <vt:lpstr>Wingdings</vt:lpstr>
      <vt:lpstr>Apothecary</vt:lpstr>
      <vt:lpstr>TWO WEEKS Bellwork</vt:lpstr>
      <vt:lpstr>Objective</vt:lpstr>
      <vt:lpstr>Interactive Notebook Setup</vt:lpstr>
      <vt:lpstr>PowerPoint Presentation</vt:lpstr>
      <vt:lpstr>The U.S. after world war II</vt:lpstr>
      <vt:lpstr>PowerPoint Presentation</vt:lpstr>
      <vt:lpstr>Financial Cost of WWII</vt:lpstr>
      <vt:lpstr>World War II Casualties</vt:lpstr>
      <vt:lpstr>PowerPoint Presentation</vt:lpstr>
      <vt:lpstr>PowerPoint Presentation</vt:lpstr>
      <vt:lpstr>The G.I. BILL &amp; EFFECTS</vt:lpstr>
      <vt:lpstr>The Bonus Army</vt:lpstr>
      <vt:lpstr>PowerPoint Presentation</vt:lpstr>
      <vt:lpstr>The G.I. BILL &amp; EFFECTS</vt:lpstr>
      <vt:lpstr>The G.I. BILL &amp; EFFECTS</vt:lpstr>
      <vt:lpstr>PowerPoint Presentation</vt:lpstr>
      <vt:lpstr>The G.I. BILL &amp; EFFECTS</vt:lpstr>
      <vt:lpstr>It seems to me that every other young housewife I see is pregnant.   British visitor to America, 1958 </vt:lpstr>
      <vt:lpstr>PowerPoint Presentation</vt:lpstr>
      <vt:lpstr>PowerPoint Presentation</vt:lpstr>
      <vt:lpstr>1950s, 85% of new homes built in suburbs  By 1960  1/3 of the U. S. population in the suburbs.  </vt:lpstr>
      <vt:lpstr>PowerPoint Presentation</vt:lpstr>
      <vt:lpstr>The G.I. BILL &amp; EFFECTS</vt:lpstr>
    </vt:vector>
  </TitlesOfParts>
  <Company>Tucson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NWTECH</dc:creator>
  <cp:lastModifiedBy>Pfannenstiel, Andrew</cp:lastModifiedBy>
  <cp:revision>74</cp:revision>
  <dcterms:created xsi:type="dcterms:W3CDTF">2014-05-07T16:18:39Z</dcterms:created>
  <dcterms:modified xsi:type="dcterms:W3CDTF">2018-05-08T19:38:46Z</dcterms:modified>
</cp:coreProperties>
</file>