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handoutMasterIdLst>
    <p:handoutMasterId r:id="rId29"/>
  </p:handoutMasterIdLst>
  <p:sldIdLst>
    <p:sldId id="261" r:id="rId2"/>
    <p:sldId id="262" r:id="rId3"/>
    <p:sldId id="296" r:id="rId4"/>
    <p:sldId id="290" r:id="rId5"/>
    <p:sldId id="289" r:id="rId6"/>
    <p:sldId id="271" r:id="rId7"/>
    <p:sldId id="272" r:id="rId8"/>
    <p:sldId id="294" r:id="rId9"/>
    <p:sldId id="273" r:id="rId10"/>
    <p:sldId id="285" r:id="rId11"/>
    <p:sldId id="286" r:id="rId12"/>
    <p:sldId id="278" r:id="rId13"/>
    <p:sldId id="268" r:id="rId14"/>
    <p:sldId id="287" r:id="rId15"/>
    <p:sldId id="269" r:id="rId16"/>
    <p:sldId id="292" r:id="rId17"/>
    <p:sldId id="295" r:id="rId18"/>
    <p:sldId id="291" r:id="rId19"/>
    <p:sldId id="270" r:id="rId20"/>
    <p:sldId id="279" r:id="rId21"/>
    <p:sldId id="298" r:id="rId22"/>
    <p:sldId id="299" r:id="rId23"/>
    <p:sldId id="297" r:id="rId24"/>
    <p:sldId id="293" r:id="rId25"/>
    <p:sldId id="282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78355-4BEE-4387-A28D-3AE183FB2A6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44A6B-F7AF-4B9B-848E-92725C5C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90E8B-684A-4576-A557-6B6E97D30AA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4AA32-A4A9-40D2-A6DD-4A51DD32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ED5F02-19E0-43C4-9727-4791DC64E18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B31402-BAF1-4D23-A9B7-6A9247678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66800"/>
          </a:xfrm>
        </p:spPr>
        <p:txBody>
          <a:bodyPr/>
          <a:lstStyle/>
          <a:p>
            <a:r>
              <a:rPr lang="en-US" sz="4800" dirty="0" smtClean="0">
                <a:latin typeface="Arial Black"/>
                <a:cs typeface="Arial Black"/>
              </a:rPr>
              <a:t>Document Based Question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818"/>
            <a:ext cx="9144000" cy="5167182"/>
          </a:xfrm>
        </p:spPr>
        <p:txBody>
          <a:bodyPr>
            <a:normAutofit/>
          </a:bodyPr>
          <a:lstStyle/>
          <a:p>
            <a:r>
              <a:rPr lang="en-US" b="1" dirty="0" smtClean="0"/>
              <a:t>15 minute reading period</a:t>
            </a:r>
          </a:p>
          <a:p>
            <a:r>
              <a:rPr lang="en-US" b="1" dirty="0" smtClean="0"/>
              <a:t>45 minutes suggested for writing</a:t>
            </a:r>
          </a:p>
          <a:p>
            <a:r>
              <a:rPr lang="en-US" b="1" dirty="0" smtClean="0"/>
              <a:t>You must do the following in your essay:</a:t>
            </a:r>
          </a:p>
          <a:p>
            <a:pPr lvl="1"/>
            <a:r>
              <a:rPr lang="en-US" sz="3200" dirty="0" smtClean="0"/>
              <a:t>State a relevant thesis that directly addresses ALL parts of the question</a:t>
            </a:r>
          </a:p>
          <a:p>
            <a:pPr lvl="1"/>
            <a:r>
              <a:rPr lang="en-US" sz="3200" dirty="0" smtClean="0"/>
              <a:t>Support the thesis with evidence from all, or all but one, of the documents</a:t>
            </a:r>
          </a:p>
          <a:p>
            <a:pPr lvl="1"/>
            <a:r>
              <a:rPr lang="en-US" sz="3200" dirty="0" smtClean="0"/>
              <a:t>Incorporate analysis of all, or all but one, of the documents</a:t>
            </a:r>
          </a:p>
        </p:txBody>
      </p:sp>
    </p:spTree>
    <p:extLst>
      <p:ext uri="{BB962C8B-B14F-4D97-AF65-F5344CB8AC3E}">
        <p14:creationId xmlns:p14="http://schemas.microsoft.com/office/powerpoint/2010/main" val="290466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 3: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Documents…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ANNOTATE THE DOCUMENTS!!!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Underline or circle key ideas </a:t>
            </a:r>
            <a:r>
              <a:rPr lang="en-US" dirty="0"/>
              <a:t>that </a:t>
            </a:r>
            <a:r>
              <a:rPr lang="en-US" dirty="0">
                <a:solidFill>
                  <a:srgbClr val="FF0000"/>
                </a:solidFill>
              </a:rPr>
              <a:t>relate</a:t>
            </a:r>
            <a:r>
              <a:rPr lang="en-US" dirty="0"/>
              <a:t> to the focus on the </a:t>
            </a:r>
            <a:r>
              <a:rPr lang="en-US" dirty="0" smtClean="0">
                <a:solidFill>
                  <a:srgbClr val="FF0000"/>
                </a:solidFill>
              </a:rPr>
              <a:t>prompt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Identify </a:t>
            </a:r>
            <a:r>
              <a:rPr lang="en-US" dirty="0">
                <a:solidFill>
                  <a:srgbClr val="FF0000"/>
                </a:solidFill>
              </a:rPr>
              <a:t>Author, date, place it came </a:t>
            </a:r>
            <a:r>
              <a:rPr lang="en-US" dirty="0" smtClean="0">
                <a:solidFill>
                  <a:srgbClr val="FF0000"/>
                </a:solidFill>
              </a:rPr>
              <a:t>from, document type, </a:t>
            </a:r>
            <a:r>
              <a:rPr lang="en-US" dirty="0" err="1" smtClean="0">
                <a:solidFill>
                  <a:srgbClr val="FF0000"/>
                </a:solidFill>
              </a:rPr>
              <a:t>ect</a:t>
            </a:r>
            <a:r>
              <a:rPr lang="en-US" dirty="0" smtClean="0">
                <a:solidFill>
                  <a:srgbClr val="FF0000"/>
                </a:solidFill>
              </a:rPr>
              <a:t> for potential HIPP/SOURCING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Comments/observations in the margins that will help with analysis</a:t>
            </a:r>
          </a:p>
          <a:p>
            <a:pPr lvl="2"/>
            <a:r>
              <a:rPr lang="en-US" dirty="0"/>
              <a:t>BE CLEAR ENOUGH YOU CAN COME BACK AND READ AND UNDERSTAND ANNOTATION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GROUP DOCUMENTS BASED ON ARGUMENTS!</a:t>
            </a:r>
          </a:p>
        </p:txBody>
      </p:sp>
    </p:spTree>
    <p:extLst>
      <p:ext uri="{BB962C8B-B14F-4D97-AF65-F5344CB8AC3E}">
        <p14:creationId xmlns:p14="http://schemas.microsoft.com/office/powerpoint/2010/main" val="33457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LEFT-RIGHT SIDE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LEFT MARGIN:</a:t>
            </a:r>
          </a:p>
          <a:p>
            <a:r>
              <a:rPr lang="en-US" dirty="0" smtClean="0"/>
              <a:t>Annotations relating to key ideas of documents</a:t>
            </a:r>
          </a:p>
          <a:p>
            <a:endParaRPr lang="en-US" dirty="0"/>
          </a:p>
          <a:p>
            <a:r>
              <a:rPr lang="en-US" dirty="0" smtClean="0"/>
              <a:t>RIGHT MARGIN:</a:t>
            </a:r>
          </a:p>
          <a:p>
            <a:r>
              <a:rPr lang="en-US" dirty="0" smtClean="0"/>
              <a:t>Sourcing documents(HIPP!)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 4: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1600200"/>
            <a:ext cx="8766048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Re-read the prompt </a:t>
            </a:r>
            <a:endParaRPr lang="en-US" dirty="0"/>
          </a:p>
          <a:p>
            <a:endParaRPr lang="en-US" b="1" u="sng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Write your thesis</a:t>
            </a:r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733800"/>
            <a:ext cx="91440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8153400" cy="990600"/>
          </a:xfrm>
        </p:spPr>
        <p:txBody>
          <a:bodyPr/>
          <a:lstStyle/>
          <a:p>
            <a:endParaRPr lang="en-US" u="sng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52" y="2590800"/>
            <a:ext cx="9070848" cy="3810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Paragraph 1 – </a:t>
            </a:r>
          </a:p>
          <a:p>
            <a:pPr lvl="1" fontAlgn="base"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</a:rPr>
              <a:t>Provide</a:t>
            </a:r>
            <a:r>
              <a:rPr lang="en-US" sz="2400" dirty="0"/>
              <a:t> the </a:t>
            </a:r>
            <a:r>
              <a:rPr lang="en-US" sz="2400" dirty="0">
                <a:solidFill>
                  <a:srgbClr val="FF0000"/>
                </a:solidFill>
              </a:rPr>
              <a:t>historical context </a:t>
            </a:r>
            <a:r>
              <a:rPr lang="en-US" sz="2400" dirty="0"/>
              <a:t>– what’s going on?</a:t>
            </a:r>
          </a:p>
          <a:p>
            <a:pPr lvl="1" fontAlgn="base">
              <a:spcAft>
                <a:spcPct val="0"/>
              </a:spcAft>
            </a:pPr>
            <a:r>
              <a:rPr lang="en-US" sz="2400" dirty="0"/>
              <a:t>Example: what </a:t>
            </a:r>
            <a:r>
              <a:rPr lang="en-US" sz="2400" dirty="0">
                <a:solidFill>
                  <a:srgbClr val="FF0000"/>
                </a:solidFill>
              </a:rPr>
              <a:t>major events/moments </a:t>
            </a:r>
            <a:r>
              <a:rPr lang="en-US" sz="2400" dirty="0"/>
              <a:t>in history </a:t>
            </a:r>
            <a:r>
              <a:rPr lang="en-US" sz="2400" dirty="0">
                <a:solidFill>
                  <a:srgbClr val="FF0000"/>
                </a:solidFill>
              </a:rPr>
              <a:t>led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FF0000"/>
                </a:solidFill>
              </a:rPr>
              <a:t>what you are </a:t>
            </a:r>
            <a:r>
              <a:rPr lang="en-US" sz="2400" dirty="0" smtClean="0">
                <a:solidFill>
                  <a:srgbClr val="FF0000"/>
                </a:solidFill>
              </a:rPr>
              <a:t>discussing</a:t>
            </a:r>
          </a:p>
          <a:p>
            <a:pPr lvl="1" fontAlgn="base">
              <a:spcAft>
                <a:spcPct val="0"/>
              </a:spcAft>
            </a:pPr>
            <a:endParaRPr lang="en-US" sz="2400" b="1" dirty="0"/>
          </a:p>
          <a:p>
            <a:pPr lvl="1" fontAlgn="base"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Thesis </a:t>
            </a:r>
            <a:r>
              <a:rPr lang="en-US" b="1" dirty="0">
                <a:solidFill>
                  <a:srgbClr val="FF0000"/>
                </a:solidFill>
              </a:rPr>
              <a:t>Statement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 fontAlgn="base"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</a:rPr>
              <a:t>Fully </a:t>
            </a:r>
            <a:r>
              <a:rPr lang="en-US" sz="2400" dirty="0" smtClean="0">
                <a:solidFill>
                  <a:srgbClr val="FF0000"/>
                </a:solidFill>
              </a:rPr>
              <a:t>addresses </a:t>
            </a:r>
            <a:r>
              <a:rPr lang="en-US" sz="2400" dirty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question</a:t>
            </a:r>
            <a:endParaRPr lang="en-US" sz="2400" dirty="0">
              <a:solidFill>
                <a:srgbClr val="FF0000"/>
              </a:solidFill>
            </a:endParaRPr>
          </a:p>
          <a:p>
            <a:pPr lvl="1" fontAlgn="base">
              <a:spcAft>
                <a:spcPct val="0"/>
              </a:spcAft>
            </a:pPr>
            <a:r>
              <a:rPr lang="en-US" sz="2400" dirty="0" smtClean="0"/>
              <a:t>Takes </a:t>
            </a:r>
            <a:r>
              <a:rPr lang="en-US" sz="2400" dirty="0"/>
              <a:t>a </a:t>
            </a:r>
            <a:r>
              <a:rPr lang="en-US" sz="2400" dirty="0" smtClean="0"/>
              <a:t>position</a:t>
            </a:r>
          </a:p>
          <a:p>
            <a:pPr lvl="1" fontAlgn="base"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Include 3 arguments </a:t>
            </a:r>
            <a:endParaRPr lang="en-US" sz="2400" dirty="0">
              <a:solidFill>
                <a:srgbClr val="FF0000"/>
              </a:solidFill>
            </a:endParaRPr>
          </a:p>
          <a:p>
            <a:pPr lvl="1" fontAlgn="base">
              <a:spcAft>
                <a:spcPct val="0"/>
              </a:spcAft>
            </a:pPr>
            <a:r>
              <a:rPr lang="en-US" sz="2400" dirty="0" smtClean="0"/>
              <a:t>Provides </a:t>
            </a:r>
            <a:r>
              <a:rPr lang="en-US" sz="2400" dirty="0"/>
              <a:t>organizational </a:t>
            </a:r>
            <a:r>
              <a:rPr lang="en-US" sz="2400" dirty="0" smtClean="0"/>
              <a:t>categories (social, economic, political)</a:t>
            </a:r>
          </a:p>
          <a:p>
            <a:pPr marL="365760" lvl="1" indent="0" fontAlgn="base">
              <a:spcAft>
                <a:spcPct val="0"/>
              </a:spcAft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u="sng" dirty="0">
                <a:latin typeface="Arial Black"/>
                <a:cs typeface="Arial Black"/>
              </a:rPr>
              <a:t>DBQ Essay Format</a:t>
            </a:r>
            <a:endParaRPr kumimoji="0" lang="en-US" sz="4400" i="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981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tar wars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" y="1243781"/>
            <a:ext cx="9124335" cy="388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7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9342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4000" b="1" dirty="0"/>
              <a:t>Paragraph </a:t>
            </a:r>
            <a:r>
              <a:rPr lang="en-US" sz="4000" b="1" dirty="0" smtClean="0"/>
              <a:t>2,3&amp;4 </a:t>
            </a:r>
            <a:r>
              <a:rPr lang="en-US" sz="4000" b="1" dirty="0"/>
              <a:t>– </a:t>
            </a:r>
            <a:r>
              <a:rPr lang="en-US" sz="4000" b="1" dirty="0">
                <a:solidFill>
                  <a:srgbClr val="FF0000"/>
                </a:solidFill>
              </a:rPr>
              <a:t>Body </a:t>
            </a:r>
            <a:r>
              <a:rPr lang="en-US" sz="4000" b="1" dirty="0" smtClean="0">
                <a:solidFill>
                  <a:srgbClr val="FF0000"/>
                </a:solidFill>
              </a:rPr>
              <a:t>Paragraphs</a:t>
            </a:r>
          </a:p>
          <a:p>
            <a:pPr lvl="1" fontAlgn="base">
              <a:spcAft>
                <a:spcPct val="0"/>
              </a:spcAft>
            </a:pPr>
            <a:r>
              <a:rPr lang="en-US" sz="3600" b="1" dirty="0" smtClean="0">
                <a:solidFill>
                  <a:srgbClr val="FF0000"/>
                </a:solidFill>
              </a:rPr>
              <a:t>Each paragraph </a:t>
            </a:r>
            <a:r>
              <a:rPr lang="en-US" sz="3600" b="1" dirty="0" smtClean="0"/>
              <a:t>is </a:t>
            </a:r>
            <a:r>
              <a:rPr lang="en-US" sz="3600" b="1" dirty="0" smtClean="0">
                <a:solidFill>
                  <a:srgbClr val="FF0000"/>
                </a:solidFill>
              </a:rPr>
              <a:t>based on one</a:t>
            </a:r>
            <a:r>
              <a:rPr lang="en-US" sz="3600" b="1" dirty="0" smtClean="0"/>
              <a:t> of your </a:t>
            </a:r>
            <a:r>
              <a:rPr lang="en-US" sz="3600" b="1" dirty="0" smtClean="0">
                <a:solidFill>
                  <a:srgbClr val="FF0000"/>
                </a:solidFill>
              </a:rPr>
              <a:t>arguments</a:t>
            </a:r>
          </a:p>
          <a:p>
            <a:pPr lvl="1" fontAlgn="base">
              <a:spcAft>
                <a:spcPct val="0"/>
              </a:spcAft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lvl="1" fontAlgn="base">
              <a:spcAft>
                <a:spcPct val="0"/>
              </a:spcAft>
            </a:pPr>
            <a:r>
              <a:rPr lang="en-US" sz="3600" b="1" dirty="0" smtClean="0">
                <a:solidFill>
                  <a:srgbClr val="FF0000"/>
                </a:solidFill>
              </a:rPr>
              <a:t>Introduced with a topic sentence</a:t>
            </a:r>
          </a:p>
          <a:p>
            <a:pPr lvl="1" fontAlgn="base">
              <a:spcAft>
                <a:spcPct val="0"/>
              </a:spcAft>
            </a:pPr>
            <a:endParaRPr lang="en-US" sz="3600" b="1" dirty="0">
              <a:solidFill>
                <a:srgbClr val="FF0000"/>
              </a:solidFill>
            </a:endParaRPr>
          </a:p>
          <a:p>
            <a:pPr lvl="1"/>
            <a:r>
              <a:rPr lang="en-US" sz="3600" dirty="0" smtClean="0"/>
              <a:t>Always connect to your thesis – what does this paragraph have to do with the point you’re trying to make?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66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9342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4000" b="1" dirty="0"/>
              <a:t>Paragraph </a:t>
            </a:r>
            <a:r>
              <a:rPr lang="en-US" sz="4000" b="1" dirty="0" smtClean="0"/>
              <a:t>2,3&amp;4 </a:t>
            </a:r>
            <a:r>
              <a:rPr lang="en-US" sz="4000" b="1" dirty="0"/>
              <a:t>– </a:t>
            </a:r>
            <a:r>
              <a:rPr lang="en-US" sz="4000" b="1" dirty="0">
                <a:solidFill>
                  <a:srgbClr val="FF0000"/>
                </a:solidFill>
              </a:rPr>
              <a:t>Body </a:t>
            </a:r>
            <a:r>
              <a:rPr lang="en-US" sz="4000" b="1" dirty="0" smtClean="0">
                <a:solidFill>
                  <a:srgbClr val="FF0000"/>
                </a:solidFill>
              </a:rPr>
              <a:t>Paragraphs</a:t>
            </a:r>
          </a:p>
          <a:p>
            <a:pPr lvl="1"/>
            <a:r>
              <a:rPr lang="en-US" sz="3600" dirty="0"/>
              <a:t>For DBQs:</a:t>
            </a:r>
          </a:p>
          <a:p>
            <a:pPr lvl="2"/>
            <a:r>
              <a:rPr lang="en-US" sz="3600" dirty="0">
                <a:solidFill>
                  <a:srgbClr val="FF0000"/>
                </a:solidFill>
              </a:rPr>
              <a:t>Use documents to support </a:t>
            </a:r>
            <a:r>
              <a:rPr lang="en-US" sz="3600" dirty="0"/>
              <a:t>your </a:t>
            </a:r>
            <a:r>
              <a:rPr lang="en-US" sz="3600" dirty="0">
                <a:solidFill>
                  <a:srgbClr val="FF0000"/>
                </a:solidFill>
              </a:rPr>
              <a:t>arguments </a:t>
            </a:r>
          </a:p>
          <a:p>
            <a:pPr lvl="2"/>
            <a:endParaRPr lang="en-US" sz="3600" dirty="0" smtClean="0">
              <a:solidFill>
                <a:srgbClr val="FF0000"/>
              </a:solidFill>
            </a:endParaRPr>
          </a:p>
          <a:p>
            <a:pPr lvl="2"/>
            <a:r>
              <a:rPr lang="en-US" sz="3600" dirty="0" smtClean="0">
                <a:solidFill>
                  <a:srgbClr val="FF0000"/>
                </a:solidFill>
              </a:rPr>
              <a:t>Include Sourcing/HIPP</a:t>
            </a:r>
            <a:endParaRPr lang="en-US" sz="3600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Be </a:t>
            </a:r>
            <a:r>
              <a:rPr lang="en-US" sz="3600" dirty="0"/>
              <a:t>SPECIFIC </a:t>
            </a:r>
            <a:r>
              <a:rPr lang="en-US" sz="3600" dirty="0" smtClean="0"/>
              <a:t>with </a:t>
            </a:r>
            <a:r>
              <a:rPr lang="en-US" sz="3600" dirty="0" smtClean="0">
                <a:solidFill>
                  <a:srgbClr val="FF0000"/>
                </a:solidFill>
              </a:rPr>
              <a:t>MULTIPLE examples/pieces of evidence from documents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9342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4000" b="1" dirty="0"/>
              <a:t>Paragraph </a:t>
            </a:r>
            <a:r>
              <a:rPr lang="en-US" sz="4000" b="1" dirty="0" smtClean="0"/>
              <a:t>2,3&amp;4 </a:t>
            </a:r>
            <a:r>
              <a:rPr lang="en-US" sz="4000" b="1" dirty="0"/>
              <a:t>– </a:t>
            </a:r>
            <a:r>
              <a:rPr lang="en-US" sz="4000" b="1" dirty="0">
                <a:solidFill>
                  <a:srgbClr val="FF0000"/>
                </a:solidFill>
              </a:rPr>
              <a:t>Body </a:t>
            </a:r>
            <a:r>
              <a:rPr lang="en-US" sz="4000" b="1" dirty="0" smtClean="0">
                <a:solidFill>
                  <a:srgbClr val="FF0000"/>
                </a:solidFill>
              </a:rPr>
              <a:t>Paragraphs</a:t>
            </a:r>
            <a:endParaRPr lang="en-US" sz="3600" dirty="0" smtClean="0"/>
          </a:p>
          <a:p>
            <a:pPr lvl="1"/>
            <a:r>
              <a:rPr lang="en-US" sz="3600" dirty="0" smtClean="0"/>
              <a:t>Be </a:t>
            </a:r>
            <a:r>
              <a:rPr lang="en-US" sz="3600" dirty="0"/>
              <a:t>SPECIFIC </a:t>
            </a:r>
            <a:r>
              <a:rPr lang="en-US" sz="3600" dirty="0" smtClean="0"/>
              <a:t>with </a:t>
            </a:r>
            <a:r>
              <a:rPr lang="en-US" sz="3600" dirty="0" smtClean="0">
                <a:solidFill>
                  <a:srgbClr val="FF0000"/>
                </a:solidFill>
              </a:rPr>
              <a:t>MULTIPLE examples/pieces of evidence from documents</a:t>
            </a:r>
          </a:p>
          <a:p>
            <a:pPr lvl="2"/>
            <a:r>
              <a:rPr lang="en-US" sz="3300" dirty="0" smtClean="0"/>
              <a:t>ONE piece of OUTSIDE EVIDENCE</a:t>
            </a:r>
          </a:p>
        </p:txBody>
      </p:sp>
    </p:spTree>
    <p:extLst>
      <p:ext uri="{BB962C8B-B14F-4D97-AF65-F5344CB8AC3E}">
        <p14:creationId xmlns:p14="http://schemas.microsoft.com/office/powerpoint/2010/main" val="22896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934200"/>
          </a:xfrm>
        </p:spPr>
        <p:txBody>
          <a:bodyPr>
            <a:noAutofit/>
          </a:bodyPr>
          <a:lstStyle/>
          <a:p>
            <a:r>
              <a:rPr lang="en-US" b="1" dirty="0" smtClean="0"/>
              <a:t>Paragraph 5 – </a:t>
            </a:r>
            <a:r>
              <a:rPr lang="en-US" b="1" dirty="0" smtClean="0">
                <a:solidFill>
                  <a:srgbClr val="FF0000"/>
                </a:solidFill>
              </a:rPr>
              <a:t>Conclusion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RESTATE THESIS</a:t>
            </a:r>
          </a:p>
          <a:p>
            <a:pPr lvl="1"/>
            <a:r>
              <a:rPr lang="en-US" sz="2400" dirty="0" smtClean="0"/>
              <a:t>Do not add any additional support/info </a:t>
            </a:r>
            <a:r>
              <a:rPr lang="en-US" sz="2400" b="1" u="sng" dirty="0" smtClean="0"/>
              <a:t>to your argument</a:t>
            </a:r>
          </a:p>
          <a:p>
            <a:pPr lvl="1"/>
            <a:r>
              <a:rPr lang="en-US" sz="2400" dirty="0" smtClean="0"/>
              <a:t>Make a connection to another time, event in history </a:t>
            </a:r>
            <a:r>
              <a:rPr lang="en-US" sz="2000" dirty="0" smtClean="0"/>
              <a:t>(PAST OR PRESENT!!)</a:t>
            </a:r>
          </a:p>
          <a:p>
            <a:pPr marL="365760" lvl="1" indent="0">
              <a:buNone/>
            </a:pPr>
            <a:r>
              <a:rPr lang="en-US" sz="1800" dirty="0" smtClean="0"/>
              <a:t>				OR</a:t>
            </a:r>
          </a:p>
          <a:p>
            <a:pPr lvl="1"/>
            <a:r>
              <a:rPr lang="en-US" sz="2400" dirty="0" smtClean="0"/>
              <a:t>Concede – point out an argument from the “other side” (this may not be an option for all essay prompts, so it’s not always possible/required)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77013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1202485"/>
          </a:xfrm>
        </p:spPr>
        <p:txBody>
          <a:bodyPr/>
          <a:lstStyle/>
          <a:p>
            <a:r>
              <a:rPr lang="en-US" u="sng" dirty="0" smtClean="0">
                <a:latin typeface="Arial Black"/>
                <a:cs typeface="Arial Black"/>
              </a:rPr>
              <a:t>Citing a DBQ Document</a:t>
            </a:r>
            <a:endParaRPr lang="en-US" u="sng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4888"/>
            <a:ext cx="9144000" cy="435816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This method is best for all DBQ essays</a:t>
            </a:r>
          </a:p>
          <a:p>
            <a:pPr lvl="1"/>
            <a:r>
              <a:rPr lang="en-US" sz="3200" b="1" dirty="0" smtClean="0"/>
              <a:t>IDENTIFY it, VERB it, EXPLAIN it. (#)</a:t>
            </a:r>
          </a:p>
          <a:p>
            <a:pPr lvl="1"/>
            <a:endParaRPr lang="en-US" sz="3200" b="1" dirty="0" smtClean="0"/>
          </a:p>
          <a:p>
            <a:pPr marL="0" indent="0">
              <a:buNone/>
            </a:pPr>
            <a:r>
              <a:rPr lang="en-US" sz="3600" b="1" dirty="0" smtClean="0"/>
              <a:t>Identify </a:t>
            </a:r>
            <a:r>
              <a:rPr lang="en-US" sz="3600" b="1" dirty="0"/>
              <a:t>it</a:t>
            </a:r>
            <a:r>
              <a:rPr lang="en-US" sz="3600" dirty="0"/>
              <a:t> – </a:t>
            </a:r>
            <a:r>
              <a:rPr lang="en-US" sz="3600" dirty="0">
                <a:solidFill>
                  <a:srgbClr val="FF0000"/>
                </a:solidFill>
              </a:rPr>
              <a:t>Say what </a:t>
            </a:r>
            <a:r>
              <a:rPr lang="en-US" sz="3600" dirty="0" smtClean="0">
                <a:solidFill>
                  <a:srgbClr val="FF0000"/>
                </a:solidFill>
              </a:rPr>
              <a:t>DOC </a:t>
            </a:r>
            <a:r>
              <a:rPr lang="en-US" sz="3600" dirty="0" smtClean="0">
                <a:solidFill>
                  <a:srgbClr val="FF0000"/>
                </a:solidFill>
              </a:rPr>
              <a:t>is/who made it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(</a:t>
            </a:r>
            <a:r>
              <a:rPr lang="en-US" sz="3600" dirty="0">
                <a:solidFill>
                  <a:srgbClr val="FF0000"/>
                </a:solidFill>
              </a:rPr>
              <a:t>DON’T SAY “In document 1</a:t>
            </a:r>
            <a:r>
              <a:rPr lang="en-US" sz="3600" dirty="0"/>
              <a:t>…”)</a:t>
            </a:r>
          </a:p>
          <a:p>
            <a:pPr lvl="1"/>
            <a:r>
              <a:rPr lang="en-US" sz="3200" dirty="0"/>
              <a:t>Example: </a:t>
            </a:r>
          </a:p>
          <a:p>
            <a:pPr lvl="2"/>
            <a:r>
              <a:rPr lang="en-US" sz="2800" dirty="0"/>
              <a:t>The political </a:t>
            </a:r>
            <a:r>
              <a:rPr lang="en-US" sz="2800" dirty="0" smtClean="0"/>
              <a:t>cartoon created by the New York Times </a:t>
            </a:r>
            <a:r>
              <a:rPr lang="en-US" sz="2800" dirty="0"/>
              <a:t>…</a:t>
            </a:r>
          </a:p>
          <a:p>
            <a:pPr lvl="2"/>
            <a:r>
              <a:rPr lang="en-US" sz="2800" dirty="0" smtClean="0"/>
              <a:t>The letter written by Louis XIV…</a:t>
            </a:r>
            <a:endParaRPr lang="en-US" sz="28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513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pPr marL="342900" lvl="1"/>
            <a:r>
              <a:rPr lang="en-US" sz="3200" b="1" u="sng" dirty="0"/>
              <a:t>Focus your analysis of each document on one of the following:</a:t>
            </a:r>
            <a:r>
              <a:rPr lang="en-US" sz="3200" dirty="0"/>
              <a:t> historical context, intended audience, purpose, and/or point of view (HIPP-</a:t>
            </a:r>
            <a:r>
              <a:rPr lang="en-US" sz="3200" dirty="0" smtClean="0"/>
              <a:t>)</a:t>
            </a:r>
          </a:p>
          <a:p>
            <a:pPr marL="342900" lvl="1">
              <a:buNone/>
            </a:pPr>
            <a:endParaRPr lang="en-US" sz="900" b="1" u="sng" dirty="0"/>
          </a:p>
          <a:p>
            <a:r>
              <a:rPr lang="en-US" sz="3200" dirty="0" smtClean="0"/>
              <a:t>Support your argument with analysis of </a:t>
            </a:r>
            <a:r>
              <a:rPr lang="en-US" sz="3200" b="1" u="sng" dirty="0" smtClean="0"/>
              <a:t>historical evidence outside the documents</a:t>
            </a:r>
            <a:r>
              <a:rPr lang="en-US" sz="3200" dirty="0" smtClean="0"/>
              <a:t> (-O)</a:t>
            </a:r>
          </a:p>
          <a:p>
            <a:endParaRPr lang="en-US" sz="800" dirty="0" smtClean="0"/>
          </a:p>
          <a:p>
            <a:r>
              <a:rPr lang="en-US" sz="3200" dirty="0" smtClean="0"/>
              <a:t>Connect historical phenomena relevant to your argument </a:t>
            </a:r>
            <a:r>
              <a:rPr lang="en-US" sz="3200" b="1" u="sng" dirty="0" smtClean="0"/>
              <a:t>to broader events of processes</a:t>
            </a:r>
          </a:p>
          <a:p>
            <a:endParaRPr lang="en-US" sz="800" b="1" u="sng" dirty="0" smtClean="0"/>
          </a:p>
          <a:p>
            <a:r>
              <a:rPr lang="en-US" sz="3200" b="1" u="sng" dirty="0" smtClean="0"/>
              <a:t>Synthesize</a:t>
            </a:r>
            <a:r>
              <a:rPr lang="en-US" sz="3200" dirty="0" smtClean="0"/>
              <a:t> the elements above into a persuasive essay that extends your argument, </a:t>
            </a:r>
            <a:r>
              <a:rPr lang="en-US" sz="3200" b="1" u="sng" dirty="0" smtClean="0"/>
              <a:t>connects it to a different historical context, or accounts for </a:t>
            </a:r>
            <a:r>
              <a:rPr lang="en-US" sz="3200" b="1" u="sng" dirty="0" smtClean="0">
                <a:solidFill>
                  <a:srgbClr val="FF0000"/>
                </a:solidFill>
              </a:rPr>
              <a:t>contradictory evidence on the topic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6626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*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53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*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8945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Verb it</a:t>
            </a:r>
            <a:r>
              <a:rPr lang="en-US" sz="4400" dirty="0" smtClean="0"/>
              <a:t>- </a:t>
            </a:r>
            <a:r>
              <a:rPr lang="en-US" sz="4400" dirty="0" smtClean="0">
                <a:solidFill>
                  <a:srgbClr val="FF0000"/>
                </a:solidFill>
              </a:rPr>
              <a:t>Say what DOC is </a:t>
            </a:r>
            <a:r>
              <a:rPr lang="en-US" sz="4400" i="1" dirty="0" smtClean="0">
                <a:solidFill>
                  <a:srgbClr val="FF0000"/>
                </a:solidFill>
              </a:rPr>
              <a:t>doing</a:t>
            </a:r>
            <a:r>
              <a:rPr lang="en-US" sz="4400" dirty="0" smtClean="0">
                <a:solidFill>
                  <a:srgbClr val="FF0000"/>
                </a:solidFill>
              </a:rPr>
              <a:t>! 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(states, explains, </a:t>
            </a:r>
            <a:r>
              <a:rPr lang="en-US" sz="4400" dirty="0" smtClean="0">
                <a:solidFill>
                  <a:srgbClr val="FF0000"/>
                </a:solidFill>
              </a:rPr>
              <a:t>says</a:t>
            </a:r>
            <a:r>
              <a:rPr lang="en-US" sz="4400" dirty="0" smtClean="0">
                <a:solidFill>
                  <a:srgbClr val="FF0000"/>
                </a:solidFill>
              </a:rPr>
              <a:t>, argues, etc.)</a:t>
            </a:r>
          </a:p>
          <a:p>
            <a:pPr lvl="1"/>
            <a:r>
              <a:rPr lang="en-US" sz="4000" dirty="0" smtClean="0"/>
              <a:t>Example:</a:t>
            </a:r>
          </a:p>
          <a:p>
            <a:pPr lvl="2"/>
            <a:r>
              <a:rPr lang="en-US" sz="3600" dirty="0"/>
              <a:t>The political cartoon created by the New York Times </a:t>
            </a:r>
            <a:r>
              <a:rPr lang="en-US" sz="3600" dirty="0" smtClean="0"/>
              <a:t>shows anti-immigrant attitudes in the USA…</a:t>
            </a:r>
            <a:endParaRPr lang="en-US" sz="3600" dirty="0"/>
          </a:p>
          <a:p>
            <a:pPr lvl="2"/>
            <a:r>
              <a:rPr lang="en-US" sz="3600" dirty="0" smtClean="0"/>
              <a:t>The </a:t>
            </a:r>
            <a:r>
              <a:rPr lang="en-US" sz="3600" dirty="0"/>
              <a:t>letter written by Louis </a:t>
            </a:r>
            <a:r>
              <a:rPr lang="en-US" sz="3600" dirty="0" smtClean="0"/>
              <a:t>XIV states his views on the powers of kings…</a:t>
            </a:r>
            <a:endParaRPr lang="en-US" sz="3600" dirty="0"/>
          </a:p>
          <a:p>
            <a:pPr lvl="2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b="1" dirty="0"/>
              <a:t>Explain it</a:t>
            </a:r>
            <a:r>
              <a:rPr lang="en-US" sz="3600" dirty="0"/>
              <a:t> – </a:t>
            </a:r>
            <a:r>
              <a:rPr lang="en-US" sz="3600" dirty="0">
                <a:solidFill>
                  <a:srgbClr val="FF0000"/>
                </a:solidFill>
              </a:rPr>
              <a:t>finish your thought</a:t>
            </a:r>
            <a:r>
              <a:rPr lang="en-US" sz="36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YOUR ANALYSIS!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EXPLAIN HOW </a:t>
            </a:r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EVIDENCE SUPPORTS </a:t>
            </a:r>
            <a:r>
              <a:rPr lang="en-US" sz="3600" dirty="0" smtClean="0"/>
              <a:t>YOUR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THESIS/ARGUMENT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/>
              <a:t>Think of this as the YOU in your essay, these are your Ideas, interpretation, </a:t>
            </a:r>
            <a:r>
              <a:rPr lang="en-US" sz="3600" dirty="0" err="1" smtClean="0"/>
              <a:t>ect</a:t>
            </a:r>
            <a:endParaRPr lang="en-US" sz="3600" dirty="0" smtClean="0"/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Use intro phrase like “which demonstrates” or “this shows”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b="1" dirty="0"/>
              <a:t>Explain it</a:t>
            </a:r>
            <a:r>
              <a:rPr lang="en-US" sz="3600" dirty="0"/>
              <a:t> </a:t>
            </a:r>
            <a:r>
              <a:rPr lang="en-US" sz="3600" dirty="0" smtClean="0"/>
              <a:t>–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b="1" dirty="0" smtClean="0"/>
              <a:t>*At the end of the sentence you can </a:t>
            </a:r>
            <a:r>
              <a:rPr lang="en-US" sz="3600" b="1" dirty="0" smtClean="0">
                <a:solidFill>
                  <a:srgbClr val="FF0000"/>
                </a:solidFill>
              </a:rPr>
              <a:t>cite</a:t>
            </a:r>
            <a:r>
              <a:rPr lang="en-US" sz="3600" b="1" dirty="0" smtClean="0"/>
              <a:t> the </a:t>
            </a:r>
            <a:r>
              <a:rPr lang="en-US" sz="3600" b="1" dirty="0" smtClean="0">
                <a:solidFill>
                  <a:srgbClr val="FF0000"/>
                </a:solidFill>
              </a:rPr>
              <a:t>document by putting </a:t>
            </a:r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NUMBER in parenthesis – example: (1)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Example:	</a:t>
            </a:r>
          </a:p>
          <a:p>
            <a:pPr lvl="2"/>
            <a:r>
              <a:rPr lang="en-US" sz="2800" dirty="0"/>
              <a:t>The political cartoon created by the New York Times shows anti-immigrant attitudes </a:t>
            </a:r>
            <a:r>
              <a:rPr lang="en-US" sz="2800" dirty="0" smtClean="0"/>
              <a:t>in the USA, which demonstrates that some people opposed migration during the late 1800’s based on ideas of nationalism and racist ideas.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The letter written by Louis XIV states his </a:t>
            </a:r>
            <a:r>
              <a:rPr lang="en-US" sz="2800" dirty="0" smtClean="0"/>
              <a:t>views </a:t>
            </a:r>
            <a:r>
              <a:rPr lang="en-US" sz="2800" dirty="0"/>
              <a:t>on </a:t>
            </a:r>
            <a:r>
              <a:rPr lang="en-US" sz="2800" dirty="0" smtClean="0"/>
              <a:t>the powers of kings, this shows the use of Divine Right and Absolute Monarchy that many European kings uses to centralize power.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61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b="1" u="sng" dirty="0" smtClean="0"/>
              <a:t>REMEMBER: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not quote long passages of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documents</a:t>
            </a:r>
            <a:r>
              <a:rPr lang="en-US" dirty="0" smtClean="0"/>
              <a:t> if you have to quote at all; it’s better to </a:t>
            </a:r>
            <a:r>
              <a:rPr lang="en-US" dirty="0" smtClean="0">
                <a:solidFill>
                  <a:srgbClr val="FF0000"/>
                </a:solidFill>
              </a:rPr>
              <a:t>summarize in your own words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Note relationships</a:t>
            </a:r>
            <a:r>
              <a:rPr lang="en-US" dirty="0" smtClean="0"/>
              <a:t>: similarities, differences, causes/effects of all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documents in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NEVER USE I, IN MY OPINION, OR ANY FIRST PERSON!!!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b="1" u="sng" dirty="0" smtClean="0"/>
              <a:t>REMEMBER: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DBQ ABOUT YOUR ARGRUMENT NOT THE DOCUMENTS</a:t>
            </a:r>
            <a:r>
              <a:rPr lang="en-US" dirty="0" smtClean="0"/>
              <a:t>! </a:t>
            </a:r>
          </a:p>
          <a:p>
            <a:endParaRPr lang="en-US" dirty="0"/>
          </a:p>
          <a:p>
            <a:r>
              <a:rPr lang="en-US" dirty="0" smtClean="0"/>
              <a:t>Documents are there as evidence and to help you… which can be guided but should not be only based on the documents.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Must use all or all but 1 of the documents.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Important final step for Documents: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incorporating your analysis be sure to write a sentence that does ONE of the following: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Explains </a:t>
            </a:r>
            <a:r>
              <a:rPr lang="en-US" b="1" i="1" u="sng" dirty="0" smtClean="0">
                <a:solidFill>
                  <a:srgbClr val="C00000"/>
                </a:solidFill>
              </a:rPr>
              <a:t>why</a:t>
            </a:r>
            <a:r>
              <a:rPr lang="en-US" b="1" dirty="0" smtClean="0">
                <a:solidFill>
                  <a:srgbClr val="C00000"/>
                </a:solidFill>
              </a:rPr>
              <a:t> the source is important in relation to</a:t>
            </a:r>
            <a:r>
              <a:rPr lang="en-US" dirty="0" smtClean="0">
                <a:solidFill>
                  <a:srgbClr val="C00000"/>
                </a:solidFill>
              </a:rPr>
              <a:t> the question being asked</a:t>
            </a:r>
          </a:p>
          <a:p>
            <a:pPr lvl="1" algn="ctr">
              <a:buNone/>
            </a:pPr>
            <a:r>
              <a:rPr lang="en-US" sz="2800" b="1" dirty="0" smtClean="0"/>
              <a:t>OR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Explains </a:t>
            </a:r>
            <a:r>
              <a:rPr lang="en-US" b="1" i="1" u="sng" dirty="0" smtClean="0">
                <a:solidFill>
                  <a:srgbClr val="C00000"/>
                </a:solidFill>
              </a:rPr>
              <a:t>what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the source has to do with </a:t>
            </a:r>
            <a:r>
              <a:rPr lang="en-US" dirty="0" smtClean="0">
                <a:solidFill>
                  <a:srgbClr val="C00000"/>
                </a:solidFill>
              </a:rPr>
              <a:t>the question being asked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 3: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Documents…</a:t>
            </a:r>
          </a:p>
          <a:p>
            <a:pPr lvl="1"/>
            <a:r>
              <a:rPr lang="en-US" dirty="0" smtClean="0"/>
              <a:t>Note the order- chronological? No? – does their order help in applying the historical thinking skill?</a:t>
            </a:r>
          </a:p>
          <a:p>
            <a:pPr lvl="1"/>
            <a:r>
              <a:rPr lang="en-US" dirty="0" smtClean="0"/>
              <a:t>Read the documents quickly and carefully</a:t>
            </a:r>
          </a:p>
          <a:p>
            <a:pPr lvl="2"/>
            <a:r>
              <a:rPr lang="en-US" b="1" i="1" u="sng" dirty="0" smtClean="0">
                <a:solidFill>
                  <a:srgbClr val="FF0000"/>
                </a:solidFill>
              </a:rPr>
              <a:t>READ THE SOURCE!!!!!</a:t>
            </a:r>
            <a:r>
              <a:rPr lang="en-US" b="1" i="1" u="sng" dirty="0" smtClean="0"/>
              <a:t> </a:t>
            </a:r>
            <a:r>
              <a:rPr lang="en-US" dirty="0" smtClean="0"/>
              <a:t>Author, date, place it came from</a:t>
            </a:r>
          </a:p>
          <a:p>
            <a:pPr lvl="2"/>
            <a:r>
              <a:rPr lang="en-US" dirty="0" smtClean="0"/>
              <a:t>Underline key words</a:t>
            </a:r>
          </a:p>
          <a:p>
            <a:pPr lvl="2"/>
            <a:r>
              <a:rPr lang="en-US" dirty="0" smtClean="0"/>
              <a:t>Note point of view</a:t>
            </a:r>
          </a:p>
          <a:p>
            <a:pPr lvl="2"/>
            <a:r>
              <a:rPr lang="en-US" b="1" dirty="0" smtClean="0"/>
              <a:t>Summarize in a few words the main idea of the doc</a:t>
            </a:r>
          </a:p>
          <a:p>
            <a:pPr lvl="2"/>
            <a:r>
              <a:rPr lang="en-US" b="1" dirty="0" smtClean="0"/>
              <a:t>ADDRESS AT LEAST ONE OF THE FOLLOWING:</a:t>
            </a:r>
          </a:p>
          <a:p>
            <a:pPr lvl="3"/>
            <a:r>
              <a:rPr lang="en-US" b="1" dirty="0" smtClean="0"/>
              <a:t>Historical Context, Intended Audience, Purpose, Point of View</a:t>
            </a:r>
          </a:p>
          <a:p>
            <a:pPr lvl="2"/>
            <a:r>
              <a:rPr lang="en-US" dirty="0" smtClean="0"/>
              <a:t>Note any </a:t>
            </a:r>
            <a:r>
              <a:rPr lang="en-US" b="1" dirty="0" smtClean="0"/>
              <a:t>additional outside info </a:t>
            </a:r>
            <a:r>
              <a:rPr lang="en-US" dirty="0" smtClean="0"/>
              <a:t>that comes to mind at this point</a:t>
            </a:r>
          </a:p>
        </p:txBody>
      </p:sp>
    </p:spTree>
    <p:extLst>
      <p:ext uri="{BB962C8B-B14F-4D97-AF65-F5344CB8AC3E}">
        <p14:creationId xmlns:p14="http://schemas.microsoft.com/office/powerpoint/2010/main" val="25073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66800"/>
          </a:xfrm>
        </p:spPr>
        <p:txBody>
          <a:bodyPr/>
          <a:lstStyle/>
          <a:p>
            <a:r>
              <a:rPr lang="en-US" sz="4800" dirty="0" smtClean="0">
                <a:latin typeface="Arial Black"/>
                <a:cs typeface="Arial Black"/>
              </a:rPr>
              <a:t>Document Based Question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818"/>
            <a:ext cx="9144000" cy="516718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15 minute reading/planning period</a:t>
            </a:r>
          </a:p>
          <a:p>
            <a:endParaRPr lang="en-US" sz="5400" b="1" dirty="0" smtClean="0"/>
          </a:p>
          <a:p>
            <a:r>
              <a:rPr lang="en-US" sz="5400" b="1" dirty="0" smtClean="0"/>
              <a:t>45 minutes suggested for writing</a:t>
            </a:r>
          </a:p>
        </p:txBody>
      </p:sp>
    </p:spTree>
    <p:extLst>
      <p:ext uri="{BB962C8B-B14F-4D97-AF65-F5344CB8AC3E}">
        <p14:creationId xmlns:p14="http://schemas.microsoft.com/office/powerpoint/2010/main" val="134795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Essay 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</a:t>
            </a:r>
            <a:r>
              <a:rPr lang="en-US" sz="4400" b="1" dirty="0"/>
              <a:t>Using the following documents and your knowledge of history, analyze the responses to the spread of Buddhism in </a:t>
            </a:r>
            <a:r>
              <a:rPr lang="en-US" sz="4400" b="1" dirty="0" smtClean="0"/>
              <a:t>China</a:t>
            </a:r>
            <a:r>
              <a:rPr lang="en-US" sz="4400" b="1" dirty="0"/>
              <a:t> </a:t>
            </a:r>
            <a:r>
              <a:rPr lang="en-US" sz="4400" b="1" dirty="0" smtClean="0"/>
              <a:t>prior to the 10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Century C.E.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369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Essay 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Evaluate the extent to which spread </a:t>
            </a:r>
            <a:r>
              <a:rPr lang="en-US" sz="4400" b="1" dirty="0"/>
              <a:t>of Buddhism in </a:t>
            </a:r>
            <a:r>
              <a:rPr lang="en-US" sz="4400" b="1" dirty="0" smtClean="0"/>
              <a:t>China</a:t>
            </a:r>
            <a:r>
              <a:rPr lang="en-US" sz="4400" b="1" dirty="0"/>
              <a:t> </a:t>
            </a:r>
            <a:r>
              <a:rPr lang="en-US" sz="4400" b="1" dirty="0" smtClean="0"/>
              <a:t>prior to the 10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Century C.E.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 1: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Read all parts of </a:t>
            </a: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question carefully</a:t>
            </a:r>
          </a:p>
          <a:p>
            <a:pPr lvl="1"/>
            <a:r>
              <a:rPr lang="en-US" sz="2800" dirty="0" smtClean="0"/>
              <a:t>Identify type of essay/task verb</a:t>
            </a:r>
          </a:p>
          <a:p>
            <a:pPr lvl="1"/>
            <a:r>
              <a:rPr lang="en-US" sz="2800" dirty="0" smtClean="0"/>
              <a:t>Underline key words</a:t>
            </a:r>
          </a:p>
          <a:p>
            <a:pPr lvl="1"/>
            <a:r>
              <a:rPr lang="en-US" sz="2800" dirty="0" smtClean="0"/>
              <a:t>Identify/underline themes/essay topics</a:t>
            </a:r>
          </a:p>
          <a:p>
            <a:pPr lvl="1"/>
            <a:r>
              <a:rPr lang="en-US" sz="2800" dirty="0" smtClean="0"/>
              <a:t>CIRCLE TIME FRAME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Make sure you know WHAT IS BEING ASKED</a:t>
            </a:r>
          </a:p>
          <a:p>
            <a:pPr lvl="1">
              <a:buNone/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" y="434340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Essay 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</a:t>
            </a:r>
            <a:r>
              <a:rPr lang="en-US" sz="4400" b="1" dirty="0"/>
              <a:t>Using the following documents and your knowledge of history, </a:t>
            </a:r>
            <a:r>
              <a:rPr lang="en-US" sz="4400" b="1" dirty="0" smtClean="0"/>
              <a:t>compare methods of establishing  and legitimizing power used by Land Based Empire between 1450-1750.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375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 2: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Write</a:t>
            </a:r>
            <a:r>
              <a:rPr lang="en-US" b="1" dirty="0" smtClean="0"/>
              <a:t> down </a:t>
            </a:r>
            <a:r>
              <a:rPr lang="en-US" dirty="0" smtClean="0"/>
              <a:t>any </a:t>
            </a:r>
            <a:r>
              <a:rPr lang="en-US" dirty="0" smtClean="0">
                <a:solidFill>
                  <a:srgbClr val="FF0000"/>
                </a:solidFill>
              </a:rPr>
              <a:t>outside information you know about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time period or theme BEFORE </a:t>
            </a:r>
            <a:r>
              <a:rPr lang="en-US" dirty="0" smtClean="0"/>
              <a:t>you start </a:t>
            </a:r>
            <a:r>
              <a:rPr lang="en-US" dirty="0" smtClean="0">
                <a:solidFill>
                  <a:srgbClr val="FF0000"/>
                </a:solidFill>
              </a:rPr>
              <a:t>reading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documents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Brainstorm</a:t>
            </a:r>
            <a:r>
              <a:rPr lang="en-US" sz="3200" dirty="0" smtClean="0"/>
              <a:t> </a:t>
            </a:r>
            <a:r>
              <a:rPr lang="en-US" sz="3200" dirty="0"/>
              <a:t>about any </a:t>
            </a:r>
            <a:r>
              <a:rPr lang="en-US" sz="3200" dirty="0">
                <a:solidFill>
                  <a:srgbClr val="FF0000"/>
                </a:solidFill>
              </a:rPr>
              <a:t>potential arguments/ideas</a:t>
            </a:r>
            <a:r>
              <a:rPr lang="en-US" sz="3200" dirty="0"/>
              <a:t> that come to mind right </a:t>
            </a:r>
            <a:r>
              <a:rPr lang="en-US" sz="3200" dirty="0" smtClean="0"/>
              <a:t>away</a:t>
            </a:r>
            <a:endParaRPr lang="en-US" dirty="0"/>
          </a:p>
          <a:p>
            <a:pPr lvl="1"/>
            <a:r>
              <a:rPr lang="en-US" dirty="0" smtClean="0"/>
              <a:t>Write them down!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4863</TotalTime>
  <Words>926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Black</vt:lpstr>
      <vt:lpstr>Calibri</vt:lpstr>
      <vt:lpstr>Tw Cen MT</vt:lpstr>
      <vt:lpstr>Wingdings</vt:lpstr>
      <vt:lpstr>Wingdings 2</vt:lpstr>
      <vt:lpstr>Median</vt:lpstr>
      <vt:lpstr>Document Based Question</vt:lpstr>
      <vt:lpstr>PowerPoint Presentation</vt:lpstr>
      <vt:lpstr>Step 3:</vt:lpstr>
      <vt:lpstr>Document Based Question</vt:lpstr>
      <vt:lpstr>Essay Prompt:</vt:lpstr>
      <vt:lpstr>Essay Prompt:</vt:lpstr>
      <vt:lpstr>Step 1:</vt:lpstr>
      <vt:lpstr>Essay Prompt:</vt:lpstr>
      <vt:lpstr>Step 2:</vt:lpstr>
      <vt:lpstr>Step 3:</vt:lpstr>
      <vt:lpstr>LEFT-RIGHT SIDE ANNOTATION</vt:lpstr>
      <vt:lpstr>Step 4: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Citing a DBQ Document</vt:lpstr>
      <vt:lpstr>PowerPoint Presentation</vt:lpstr>
      <vt:lpstr>PowerPoint Presentation</vt:lpstr>
      <vt:lpstr>PowerPoint Presentation</vt:lpstr>
      <vt:lpstr>PowerPoint Presentation</vt:lpstr>
      <vt:lpstr>REMEMBER:</vt:lpstr>
      <vt:lpstr>REMEMBER:</vt:lpstr>
      <vt:lpstr>Important final step for Documents: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DBQ  WRITING WORKSHOP</dc:title>
  <dc:creator>nicole.o'toole</dc:creator>
  <cp:lastModifiedBy>Pfannenstiel, Andrew</cp:lastModifiedBy>
  <cp:revision>168</cp:revision>
  <dcterms:created xsi:type="dcterms:W3CDTF">2016-02-04T17:23:45Z</dcterms:created>
  <dcterms:modified xsi:type="dcterms:W3CDTF">2019-11-13T22:26:57Z</dcterms:modified>
</cp:coreProperties>
</file>