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300" r:id="rId3"/>
    <p:sldId id="296" r:id="rId4"/>
    <p:sldId id="298" r:id="rId5"/>
    <p:sldId id="257" r:id="rId6"/>
    <p:sldId id="258" r:id="rId7"/>
    <p:sldId id="259" r:id="rId8"/>
    <p:sldId id="260" r:id="rId9"/>
    <p:sldId id="262" r:id="rId10"/>
    <p:sldId id="264" r:id="rId11"/>
    <p:sldId id="261" r:id="rId12"/>
    <p:sldId id="302" r:id="rId13"/>
    <p:sldId id="266" r:id="rId14"/>
    <p:sldId id="272" r:id="rId15"/>
    <p:sldId id="273" r:id="rId16"/>
    <p:sldId id="274" r:id="rId17"/>
    <p:sldId id="275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5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A77DAFB-030C-4A4E-8C5F-9D0AE68CF727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06BEBD2-ACB2-4FFC-A369-78F0CC7839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frm=1&amp;source=images&amp;cd=&amp;cad=rja&amp;uact=8&amp;ved=0ahUKEwjb_qWcp4zMAhVG6GMKHQn0D9EQjRwIBw&amp;url=http://jahtruth.net/ausnz.htm&amp;bvm=bv.119408272,d.cGc&amp;psig=AFQjCNE3RY3H1jVFq4OctwvntBhVFDQBvA&amp;ust=1460660681712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&amp;esrc=s&amp;frm=1&amp;source=images&amp;cd=&amp;cad=rja&amp;uact=8&amp;ved=0ahUKEwjK2KzppozMAhVH62MKHZzXBF8QjRwIBw&amp;url=http://www.bbc.co.uk/news/world-asia-32751191&amp;psig=AFQjCNGGu5vOH5NMrVzUikVp5akLOfhIqg&amp;ust=1460660353152461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www.google.com/url?sa=i&amp;rct=j&amp;q=&amp;esrc=s&amp;frm=1&amp;source=imgres&amp;cd=&amp;cad=rja&amp;uact=8&amp;ved=0ahUKEwiG2tuEpozMAhUC5GMKHY9EAAoQjRwIBw&amp;url=http://www.cnn.com/2015/11/20/asia/new-zealand-flag-vote/&amp;psig=AFQjCNGfqw-mMfNbuMKm5say2a6Fky5IXA&amp;ust=146066036859190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European Imperialism </a:t>
            </a:r>
            <a:r>
              <a:rPr lang="en-US" dirty="0" err="1" smtClean="0">
                <a:solidFill>
                  <a:srgbClr val="FF0000"/>
                </a:solidFill>
              </a:rPr>
              <a:t>Bellwork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are the three motivations for New Imperialism we discussed in class?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Raw materials, new markets, and nationalism </a:t>
            </a:r>
          </a:p>
          <a:p>
            <a:endParaRPr lang="en-US" dirty="0"/>
          </a:p>
          <a:p>
            <a:r>
              <a:rPr lang="en-US" dirty="0" smtClean="0"/>
              <a:t>How did Europeans attempt to justify their New Imperialism?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Social Darwinism and “science” of “Racial Superiority”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28600"/>
            <a:ext cx="5483352" cy="758952"/>
          </a:xfrm>
        </p:spPr>
        <p:txBody>
          <a:bodyPr>
            <a:normAutofit/>
          </a:bodyPr>
          <a:lstStyle/>
          <a:p>
            <a:r>
              <a:rPr lang="en-US" dirty="0"/>
              <a:t>Paths to Colonial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657600" y="1600200"/>
            <a:ext cx="52578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One European country after another began to claim parts of Africa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Able to take African territories easily because they had superior weapons and a lot of money</a:t>
            </a:r>
          </a:p>
          <a:p>
            <a:r>
              <a:rPr lang="en-US" sz="2400" dirty="0" smtClean="0"/>
              <a:t>In </a:t>
            </a:r>
            <a:r>
              <a:rPr lang="en-US" sz="2400" dirty="0" smtClean="0">
                <a:solidFill>
                  <a:srgbClr val="FF0000"/>
                </a:solidFill>
              </a:rPr>
              <a:t>1885</a:t>
            </a:r>
            <a:r>
              <a:rPr lang="en-US" sz="2400" dirty="0" smtClean="0"/>
              <a:t> several </a:t>
            </a:r>
            <a:r>
              <a:rPr lang="en-US" sz="2400" dirty="0" smtClean="0">
                <a:solidFill>
                  <a:srgbClr val="FF0000"/>
                </a:solidFill>
              </a:rPr>
              <a:t>European nations met at Berlin Conference to decide how to divide up Africa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No African leaders invited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Peaceful negotiations made between the European powers that officially decided “who got what”</a:t>
            </a:r>
          </a:p>
          <a:p>
            <a:r>
              <a:rPr lang="en-US" sz="2400" dirty="0" smtClean="0"/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1914  Europeans controlled 90% of Africa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European powers often had to use extensive and bloody military action to maintain control within their acquired African territories</a:t>
            </a:r>
          </a:p>
          <a:p>
            <a:endParaRPr lang="en-US" dirty="0"/>
          </a:p>
        </p:txBody>
      </p:sp>
      <p:pic>
        <p:nvPicPr>
          <p:cNvPr id="4" name="Picture 5" descr="Berlin Confere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276600"/>
            <a:ext cx="3505200" cy="2743200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04800"/>
            <a:ext cx="3048000" cy="283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019800"/>
            <a:ext cx="3505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The Berlin Conference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to Colonial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346448" cy="4721352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Australia and New Zealand </a:t>
            </a:r>
            <a:r>
              <a:rPr lang="en-US" dirty="0" smtClean="0"/>
              <a:t>were both </a:t>
            </a:r>
            <a:r>
              <a:rPr lang="en-US" dirty="0" smtClean="0">
                <a:solidFill>
                  <a:srgbClr val="FF0000"/>
                </a:solidFill>
              </a:rPr>
              <a:t>taken </a:t>
            </a:r>
            <a:r>
              <a:rPr lang="en-US" dirty="0" smtClean="0"/>
              <a:t>over </a:t>
            </a:r>
            <a:r>
              <a:rPr lang="en-US" dirty="0" smtClean="0">
                <a:solidFill>
                  <a:srgbClr val="FF0000"/>
                </a:solidFill>
              </a:rPr>
              <a:t>by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British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Similar to the earlier colonization of North America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Conquest accompanied by massive European settlement and diseases that reduced native numbers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Became settler colonies with thousands of Europeans settling </a:t>
            </a:r>
            <a:r>
              <a:rPr lang="en-US" dirty="0" smtClean="0">
                <a:solidFill>
                  <a:schemeClr val="tx1"/>
                </a:solidFill>
              </a:rPr>
              <a:t>= “neo-European” societies in the Pacific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752600"/>
            <a:ext cx="38303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00600" y="5486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White Settlers in Australia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jahtruth.net/ausnzfg.gif">
            <a:hlinkClick r:id="rId2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85800"/>
            <a:ext cx="4886325" cy="129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i2.cdn.turner.com/cnnnext/dam/assets/150901155311-new-zealand-flag-nyan-kiwi-super-169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761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chef-1.bbci.co.uk/news/624/media/images/83021000/jpg/_83021899_83021898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04309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918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 European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37448" cy="4949952"/>
          </a:xfrm>
        </p:spPr>
        <p:txBody>
          <a:bodyPr>
            <a:normAutofit/>
          </a:bodyPr>
          <a:lstStyle/>
          <a:p>
            <a:r>
              <a:rPr lang="en-US" dirty="0" smtClean="0"/>
              <a:t>Many groups and individuals willingly cooperated with colonial authorities</a:t>
            </a:r>
          </a:p>
          <a:p>
            <a:r>
              <a:rPr lang="en-US" dirty="0" smtClean="0"/>
              <a:t>Many </a:t>
            </a:r>
            <a:r>
              <a:rPr lang="en-US" dirty="0" smtClean="0">
                <a:solidFill>
                  <a:srgbClr val="FF0000"/>
                </a:solidFill>
              </a:rPr>
              <a:t>men found employment, status, and security in the European-led armed forces</a:t>
            </a:r>
          </a:p>
          <a:p>
            <a:r>
              <a:rPr lang="en-US" dirty="0" smtClean="0"/>
              <a:t>Colonial rulers = expensive, in short supply, and could rarely communicate with their subjects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Local intermediaries needed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Local intermediaries </a:t>
            </a:r>
            <a:r>
              <a:rPr lang="en-US" dirty="0" smtClean="0">
                <a:solidFill>
                  <a:schemeClr val="tx1"/>
                </a:solidFill>
              </a:rPr>
              <a:t>typically </a:t>
            </a:r>
            <a:r>
              <a:rPr lang="en-US" dirty="0" smtClean="0">
                <a:solidFill>
                  <a:srgbClr val="FF0000"/>
                </a:solidFill>
              </a:rPr>
              <a:t>from elite or governing families used as representatives of European powers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Local intermediaries could retain their status and gain wealth  by exercising authority at the local level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European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422648" cy="4572000"/>
          </a:xfrm>
        </p:spPr>
        <p:txBody>
          <a:bodyPr/>
          <a:lstStyle/>
          <a:p>
            <a:r>
              <a:rPr lang="en-US" dirty="0" smtClean="0"/>
              <a:t>Major factor distinguishing the rulers from the ruled was race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Education for colonial subjects was very limited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Limited to practical subjects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Europeans were afraid that education and knowledge would lead to power for colonial subjects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4142112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European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524000"/>
            <a:ext cx="4575048" cy="4797552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Colonies with large European settler populations created </a:t>
            </a:r>
            <a:r>
              <a:rPr lang="en-US" dirty="0" smtClean="0"/>
              <a:t>blatant pattern of </a:t>
            </a:r>
            <a:r>
              <a:rPr lang="en-US" dirty="0" smtClean="0">
                <a:solidFill>
                  <a:srgbClr val="FF0000"/>
                </a:solidFill>
              </a:rPr>
              <a:t>racial segregation</a:t>
            </a:r>
          </a:p>
          <a:p>
            <a:r>
              <a:rPr lang="en-US" dirty="0" smtClean="0"/>
              <a:t>Example :</a:t>
            </a:r>
          </a:p>
          <a:p>
            <a:r>
              <a:rPr lang="en-US" dirty="0" smtClean="0"/>
              <a:t>Apartheid or </a:t>
            </a:r>
            <a:r>
              <a:rPr lang="en-US" dirty="0"/>
              <a:t>r</a:t>
            </a:r>
            <a:r>
              <a:rPr lang="en-US" dirty="0" smtClean="0"/>
              <a:t>acial segregation in South Africa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Racial system provided for separate: “homelands,” educational systems, residential areas, public facilities, etc.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7300" y="2057400"/>
            <a:ext cx="4038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0" y="1527048"/>
            <a:ext cx="5943600" cy="48737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European powers</a:t>
            </a:r>
            <a:r>
              <a:rPr lang="en-US" dirty="0" smtClean="0"/>
              <a:t> were much </a:t>
            </a:r>
            <a:r>
              <a:rPr lang="en-US" dirty="0" smtClean="0">
                <a:solidFill>
                  <a:srgbClr val="FF0000"/>
                </a:solidFill>
              </a:rPr>
              <a:t>more</a:t>
            </a:r>
            <a:r>
              <a:rPr lang="en-US" dirty="0" smtClean="0"/>
              <a:t> involved and “</a:t>
            </a:r>
            <a:r>
              <a:rPr lang="en-US" dirty="0" smtClean="0">
                <a:solidFill>
                  <a:srgbClr val="FF0000"/>
                </a:solidFill>
              </a:rPr>
              <a:t>hands on” with their colonial states in the 19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century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Affected the daily lives of people far more than empires had in the past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Centralized tax-collecting agencies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New modes of </a:t>
            </a:r>
            <a:r>
              <a:rPr lang="en-US" dirty="0" smtClean="0">
                <a:solidFill>
                  <a:srgbClr val="FF0000"/>
                </a:solidFill>
              </a:rPr>
              <a:t>transportation and communication created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Imposed changes in landholding patterns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Integration of colonial economies into global trade network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Public health and sanitation measures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European Rule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2590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715000"/>
            <a:ext cx="259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European factories on the west coast of Africa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 European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76400"/>
            <a:ext cx="7467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European colonizers </a:t>
            </a:r>
            <a:r>
              <a:rPr lang="en-US" dirty="0" smtClean="0">
                <a:solidFill>
                  <a:srgbClr val="FF0000"/>
                </a:solidFill>
              </a:rPr>
              <a:t>felt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0000"/>
                </a:solidFill>
              </a:rPr>
              <a:t>need to count, classify, and organize their colonial subjects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Wanted a way to manage the unfamiliar, complex, varied, and changing societies that they now controlled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Made colonial administration easier, but often disregarded tribal histories/relationships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Ex: In African colonies, Europeans identified and sometimes even invented distinct tribes </a:t>
            </a: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 each with its own territory, language, customs, chief, etc.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Forced Labor in Colonies</a:t>
            </a:r>
            <a:endParaRPr lang="en-US" sz="3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648200" cy="4625609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Forced labor </a:t>
            </a:r>
            <a:r>
              <a:rPr lang="en-US" dirty="0" smtClean="0"/>
              <a:t>was often </a:t>
            </a:r>
            <a:r>
              <a:rPr lang="en-US" dirty="0" smtClean="0">
                <a:solidFill>
                  <a:srgbClr val="FF0000"/>
                </a:solidFill>
              </a:rPr>
              <a:t>used to meet the demands of the colonial state</a:t>
            </a:r>
            <a:endParaRPr lang="en-US" dirty="0"/>
          </a:p>
          <a:p>
            <a:r>
              <a:rPr lang="en-US" dirty="0" smtClean="0">
                <a:sym typeface="Wingdings" pitchFamily="2" charset="2"/>
              </a:rPr>
              <a:t> Examples:</a:t>
            </a:r>
            <a:endParaRPr lang="en-US" dirty="0" smtClean="0"/>
          </a:p>
          <a:p>
            <a:pPr lvl="1"/>
            <a:r>
              <a:rPr lang="en-US" dirty="0" smtClean="0"/>
              <a:t>Building railroads</a:t>
            </a:r>
          </a:p>
          <a:p>
            <a:pPr lvl="1"/>
            <a:r>
              <a:rPr lang="en-US" dirty="0" smtClean="0"/>
              <a:t>Constructing government buildings</a:t>
            </a:r>
          </a:p>
          <a:p>
            <a:pPr lvl="1"/>
            <a:r>
              <a:rPr lang="en-US" dirty="0" smtClean="0"/>
              <a:t>Transporting goods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133600"/>
            <a:ext cx="382245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506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Forced Labor in Colonies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600200"/>
            <a:ext cx="4648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Most infamous cruelties of forced labor = in the Congo in the early 1900s</a:t>
            </a:r>
          </a:p>
          <a:p>
            <a:pPr lvl="1"/>
            <a:r>
              <a:rPr lang="en-US" dirty="0" smtClean="0"/>
              <a:t>Governed by King Leopold II of Belgium</a:t>
            </a:r>
          </a:p>
          <a:p>
            <a:pPr lvl="1"/>
            <a:r>
              <a:rPr lang="en-US" dirty="0" smtClean="0"/>
              <a:t>Forced villagers to collect rubber </a:t>
            </a:r>
            <a:r>
              <a:rPr lang="en-US" dirty="0" smtClean="0">
                <a:sym typeface="Wingdings" pitchFamily="2" charset="2"/>
              </a:rPr>
              <a:t> they had daily rubber quotas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rubber quotas were not met, villagers were tortured and/or killed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Shot, ears/limbs cut off, tied up with ropes around their necks and dragged away, etc.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0"/>
            <a:ext cx="2120793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600200"/>
            <a:ext cx="1750977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828800"/>
            <a:ext cx="2438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518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Objective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WWBAT: Discuss colonial rule and economic practices in Africa and Asia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Forced Labor in Colonies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775191"/>
            <a:ext cx="4800600" cy="462560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Several colonial states used “cultivation systems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Peasants required to cultivate 20% </a:t>
            </a:r>
            <a:r>
              <a:rPr lang="en-US" dirty="0" smtClean="0"/>
              <a:t>or more </a:t>
            </a:r>
            <a:r>
              <a:rPr lang="en-US" dirty="0" smtClean="0">
                <a:solidFill>
                  <a:srgbClr val="FF0000"/>
                </a:solidFill>
              </a:rPr>
              <a:t>of</a:t>
            </a:r>
            <a:r>
              <a:rPr lang="en-US" dirty="0" smtClean="0"/>
              <a:t> their </a:t>
            </a:r>
            <a:r>
              <a:rPr lang="en-US" dirty="0" smtClean="0">
                <a:solidFill>
                  <a:srgbClr val="FF0000"/>
                </a:solidFill>
              </a:rPr>
              <a:t>land in cash crops </a:t>
            </a:r>
            <a:r>
              <a:rPr lang="en-US" dirty="0" smtClean="0"/>
              <a:t>such as sugar or tobacco </a:t>
            </a:r>
            <a:r>
              <a:rPr lang="en-US" dirty="0" smtClean="0">
                <a:solidFill>
                  <a:srgbClr val="FF0000"/>
                </a:solidFill>
              </a:rPr>
              <a:t>to meet their tax obligation</a:t>
            </a:r>
          </a:p>
          <a:p>
            <a:pPr lvl="1"/>
            <a:r>
              <a:rPr lang="en-US" dirty="0" smtClean="0"/>
              <a:t>Cash crops sold to government contractors at fixed, low prices</a:t>
            </a:r>
          </a:p>
          <a:p>
            <a:pPr lvl="1"/>
            <a:r>
              <a:rPr lang="en-US" dirty="0" smtClean="0"/>
              <a:t>Cash crops resold in the world market for a very high profit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752600"/>
            <a:ext cx="377917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29200" y="59436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Sorting Tobacco Leaves in Java, 1930s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83985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Cash-Crop Agriculture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76400"/>
            <a:ext cx="51054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some places, colonial rule/policies increased cash-crop production to the advantage of local farmers in West Africa and Southeast Asia</a:t>
            </a:r>
          </a:p>
          <a:p>
            <a:r>
              <a:rPr lang="en-US" dirty="0" smtClean="0"/>
              <a:t>Example: British authorities in Burma encouraged rice production among small farmers</a:t>
            </a:r>
          </a:p>
          <a:p>
            <a:pPr lvl="1"/>
            <a:r>
              <a:rPr lang="en-US" dirty="0" smtClean="0"/>
              <a:t>Ended the prohibition on rice exports</a:t>
            </a:r>
          </a:p>
          <a:p>
            <a:pPr lvl="1"/>
            <a:r>
              <a:rPr lang="en-US" dirty="0" smtClean="0"/>
              <a:t>Provided irrigation and transportation facilities</a:t>
            </a:r>
          </a:p>
          <a:p>
            <a:pPr lvl="1"/>
            <a:r>
              <a:rPr lang="en-US" dirty="0" smtClean="0"/>
              <a:t>Passed laws that encouraged private ownership of small farms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657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943600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British Authorities Surveying Rice Production in Burma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00721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Economies of Cash-Crop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480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Results of these policies in Burma:</a:t>
            </a:r>
          </a:p>
          <a:p>
            <a:pPr lvl="1"/>
            <a:r>
              <a:rPr lang="en-US" dirty="0" smtClean="0"/>
              <a:t>Population boomed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in Burma </a:t>
            </a:r>
            <a:r>
              <a:rPr lang="en-US" u="sng" dirty="0" smtClean="0"/>
              <a:t>AND</a:t>
            </a:r>
            <a:r>
              <a:rPr lang="en-US" dirty="0" smtClean="0"/>
              <a:t> in other parts of Asia</a:t>
            </a:r>
          </a:p>
          <a:p>
            <a:pPr lvl="1"/>
            <a:r>
              <a:rPr lang="en-US" dirty="0" smtClean="0"/>
              <a:t>Rice exports soared</a:t>
            </a:r>
          </a:p>
          <a:p>
            <a:pPr lvl="1"/>
            <a:r>
              <a:rPr lang="en-US" dirty="0" smtClean="0"/>
              <a:t>Small farmers able to buy their own land, build nice homes, buy imported goods, etc.</a:t>
            </a:r>
          </a:p>
          <a:p>
            <a:pPr lvl="1"/>
            <a:r>
              <a:rPr lang="en-US" dirty="0" smtClean="0"/>
              <a:t>Standards of living improved sharply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209800"/>
            <a:ext cx="3385782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3657600" y="3048000"/>
            <a:ext cx="2057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0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Cash-Crop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1828800"/>
            <a:ext cx="4800600" cy="4625609"/>
          </a:xfrm>
        </p:spPr>
        <p:txBody>
          <a:bodyPr>
            <a:normAutofit/>
          </a:bodyPr>
          <a:lstStyle/>
          <a:p>
            <a:r>
              <a:rPr lang="en-US" dirty="0" smtClean="0"/>
              <a:t>Profitable cash-crop farming in the southern Gold Coast</a:t>
            </a:r>
          </a:p>
          <a:p>
            <a:pPr lvl="1"/>
            <a:r>
              <a:rPr lang="en-US" dirty="0" smtClean="0"/>
              <a:t>British territory in West Africa</a:t>
            </a:r>
          </a:p>
          <a:p>
            <a:pPr lvl="1"/>
            <a:r>
              <a:rPr lang="en-US" dirty="0" smtClean="0"/>
              <a:t>Modern-day Ghana</a:t>
            </a:r>
          </a:p>
          <a:p>
            <a:pPr lvl="1"/>
            <a:r>
              <a:rPr lang="en-US" dirty="0" smtClean="0"/>
              <a:t>African farmers themselves developed this export agriculture</a:t>
            </a:r>
          </a:p>
          <a:p>
            <a:pPr lvl="1"/>
            <a:r>
              <a:rPr lang="en-US" dirty="0" smtClean="0"/>
              <a:t>Planted cacao trees in huge quantities and became the world’s leading supplier of cocoa by 1911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5433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019800"/>
            <a:ext cx="3581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Drying Cocoa Beans in the Gold Coast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2526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Cash-Crop Agriculture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356602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Problems with this success:</a:t>
            </a:r>
          </a:p>
          <a:p>
            <a:r>
              <a:rPr lang="en-US" dirty="0" smtClean="0"/>
              <a:t>Labor shortages caused:</a:t>
            </a:r>
          </a:p>
          <a:p>
            <a:r>
              <a:rPr lang="en-US" dirty="0" smtClean="0"/>
              <a:t>Led to employment of </a:t>
            </a:r>
            <a:r>
              <a:rPr lang="en-US" dirty="0" smtClean="0">
                <a:solidFill>
                  <a:srgbClr val="FF0000"/>
                </a:solidFill>
              </a:rPr>
              <a:t>former slaves who were exploited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Led to migration of workers from the interior of Africa to the Gold Coast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which caused ethnic and class tensions</a:t>
            </a:r>
          </a:p>
          <a:p>
            <a:r>
              <a:rPr lang="en-US" dirty="0" smtClean="0">
                <a:sym typeface="Wingdings" pitchFamily="2" charset="2"/>
              </a:rPr>
              <a:t>Some men married women for their labor power, but didn’t take care of them</a:t>
            </a:r>
          </a:p>
          <a:p>
            <a:r>
              <a:rPr lang="en-US" dirty="0" smtClean="0">
                <a:sym typeface="Wingdings" pitchFamily="2" charset="2"/>
              </a:rPr>
              <a:t>Many colonies only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specialized in </a:t>
            </a:r>
            <a:r>
              <a:rPr lang="en-US" dirty="0" smtClean="0">
                <a:sym typeface="Wingdings" pitchFamily="2" charset="2"/>
              </a:rPr>
              <a:t>one or two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cash-crops which made regions vulnerable to world market prices drops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602" y="1728061"/>
            <a:ext cx="37719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5867400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Breaking Open (Cracking) the Pods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5069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Wage Labor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752600"/>
            <a:ext cx="4648200" cy="4625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Millions of colonial subjects across Asia and Africa sought employment in European-owned plantations, mines, construction projects, and homes</a:t>
            </a:r>
          </a:p>
          <a:p>
            <a:pPr lvl="1"/>
            <a:r>
              <a:rPr lang="en-US" dirty="0" smtClean="0"/>
              <a:t>Needed money</a:t>
            </a:r>
          </a:p>
          <a:p>
            <a:pPr lvl="1"/>
            <a:r>
              <a:rPr lang="en-US" dirty="0" smtClean="0"/>
              <a:t>Lost land they needed to support their families</a:t>
            </a:r>
          </a:p>
          <a:p>
            <a:pPr lvl="1"/>
            <a:r>
              <a:rPr lang="en-US" dirty="0" smtClean="0"/>
              <a:t>Sometimes forced by colonial authorities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0386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9436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Workers in a South African Mine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41625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Wage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495800" cy="5029199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European-financed plantations in Southeast Asia that grew sugarcane, rubber, tea, tobacco, </a:t>
            </a:r>
            <a:r>
              <a:rPr lang="en-US" dirty="0" err="1" smtClean="0">
                <a:solidFill>
                  <a:srgbClr val="FF0000"/>
                </a:solidFill>
              </a:rPr>
              <a:t>ect</a:t>
            </a:r>
            <a:r>
              <a:rPr lang="en-US" dirty="0" smtClean="0">
                <a:solidFill>
                  <a:srgbClr val="FF0000"/>
                </a:solidFill>
              </a:rPr>
              <a:t> and employed hundreds of thousands of workers</a:t>
            </a:r>
          </a:p>
          <a:p>
            <a:pPr lvl="1"/>
            <a:r>
              <a:rPr lang="en-US" dirty="0" smtClean="0"/>
              <a:t>Workers = subject to very strict control</a:t>
            </a:r>
          </a:p>
          <a:p>
            <a:pPr lvl="1"/>
            <a:r>
              <a:rPr lang="en-US" dirty="0" smtClean="0"/>
              <a:t>Often housed in barracks</a:t>
            </a:r>
          </a:p>
          <a:p>
            <a:pPr lvl="1"/>
            <a:r>
              <a:rPr lang="en-US" dirty="0" smtClean="0"/>
              <a:t>Paid very little (and women made </a:t>
            </a:r>
            <a:r>
              <a:rPr lang="en-US" u="sng" dirty="0" smtClean="0"/>
              <a:t>even less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Disease was common </a:t>
            </a:r>
            <a:r>
              <a:rPr lang="en-US" dirty="0" smtClean="0">
                <a:sym typeface="Wingdings" pitchFamily="2" charset="2"/>
              </a:rPr>
              <a:t> high death rates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752600"/>
            <a:ext cx="4038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6019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Tea Plantation in Ceylon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3229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Wage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775191"/>
            <a:ext cx="4495800" cy="462560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Even </a:t>
            </a:r>
            <a:r>
              <a:rPr lang="en-US" dirty="0" smtClean="0">
                <a:solidFill>
                  <a:srgbClr val="FF0000"/>
                </a:solidFill>
              </a:rPr>
              <a:t>more land taken from </a:t>
            </a:r>
            <a:r>
              <a:rPr lang="en-US" dirty="0" smtClean="0"/>
              <a:t>local </a:t>
            </a:r>
            <a:r>
              <a:rPr lang="en-US" dirty="0" smtClean="0">
                <a:solidFill>
                  <a:srgbClr val="FF0000"/>
                </a:solidFill>
              </a:rPr>
              <a:t>people in Africa than in Southeast Asia</a:t>
            </a:r>
          </a:p>
          <a:p>
            <a:pPr lvl="1"/>
            <a:r>
              <a:rPr lang="en-US" dirty="0" smtClean="0"/>
              <a:t>Ex: South Africa in 1913 </a:t>
            </a:r>
            <a:r>
              <a:rPr lang="en-US" dirty="0" smtClean="0">
                <a:sym typeface="Wingdings" pitchFamily="2" charset="2"/>
              </a:rPr>
              <a:t> whites were 20% of the population, but controlled 88% of the land</a:t>
            </a:r>
            <a:endParaRPr lang="en-US" dirty="0" smtClean="0"/>
          </a:p>
          <a:p>
            <a:r>
              <a:rPr lang="en-US" dirty="0" smtClean="0"/>
              <a:t>“Squatters” = Africans who stayed and worked for the new landowners as the price of remaining on what had been their own land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05000"/>
            <a:ext cx="3886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54102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Workers Harvesting Leaves on an African Tea Plantation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99914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Wage Labor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5191"/>
            <a:ext cx="5181600" cy="493040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any colonial subject worked in mines for gold, silver, tin, diamonds, </a:t>
            </a:r>
            <a:r>
              <a:rPr lang="en-US" sz="2400" dirty="0" err="1" smtClean="0">
                <a:solidFill>
                  <a:srgbClr val="FF0000"/>
                </a:solidFill>
              </a:rPr>
              <a:t>ect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Worked in awful and dangerous conditions for small wage</a:t>
            </a:r>
          </a:p>
          <a:p>
            <a:pPr lvl="1"/>
            <a:r>
              <a:rPr lang="en-US" sz="2400" dirty="0" smtClean="0"/>
              <a:t>Worked on strictly-controlled 3-year contracts</a:t>
            </a:r>
          </a:p>
          <a:p>
            <a:pPr lvl="1"/>
            <a:r>
              <a:rPr lang="en-US" sz="2400" dirty="0" smtClean="0"/>
              <a:t>Horrible living conditions</a:t>
            </a:r>
          </a:p>
          <a:p>
            <a:pPr lvl="1"/>
            <a:r>
              <a:rPr lang="en-US" sz="2400" dirty="0" smtClean="0"/>
              <a:t>Rampant diseases</a:t>
            </a:r>
          </a:p>
          <a:p>
            <a:pPr lvl="1"/>
            <a:r>
              <a:rPr lang="en-US" sz="2400" dirty="0" smtClean="0"/>
              <a:t>High death rates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905000"/>
            <a:ext cx="3962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5791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Chinese Tin Miners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26315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Economies of Wage Labor:</a:t>
            </a:r>
            <a:br>
              <a:rPr lang="en-US" dirty="0" smtClean="0"/>
            </a:br>
            <a:r>
              <a:rPr lang="en-US" dirty="0" smtClean="0"/>
              <a:t>Working for Europeans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775191"/>
            <a:ext cx="5029200" cy="4854209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Recruited on short-term contracts</a:t>
            </a:r>
          </a:p>
          <a:p>
            <a:pPr lvl="1"/>
            <a:r>
              <a:rPr lang="en-US" dirty="0" smtClean="0"/>
              <a:t>Lived in all-male prison-like barracks surrounded by barbed wire</a:t>
            </a:r>
          </a:p>
          <a:p>
            <a:pPr lvl="1"/>
            <a:r>
              <a:rPr lang="en-US" dirty="0" smtClean="0"/>
              <a:t>Forced to return home periodically so they didn’t establish a permanent family life near the mines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32004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5638800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Painting of Two African Miners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612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Notebook Setup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4/13/2016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European Colonies and Economies</a:t>
            </a:r>
          </a:p>
          <a:p>
            <a:r>
              <a:rPr lang="en-US" dirty="0" smtClean="0"/>
              <a:t>This will be one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5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752600"/>
            <a:ext cx="458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81144" y="2286000"/>
            <a:ext cx="458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581144" y="4648200"/>
            <a:ext cx="45811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0" y="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Path of Colonial Status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-36576" y="1735836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Under European Rule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-2309" y="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Force Labor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632960" y="2287524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Cash-Crop Agriculture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08576" y="4649723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Wage Labor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11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Second Wave of European Conquests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4800" y="1143000"/>
          <a:ext cx="8504238" cy="369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2119"/>
                <a:gridCol w="4252119"/>
              </a:tblGrid>
              <a:tr h="669622"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First</a:t>
                      </a:r>
                      <a:r>
                        <a:rPr lang="en-US" u="sng" baseline="0" dirty="0" smtClean="0"/>
                        <a:t> Wave of European Colonialism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Second Wave of European Colonialism</a:t>
                      </a:r>
                      <a:endParaRPr lang="en-US" u="sng" dirty="0"/>
                    </a:p>
                  </a:txBody>
                  <a:tcPr/>
                </a:tc>
              </a:tr>
              <a:tr h="387956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1500s</a:t>
                      </a:r>
                      <a:r>
                        <a:rPr lang="en-US" u="none" baseline="0" dirty="0" smtClean="0"/>
                        <a:t> - </a:t>
                      </a:r>
                      <a:r>
                        <a:rPr lang="en-US" u="none" dirty="0" smtClean="0"/>
                        <a:t>1600s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1750</a:t>
                      </a:r>
                      <a:r>
                        <a:rPr lang="en-US" u="none" baseline="0" dirty="0" smtClean="0"/>
                        <a:t> – 1900</a:t>
                      </a:r>
                      <a:endParaRPr lang="en-US" u="none" dirty="0"/>
                    </a:p>
                  </a:txBody>
                  <a:tcPr/>
                </a:tc>
              </a:tr>
              <a:tr h="387956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In the Western Hemisphere (Americas)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In Africa and Asia</a:t>
                      </a:r>
                      <a:endParaRPr lang="en-US" u="none" dirty="0"/>
                    </a:p>
                  </a:txBody>
                  <a:tcPr/>
                </a:tc>
              </a:tr>
              <a:tr h="66962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Spain and Portugal = were major players;</a:t>
                      </a:r>
                      <a:r>
                        <a:rPr lang="en-US" u="none" baseline="0" dirty="0" smtClean="0"/>
                        <a:t> NOT ANYMORE DUN </a:t>
                      </a:r>
                      <a:r>
                        <a:rPr lang="en-US" u="none" baseline="0" dirty="0" err="1" smtClean="0"/>
                        <a:t>DUN</a:t>
                      </a:r>
                      <a:r>
                        <a:rPr lang="en-US" u="none" baseline="0" dirty="0" smtClean="0"/>
                        <a:t> </a:t>
                      </a:r>
                      <a:r>
                        <a:rPr lang="en-US" u="none" baseline="0" dirty="0" err="1" smtClean="0"/>
                        <a:t>DUN</a:t>
                      </a:r>
                      <a:endParaRPr lang="en-US" u="non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u="none" dirty="0" smtClean="0"/>
                        <a:t>New countries involved =</a:t>
                      </a:r>
                      <a:r>
                        <a:rPr lang="en-US" u="none" baseline="0" dirty="0" smtClean="0"/>
                        <a:t> Germany, Italy, Belgium, the U.S., Japan</a:t>
                      </a:r>
                      <a:endParaRPr lang="en-US" u="none" dirty="0" smtClean="0"/>
                    </a:p>
                    <a:p>
                      <a:pPr algn="ctr"/>
                      <a:endParaRPr lang="en-US" u="none" dirty="0"/>
                    </a:p>
                  </a:txBody>
                  <a:tcPr/>
                </a:tc>
              </a:tr>
              <a:tr h="669622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Devastated</a:t>
                      </a:r>
                      <a:r>
                        <a:rPr lang="en-US" u="none" baseline="0" dirty="0" smtClean="0"/>
                        <a:t> native populations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No massive devastation done to native peoples</a:t>
                      </a:r>
                      <a:endParaRPr lang="en-US" u="none" dirty="0"/>
                    </a:p>
                  </a:txBody>
                  <a:tcPr/>
                </a:tc>
              </a:tr>
              <a:tr h="669622"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Europeans</a:t>
                      </a:r>
                      <a:r>
                        <a:rPr lang="en-US" u="none" baseline="0" dirty="0" smtClean="0"/>
                        <a:t> chose the path of conquest and outright colonial rule</a:t>
                      </a:r>
                      <a:endParaRPr lang="en-US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none" dirty="0" smtClean="0"/>
                        <a:t>Europeans preferred informal control (cheaper</a:t>
                      </a:r>
                      <a:r>
                        <a:rPr lang="en-US" u="none" baseline="0" dirty="0" smtClean="0"/>
                        <a:t> &amp; less likely to cause war)</a:t>
                      </a:r>
                      <a:endParaRPr lang="en-US" u="non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953000"/>
            <a:ext cx="8503920" cy="137160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Construction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2</a:t>
            </a:r>
            <a:r>
              <a:rPr kumimoji="0" lang="en-US" sz="27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nd</a:t>
            </a:r>
            <a:r>
              <a:rPr lang="en-US" sz="2700" dirty="0" smtClean="0"/>
              <a:t>-wave European empires in Africa and Asia involved military force or the threat of using it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Although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they would have preferred non-violent takeovers, Europeans often had to fight in wars of conquest to create their empires</a:t>
            </a:r>
          </a:p>
          <a:p>
            <a:pPr marL="731520" lvl="1" indent="-27432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baseline="0" dirty="0" smtClean="0"/>
              <a:t>Always</a:t>
            </a:r>
            <a:r>
              <a:rPr lang="en-US" sz="2700" dirty="0" smtClean="0"/>
              <a:t> won in the end </a:t>
            </a:r>
            <a:r>
              <a:rPr lang="en-US" sz="2700" dirty="0" smtClean="0">
                <a:sym typeface="Wingdings" pitchFamily="2" charset="2"/>
              </a:rPr>
              <a:t> superior militaries and weapons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52400" y="4800600"/>
            <a:ext cx="88392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Asia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5" name="Picture 2" descr="map_20_01_colonial_as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8686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Africa in the Early 20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  <a:endParaRPr lang="en-US" dirty="0"/>
          </a:p>
        </p:txBody>
      </p:sp>
      <p:pic>
        <p:nvPicPr>
          <p:cNvPr id="4" name="Picture 2" descr="map_20_02_colonial_afr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8458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Colonial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29000" y="1527048"/>
            <a:ext cx="5486400" cy="4797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India and Indonesia colonial conquest grew out of earlier interactions with European trading companies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India </a:t>
            </a:r>
            <a:r>
              <a:rPr lang="en-US" dirty="0" smtClean="0">
                <a:solidFill>
                  <a:schemeClr val="tx1"/>
                </a:solidFill>
              </a:rPr>
              <a:t> became </a:t>
            </a:r>
            <a:r>
              <a:rPr lang="en-US" dirty="0" smtClean="0">
                <a:solidFill>
                  <a:srgbClr val="FF0000"/>
                </a:solidFill>
              </a:rPr>
              <a:t>controlled by Britain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Indonesia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became </a:t>
            </a:r>
            <a:r>
              <a:rPr lang="en-US" dirty="0" smtClean="0">
                <a:solidFill>
                  <a:srgbClr val="FF0000"/>
                </a:solidFill>
              </a:rPr>
              <a:t>controlled by the Dutch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Conquest evolved slowly as local authorities and European traders made and unmade a variety of alliances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Acquisition </a:t>
            </a:r>
            <a:r>
              <a:rPr lang="en-US" dirty="0" smtClean="0">
                <a:solidFill>
                  <a:schemeClr val="tx1"/>
                </a:solidFill>
              </a:rPr>
              <a:t>of India and Indonesia = </a:t>
            </a:r>
            <a:r>
              <a:rPr lang="en-US" dirty="0" smtClean="0">
                <a:solidFill>
                  <a:srgbClr val="FF0000"/>
                </a:solidFill>
              </a:rPr>
              <a:t>fairly easy because both were fragmented territories with no political unity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3048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2578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/>
              <a:t>British authorities meeting with Mughal leaders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Paths to Colonial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724400" y="1527048"/>
            <a:ext cx="4081272" cy="4572000"/>
          </a:xfrm>
        </p:spPr>
        <p:txBody>
          <a:bodyPr/>
          <a:lstStyle/>
          <a:p>
            <a:r>
              <a:rPr lang="en-US" dirty="0" smtClean="0"/>
              <a:t>Africa, mainland Southeast Asia, and the Pacific islands = occurred later = in the 2</a:t>
            </a:r>
            <a:r>
              <a:rPr lang="en-US" baseline="30000" dirty="0" smtClean="0"/>
              <a:t>nd</a:t>
            </a:r>
            <a:r>
              <a:rPr lang="en-US" dirty="0" smtClean="0"/>
              <a:t> half of the 19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More abruptly and deliberately than anywhere else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1370</TotalTime>
  <Words>1449</Words>
  <Application>Microsoft Office PowerPoint</Application>
  <PresentationFormat>On-screen Show (4:3)</PresentationFormat>
  <Paragraphs>168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Civic</vt:lpstr>
      <vt:lpstr>European Imperialism Bellwork</vt:lpstr>
      <vt:lpstr>Objective</vt:lpstr>
      <vt:lpstr>Interactive Notebook Setup </vt:lpstr>
      <vt:lpstr>PowerPoint Presentation</vt:lpstr>
      <vt:lpstr>A Second Wave of European Conquests</vt:lpstr>
      <vt:lpstr>Colonial Asia in the Early 20th Century</vt:lpstr>
      <vt:lpstr>Colonial Africa in the Early 20th Century</vt:lpstr>
      <vt:lpstr>Paths to Colonial Status</vt:lpstr>
      <vt:lpstr>Paths to Colonial Status</vt:lpstr>
      <vt:lpstr>Paths to Colonial Status</vt:lpstr>
      <vt:lpstr>Paths to Colonial Status</vt:lpstr>
      <vt:lpstr>PowerPoint Presentation</vt:lpstr>
      <vt:lpstr>Under European Rule</vt:lpstr>
      <vt:lpstr>Under European Rule</vt:lpstr>
      <vt:lpstr>Under European Rule</vt:lpstr>
      <vt:lpstr>Under European Rule</vt:lpstr>
      <vt:lpstr>Under European Rule</vt:lpstr>
      <vt:lpstr>Forced Labor in Colonies</vt:lpstr>
      <vt:lpstr>Forced Labor in Colonies</vt:lpstr>
      <vt:lpstr>Forced Labor in Colonies</vt:lpstr>
      <vt:lpstr>Cash-Crop Agriculture</vt:lpstr>
      <vt:lpstr>Economies of Cash-Crop Agriculture</vt:lpstr>
      <vt:lpstr>Cash-Crop Agriculture</vt:lpstr>
      <vt:lpstr>Cash-Crop Agriculture</vt:lpstr>
      <vt:lpstr>Wage Labor</vt:lpstr>
      <vt:lpstr>Wage Labor</vt:lpstr>
      <vt:lpstr>Wage Labor</vt:lpstr>
      <vt:lpstr>Wage Labor</vt:lpstr>
      <vt:lpstr>Economies of Wage Labor: Working for Europeans</vt:lpstr>
    </vt:vector>
  </TitlesOfParts>
  <Company>GSCS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Colonial Encounters 1750-1914</dc:title>
  <dc:creator>GSCS</dc:creator>
  <cp:lastModifiedBy>Pfannenstiel, Andrew</cp:lastModifiedBy>
  <cp:revision>61</cp:revision>
  <dcterms:created xsi:type="dcterms:W3CDTF">2012-03-06T20:40:24Z</dcterms:created>
  <dcterms:modified xsi:type="dcterms:W3CDTF">2016-04-15T20:10:03Z</dcterms:modified>
</cp:coreProperties>
</file>