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82" r:id="rId3"/>
    <p:sldId id="283" r:id="rId4"/>
    <p:sldId id="281" r:id="rId5"/>
    <p:sldId id="285" r:id="rId6"/>
    <p:sldId id="287" r:id="rId7"/>
    <p:sldId id="288" r:id="rId8"/>
    <p:sldId id="289" r:id="rId9"/>
    <p:sldId id="290" r:id="rId10"/>
    <p:sldId id="312" r:id="rId11"/>
    <p:sldId id="257" r:id="rId12"/>
    <p:sldId id="258" r:id="rId13"/>
    <p:sldId id="294" r:id="rId14"/>
    <p:sldId id="296" r:id="rId15"/>
    <p:sldId id="259" r:id="rId16"/>
    <p:sldId id="293" r:id="rId17"/>
    <p:sldId id="260" r:id="rId18"/>
    <p:sldId id="297" r:id="rId19"/>
    <p:sldId id="26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556" autoAdjust="0"/>
    <p:restoredTop sz="94660"/>
  </p:normalViewPr>
  <p:slideViewPr>
    <p:cSldViewPr>
      <p:cViewPr varScale="1">
        <p:scale>
          <a:sx n="108" d="100"/>
          <a:sy n="108" d="100"/>
        </p:scale>
        <p:origin x="1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6C3-C276-44F6-A89A-E2E37C194648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2FB6DA-C6C6-4BB1-9032-51C92FFD7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6C3-C276-44F6-A89A-E2E37C194648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B6DA-C6C6-4BB1-9032-51C92FFD7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B2FB6DA-C6C6-4BB1-9032-51C92FFD7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6C3-C276-44F6-A89A-E2E37C194648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6C3-C276-44F6-A89A-E2E37C194648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B2FB6DA-C6C6-4BB1-9032-51C92FFD7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6C3-C276-44F6-A89A-E2E37C194648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2FB6DA-C6C6-4BB1-9032-51C92FFD7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709A6C3-C276-44F6-A89A-E2E37C194648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B6DA-C6C6-4BB1-9032-51C92FFD7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6C3-C276-44F6-A89A-E2E37C194648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B2FB6DA-C6C6-4BB1-9032-51C92FFD7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6C3-C276-44F6-A89A-E2E37C194648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B2FB6DA-C6C6-4BB1-9032-51C92FFD7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6C3-C276-44F6-A89A-E2E37C194648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2FB6DA-C6C6-4BB1-9032-51C92FFD7A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2FB6DA-C6C6-4BB1-9032-51C92FFD7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6C3-C276-44F6-A89A-E2E37C194648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B2FB6DA-C6C6-4BB1-9032-51C92FFD7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709A6C3-C276-44F6-A89A-E2E37C194648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709A6C3-C276-44F6-A89A-E2E37C194648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2FB6DA-C6C6-4BB1-9032-51C92FFD7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/>
              <a:t>WESTERN EUROPEAN INDUSTRIALIZATION </a:t>
            </a:r>
          </a:p>
        </p:txBody>
      </p:sp>
    </p:spTree>
    <p:extLst>
      <p:ext uri="{BB962C8B-B14F-4D97-AF65-F5344CB8AC3E}">
        <p14:creationId xmlns:p14="http://schemas.microsoft.com/office/powerpoint/2010/main" val="45936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United States of America Industrialization</a:t>
            </a:r>
          </a:p>
        </p:txBody>
      </p:sp>
    </p:spTree>
    <p:extLst>
      <p:ext uri="{BB962C8B-B14F-4D97-AF65-F5344CB8AC3E}">
        <p14:creationId xmlns:p14="http://schemas.microsoft.com/office/powerpoint/2010/main" val="3491977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032248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Like Britain the U.S. had major advantages 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Country was </a:t>
            </a:r>
            <a:r>
              <a:rPr lang="en-US" dirty="0">
                <a:solidFill>
                  <a:srgbClr val="FF0000"/>
                </a:solidFill>
              </a:rPr>
              <a:t>large </a:t>
            </a:r>
            <a:r>
              <a:rPr lang="en-US" dirty="0">
                <a:solidFill>
                  <a:schemeClr val="tx1"/>
                </a:solidFill>
              </a:rPr>
              <a:t>in both </a:t>
            </a:r>
            <a:r>
              <a:rPr lang="en-US" dirty="0">
                <a:solidFill>
                  <a:srgbClr val="FF0000"/>
                </a:solidFill>
              </a:rPr>
              <a:t>geography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and population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Ready availability of </a:t>
            </a:r>
            <a:r>
              <a:rPr lang="en-US" dirty="0">
                <a:solidFill>
                  <a:srgbClr val="FF0000"/>
                </a:solidFill>
              </a:rPr>
              <a:t>natural resources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Iron, Coal, Cotton, and precious metals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Beneficial geography </a:t>
            </a:r>
          </a:p>
          <a:p>
            <a:pPr lvl="2"/>
            <a:r>
              <a:rPr lang="en-US" dirty="0"/>
              <a:t>Notably coast and rivers/canals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Growing domestic market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Political stability or the very least </a:t>
            </a:r>
            <a:r>
              <a:rPr lang="en-US" dirty="0">
                <a:solidFill>
                  <a:srgbClr val="FF0000"/>
                </a:solidFill>
              </a:rPr>
              <a:t>distance from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chaos of Europe and Latin America in 19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Century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752600"/>
            <a:ext cx="35909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Industrial United States in 1900</a:t>
            </a:r>
          </a:p>
        </p:txBody>
      </p:sp>
      <p:pic>
        <p:nvPicPr>
          <p:cNvPr id="4" name="Picture 2" descr="map_18_02_industrial_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305800" cy="490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Slave labor= </a:t>
            </a:r>
            <a:r>
              <a:rPr lang="en-US" dirty="0"/>
              <a:t>MASSIVE amounts of </a:t>
            </a:r>
            <a:r>
              <a:rPr lang="en-US" dirty="0">
                <a:solidFill>
                  <a:srgbClr val="FF0000"/>
                </a:solidFill>
              </a:rPr>
              <a:t>cheap cash crops for internal use and export </a:t>
            </a:r>
            <a:r>
              <a:rPr lang="en-US" dirty="0"/>
              <a:t>to foreign countries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Most important crops were: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Tobacco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Wheat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COTTON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Huge profits used to invest in expansion of agricultural products</a:t>
            </a:r>
          </a:p>
        </p:txBody>
      </p:sp>
    </p:spTree>
    <p:extLst>
      <p:ext uri="{BB962C8B-B14F-4D97-AF65-F5344CB8AC3E}">
        <p14:creationId xmlns:p14="http://schemas.microsoft.com/office/powerpoint/2010/main" val="88761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54252" y="-33268"/>
            <a:ext cx="6629400" cy="689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9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91000" y="1752600"/>
            <a:ext cx="4614672" cy="434644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Government supported </a:t>
            </a:r>
            <a:r>
              <a:rPr lang="en-US" dirty="0"/>
              <a:t>industrialization </a:t>
            </a:r>
            <a:r>
              <a:rPr lang="en-US" dirty="0">
                <a:solidFill>
                  <a:srgbClr val="FF0000"/>
                </a:solidFill>
              </a:rPr>
              <a:t>with: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Tax breaks </a:t>
            </a:r>
            <a:r>
              <a:rPr lang="en-US" dirty="0">
                <a:solidFill>
                  <a:schemeClr val="tx1"/>
                </a:solidFill>
              </a:rPr>
              <a:t>and friendly laws for businesses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Little regulation </a:t>
            </a:r>
            <a:r>
              <a:rPr lang="en-US" dirty="0">
                <a:solidFill>
                  <a:schemeClr val="tx1"/>
                </a:solidFill>
              </a:rPr>
              <a:t>of industry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Public </a:t>
            </a:r>
            <a:r>
              <a:rPr lang="en-US" dirty="0">
                <a:solidFill>
                  <a:srgbClr val="FF0000"/>
                </a:solidFill>
              </a:rPr>
              <a:t>land grants to railroad companies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Laws that allowed easy formation of companies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35814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American companies pioneered many of the major new development in technologies/practices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Major products/industries </a:t>
            </a:r>
            <a:r>
              <a:rPr lang="en-US" dirty="0"/>
              <a:t>were: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Steel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Cotton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Electricity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Copper Mining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Automobiles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Banking</a:t>
            </a:r>
          </a:p>
        </p:txBody>
      </p:sp>
    </p:spTree>
    <p:extLst>
      <p:ext uri="{BB962C8B-B14F-4D97-AF65-F5344CB8AC3E}">
        <p14:creationId xmlns:p14="http://schemas.microsoft.com/office/powerpoint/2010/main" val="3365281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803648" cy="4572000"/>
          </a:xfrm>
        </p:spPr>
        <p:txBody>
          <a:bodyPr>
            <a:normAutofit/>
          </a:bodyPr>
          <a:lstStyle/>
          <a:p>
            <a:r>
              <a:rPr lang="en-US" dirty="0"/>
              <a:t>The U.S. </a:t>
            </a:r>
            <a:r>
              <a:rPr lang="en-US" dirty="0">
                <a:solidFill>
                  <a:srgbClr val="FF0000"/>
                </a:solidFill>
              </a:rPr>
              <a:t>pioneered </a:t>
            </a:r>
            <a:r>
              <a:rPr lang="en-US" dirty="0"/>
              <a:t>several </a:t>
            </a:r>
            <a:r>
              <a:rPr lang="en-US" dirty="0">
                <a:solidFill>
                  <a:srgbClr val="FF0000"/>
                </a:solidFill>
              </a:rPr>
              <a:t>new mass production techniques: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Interchangeable parts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Assembly lines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“Scientific management”</a:t>
            </a:r>
          </a:p>
          <a:p>
            <a:r>
              <a:rPr lang="en-US" dirty="0"/>
              <a:t>Henry Ford = famously brought these techniques to the automobile industry in the early 1900s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447800"/>
            <a:ext cx="31369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886200"/>
            <a:ext cx="361084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United States </a:t>
            </a:r>
            <a:r>
              <a:rPr lang="en-US" dirty="0">
                <a:solidFill>
                  <a:srgbClr val="FF0000"/>
                </a:solidFill>
              </a:rPr>
              <a:t>expanded </a:t>
            </a:r>
            <a:r>
              <a:rPr lang="en-US" dirty="0"/>
              <a:t>to the </a:t>
            </a:r>
            <a:r>
              <a:rPr lang="en-US" dirty="0">
                <a:solidFill>
                  <a:srgbClr val="FF0000"/>
                </a:solidFill>
              </a:rPr>
              <a:t>West, created colonies, and used investment in Latin America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Often </a:t>
            </a:r>
            <a:r>
              <a:rPr lang="en-US" dirty="0">
                <a:solidFill>
                  <a:srgbClr val="FF0000"/>
                </a:solidFill>
              </a:rPr>
              <a:t>led to conflict with Native American </a:t>
            </a:r>
            <a:r>
              <a:rPr lang="en-US" dirty="0">
                <a:solidFill>
                  <a:schemeClr val="tx1"/>
                </a:solidFill>
              </a:rPr>
              <a:t>tribes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Served the same purpose as Western European Colonies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Used to gain access to raw material and create markets </a:t>
            </a:r>
          </a:p>
        </p:txBody>
      </p:sp>
    </p:spTree>
    <p:extLst>
      <p:ext uri="{BB962C8B-B14F-4D97-AF65-F5344CB8AC3E}">
        <p14:creationId xmlns:p14="http://schemas.microsoft.com/office/powerpoint/2010/main" val="402725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77996" y="1296924"/>
            <a:ext cx="5869195" cy="5561076"/>
          </a:xfrm>
        </p:spPr>
        <p:txBody>
          <a:bodyPr>
            <a:normAutofit/>
          </a:bodyPr>
          <a:lstStyle/>
          <a:p>
            <a:r>
              <a:rPr lang="en-US" sz="2800" dirty="0"/>
              <a:t>Widening gap between the classes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Many in the middle class getting richer and richer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The poor are getting poorer</a:t>
            </a:r>
          </a:p>
          <a:p>
            <a:r>
              <a:rPr lang="en-US" sz="2800" dirty="0"/>
              <a:t>Opposing views on these social divisions: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Lower class view=A betrayal of American ideals</a:t>
            </a:r>
          </a:p>
          <a:p>
            <a:r>
              <a:rPr lang="en-US" sz="2800" dirty="0"/>
              <a:t>Economic growth of the U.S. created an </a:t>
            </a:r>
            <a:r>
              <a:rPr lang="en-US" sz="2800" dirty="0">
                <a:solidFill>
                  <a:srgbClr val="FF0000"/>
                </a:solidFill>
              </a:rPr>
              <a:t>overall higher standard of living nation-wide than in most parts of Europe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7955" y="1905000"/>
            <a:ext cx="354509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Western European nations had </a:t>
            </a:r>
            <a:r>
              <a:rPr lang="en-US" dirty="0">
                <a:solidFill>
                  <a:srgbClr val="FF0000"/>
                </a:solidFill>
              </a:rPr>
              <a:t>lots of capital from </a:t>
            </a:r>
            <a:r>
              <a:rPr lang="en-US" dirty="0"/>
              <a:t>successful history of </a:t>
            </a:r>
            <a:r>
              <a:rPr lang="en-US" dirty="0">
                <a:solidFill>
                  <a:srgbClr val="FF0000"/>
                </a:solidFill>
              </a:rPr>
              <a:t>trade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Western Europe </a:t>
            </a:r>
            <a:r>
              <a:rPr lang="en-US" dirty="0">
                <a:solidFill>
                  <a:srgbClr val="FF0000"/>
                </a:solidFill>
              </a:rPr>
              <a:t>had established banks </a:t>
            </a:r>
            <a:r>
              <a:rPr lang="en-US" dirty="0"/>
              <a:t>to fund development and creation of factories </a:t>
            </a:r>
          </a:p>
          <a:p>
            <a:endParaRPr lang="en-US" dirty="0"/>
          </a:p>
          <a:p>
            <a:r>
              <a:rPr lang="en-US" dirty="0"/>
              <a:t>Benefited from recently </a:t>
            </a:r>
            <a:r>
              <a:rPr lang="en-US" dirty="0">
                <a:solidFill>
                  <a:srgbClr val="FF0000"/>
                </a:solidFill>
              </a:rPr>
              <a:t>agricultural successes </a:t>
            </a:r>
            <a:r>
              <a:rPr lang="en-US" dirty="0"/>
              <a:t>leading to </a:t>
            </a:r>
            <a:r>
              <a:rPr lang="en-US" dirty="0">
                <a:solidFill>
                  <a:srgbClr val="FF0000"/>
                </a:solidFill>
              </a:rPr>
              <a:t>population boom 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8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New nation-states </a:t>
            </a:r>
            <a:r>
              <a:rPr lang="en-US" dirty="0"/>
              <a:t>were </a:t>
            </a:r>
            <a:r>
              <a:rPr lang="en-US" dirty="0">
                <a:solidFill>
                  <a:srgbClr val="FF0000"/>
                </a:solidFill>
              </a:rPr>
              <a:t>emerging in W. Europe</a:t>
            </a:r>
            <a:r>
              <a:rPr lang="en-US" dirty="0"/>
              <a:t> as old empires were collapsing </a:t>
            </a:r>
          </a:p>
          <a:p>
            <a:pPr lvl="1"/>
            <a:r>
              <a:rPr lang="en-US" dirty="0"/>
              <a:t>Ex:</a:t>
            </a:r>
          </a:p>
          <a:p>
            <a:pPr lvl="1"/>
            <a:r>
              <a:rPr lang="en-US" dirty="0"/>
              <a:t>Germany, Belgium, and Italy </a:t>
            </a:r>
          </a:p>
          <a:p>
            <a:endParaRPr lang="en-US" dirty="0"/>
          </a:p>
          <a:p>
            <a:r>
              <a:rPr lang="en-US" dirty="0"/>
              <a:t>Some </a:t>
            </a:r>
            <a:r>
              <a:rPr lang="en-US" dirty="0">
                <a:solidFill>
                  <a:srgbClr val="FF0000"/>
                </a:solidFill>
              </a:rPr>
              <a:t>new Nation-states </a:t>
            </a:r>
            <a:r>
              <a:rPr lang="en-US" dirty="0"/>
              <a:t>fought wars of expansion and </a:t>
            </a:r>
            <a:r>
              <a:rPr lang="en-US" dirty="0">
                <a:solidFill>
                  <a:srgbClr val="FF0000"/>
                </a:solidFill>
              </a:rPr>
              <a:t>gained major territory and access to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62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Major products </a:t>
            </a:r>
            <a:r>
              <a:rPr lang="en-US" sz="4000" dirty="0"/>
              <a:t>of the Western European economies were: </a:t>
            </a:r>
          </a:p>
          <a:p>
            <a:pPr lvl="1"/>
            <a:r>
              <a:rPr lang="en-US" sz="3600" dirty="0">
                <a:solidFill>
                  <a:srgbClr val="FF0000"/>
                </a:solidFill>
              </a:rPr>
              <a:t>IRON </a:t>
            </a:r>
          </a:p>
          <a:p>
            <a:pPr lvl="1"/>
            <a:r>
              <a:rPr lang="en-US" sz="3600" dirty="0">
                <a:solidFill>
                  <a:srgbClr val="FF0000"/>
                </a:solidFill>
              </a:rPr>
              <a:t>TEXTILES</a:t>
            </a:r>
          </a:p>
          <a:p>
            <a:pPr lvl="1"/>
            <a:r>
              <a:rPr lang="en-US" sz="3600" dirty="0">
                <a:solidFill>
                  <a:srgbClr val="FF0000"/>
                </a:solidFill>
              </a:rPr>
              <a:t>Coal</a:t>
            </a:r>
          </a:p>
          <a:p>
            <a:pPr lvl="1"/>
            <a:r>
              <a:rPr lang="en-US" sz="3600" dirty="0">
                <a:solidFill>
                  <a:srgbClr val="FF0000"/>
                </a:solidFill>
              </a:rPr>
              <a:t>Chemicals</a:t>
            </a:r>
          </a:p>
          <a:p>
            <a:pPr lvl="1"/>
            <a:endParaRPr lang="en-US" sz="3600" dirty="0">
              <a:solidFill>
                <a:srgbClr val="FF0000"/>
              </a:solidFill>
            </a:endParaRPr>
          </a:p>
          <a:p>
            <a:pPr lvl="1"/>
            <a:r>
              <a:rPr lang="en-US" sz="3600" dirty="0">
                <a:solidFill>
                  <a:schemeClr val="tx1"/>
                </a:solidFill>
              </a:rPr>
              <a:t>Many nations created positive feed back loops</a:t>
            </a:r>
          </a:p>
          <a:p>
            <a:pPr marL="274320" lvl="1" indent="0">
              <a:buNone/>
            </a:pPr>
            <a:endParaRPr lang="en-US" sz="3600" dirty="0">
              <a:solidFill>
                <a:srgbClr val="FF0000"/>
              </a:solidFill>
            </a:endParaRPr>
          </a:p>
          <a:p>
            <a:pPr lvl="1"/>
            <a:endParaRPr lang="en-US" sz="3600" dirty="0">
              <a:solidFill>
                <a:srgbClr val="FF0000"/>
              </a:solidFill>
            </a:endParaRPr>
          </a:p>
          <a:p>
            <a:pPr lvl="1"/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6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Many Western European nation </a:t>
            </a:r>
            <a:r>
              <a:rPr lang="en-US" dirty="0">
                <a:solidFill>
                  <a:srgbClr val="FF0000"/>
                </a:solidFill>
              </a:rPr>
              <a:t>began process of QUICKLY colonizing </a:t>
            </a:r>
            <a:r>
              <a:rPr lang="en-US" dirty="0"/>
              <a:t>much of </a:t>
            </a:r>
            <a:r>
              <a:rPr lang="en-US" dirty="0">
                <a:solidFill>
                  <a:srgbClr val="FF0000"/>
                </a:solidFill>
              </a:rPr>
              <a:t>Africa and Asia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Gained access to RAW MATERIALS and new markets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This was brutal and violent process that would continue to grow and expand until WWI</a:t>
            </a:r>
          </a:p>
          <a:p>
            <a:endParaRPr lang="en-US" dirty="0"/>
          </a:p>
          <a:p>
            <a:r>
              <a:rPr lang="en-US" dirty="0"/>
              <a:t>Called the Scramble for Africa</a:t>
            </a:r>
          </a:p>
        </p:txBody>
      </p:sp>
    </p:spTree>
    <p:extLst>
      <p:ext uri="{BB962C8B-B14F-4D97-AF65-F5344CB8AC3E}">
        <p14:creationId xmlns:p14="http://schemas.microsoft.com/office/powerpoint/2010/main" val="99768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7" y="228600"/>
            <a:ext cx="92456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37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Many Western Europe nations </a:t>
            </a:r>
            <a:r>
              <a:rPr lang="en-US" dirty="0">
                <a:solidFill>
                  <a:srgbClr val="FF0000"/>
                </a:solidFill>
              </a:rPr>
              <a:t>benefited from government support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Most notably in the form of LLC laws, stock markets, and supporting monopolies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Many nations developed what were called cartels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Cartels increased production </a:t>
            </a:r>
            <a:r>
              <a:rPr lang="en-US" dirty="0" smtClean="0"/>
              <a:t>(Not THAT kind of Cartel…)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Set prices, share markets/profits, set volume limits, </a:t>
            </a:r>
            <a:r>
              <a:rPr lang="en-US" dirty="0" err="1">
                <a:solidFill>
                  <a:srgbClr val="FF0000"/>
                </a:solidFill>
              </a:rPr>
              <a:t>ect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7577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One of the most successful industries in Western Europe was chemical production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Produced THREE </a:t>
            </a:r>
            <a:r>
              <a:rPr lang="en-US" sz="2800" dirty="0">
                <a:solidFill>
                  <a:srgbClr val="FF0000"/>
                </a:solidFill>
              </a:rPr>
              <a:t>types of </a:t>
            </a:r>
            <a:r>
              <a:rPr lang="en-US" sz="2800" dirty="0" smtClean="0">
                <a:solidFill>
                  <a:srgbClr val="FF0000"/>
                </a:solidFill>
              </a:rPr>
              <a:t>chemicals</a:t>
            </a:r>
            <a:r>
              <a:rPr lang="en-US" sz="2800" dirty="0" smtClean="0"/>
              <a:t>: </a:t>
            </a:r>
            <a:endParaRPr lang="en-US" sz="2800" dirty="0"/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Heavy Chemicals</a:t>
            </a:r>
          </a:p>
          <a:p>
            <a:pPr lvl="2"/>
            <a:r>
              <a:rPr lang="en-US" sz="2400" dirty="0"/>
              <a:t>Used for </a:t>
            </a:r>
            <a:r>
              <a:rPr lang="en-US" sz="2400" dirty="0">
                <a:solidFill>
                  <a:srgbClr val="FF0000"/>
                </a:solidFill>
              </a:rPr>
              <a:t>metal production, plastics, detergents, </a:t>
            </a:r>
            <a:r>
              <a:rPr lang="en-US" sz="2400" dirty="0" err="1">
                <a:solidFill>
                  <a:srgbClr val="FF0000"/>
                </a:solidFill>
              </a:rPr>
              <a:t>ect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Agricultural Chemicals</a:t>
            </a:r>
          </a:p>
          <a:p>
            <a:pPr lvl="2"/>
            <a:r>
              <a:rPr lang="en-US" sz="2400" dirty="0">
                <a:solidFill>
                  <a:srgbClr val="FF0000"/>
                </a:solidFill>
              </a:rPr>
              <a:t>Fertilizers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Miscellaneous Chemicals</a:t>
            </a:r>
          </a:p>
          <a:p>
            <a:pPr lvl="1"/>
            <a:r>
              <a:rPr lang="en-US" sz="2400" dirty="0"/>
              <a:t>Used for </a:t>
            </a:r>
            <a:r>
              <a:rPr lang="en-US" sz="2400" dirty="0">
                <a:solidFill>
                  <a:srgbClr val="FF0000"/>
                </a:solidFill>
              </a:rPr>
              <a:t>Cosmetics, explosives, dyes, </a:t>
            </a:r>
            <a:r>
              <a:rPr lang="en-US" sz="2400" dirty="0" err="1">
                <a:solidFill>
                  <a:srgbClr val="FF0000"/>
                </a:solidFill>
              </a:rPr>
              <a:t>ect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3735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2308</TotalTime>
  <Words>526</Words>
  <Application>Microsoft Office PowerPoint</Application>
  <PresentationFormat>On-screen Show (4:3)</PresentationFormat>
  <Paragraphs>108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Georgia</vt:lpstr>
      <vt:lpstr>Wingdings</vt:lpstr>
      <vt:lpstr>Wingdings 2</vt:lpstr>
      <vt:lpstr>Civic</vt:lpstr>
      <vt:lpstr>PowerPoint Presentation</vt:lpstr>
      <vt:lpstr>Causes</vt:lpstr>
      <vt:lpstr>PowerPoint Presentation</vt:lpstr>
      <vt:lpstr>Causes </vt:lpstr>
      <vt:lpstr>Characteristics</vt:lpstr>
      <vt:lpstr>Characteristics</vt:lpstr>
      <vt:lpstr>PowerPoint Presentation</vt:lpstr>
      <vt:lpstr>Characteristics</vt:lpstr>
      <vt:lpstr>Characteristics</vt:lpstr>
      <vt:lpstr>PowerPoint Presentation</vt:lpstr>
      <vt:lpstr>Causes</vt:lpstr>
      <vt:lpstr>The Industrial United States in 1900</vt:lpstr>
      <vt:lpstr>Causes</vt:lpstr>
      <vt:lpstr>PowerPoint Presentation</vt:lpstr>
      <vt:lpstr>Causes</vt:lpstr>
      <vt:lpstr>Characteristics</vt:lpstr>
      <vt:lpstr>Characteristics</vt:lpstr>
      <vt:lpstr>Characteristics </vt:lpstr>
      <vt:lpstr>Characteristics</vt:lpstr>
    </vt:vector>
  </TitlesOfParts>
  <Company>GSCS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Industrialization in the U.S. 1750 - 1914</dc:title>
  <dc:creator>GSCS</dc:creator>
  <cp:lastModifiedBy>Pfannenstiel, Andrew</cp:lastModifiedBy>
  <cp:revision>66</cp:revision>
  <dcterms:created xsi:type="dcterms:W3CDTF">2012-02-14T21:21:16Z</dcterms:created>
  <dcterms:modified xsi:type="dcterms:W3CDTF">2019-04-04T20:03:59Z</dcterms:modified>
</cp:coreProperties>
</file>