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9" r:id="rId3"/>
    <p:sldId id="257" r:id="rId4"/>
    <p:sldId id="258" r:id="rId5"/>
    <p:sldId id="259" r:id="rId6"/>
    <p:sldId id="262" r:id="rId7"/>
    <p:sldId id="290" r:id="rId8"/>
    <p:sldId id="263" r:id="rId9"/>
    <p:sldId id="291" r:id="rId10"/>
    <p:sldId id="264" r:id="rId11"/>
    <p:sldId id="265" r:id="rId12"/>
    <p:sldId id="266" r:id="rId13"/>
    <p:sldId id="267" r:id="rId14"/>
    <p:sldId id="268" r:id="rId15"/>
    <p:sldId id="292"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CB7FE3-884C-40A1-8593-DA40583A0EA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429333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B7FE3-884C-40A1-8593-DA40583A0EA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384346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B7FE3-884C-40A1-8593-DA40583A0EA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140526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B7FE3-884C-40A1-8593-DA40583A0EA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219704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B7FE3-884C-40A1-8593-DA40583A0EA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184355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CB7FE3-884C-40A1-8593-DA40583A0EA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398394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B7FE3-884C-40A1-8593-DA40583A0EA3}"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348497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B7FE3-884C-40A1-8593-DA40583A0EA3}"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159457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B7FE3-884C-40A1-8593-DA40583A0EA3}"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145575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B7FE3-884C-40A1-8593-DA40583A0EA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117639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B7FE3-884C-40A1-8593-DA40583A0EA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A0776-5B6A-43CB-A3D6-DE150E86255A}" type="slidenum">
              <a:rPr lang="en-US" smtClean="0"/>
              <a:t>‹#›</a:t>
            </a:fld>
            <a:endParaRPr lang="en-US"/>
          </a:p>
        </p:txBody>
      </p:sp>
    </p:spTree>
    <p:extLst>
      <p:ext uri="{BB962C8B-B14F-4D97-AF65-F5344CB8AC3E}">
        <p14:creationId xmlns:p14="http://schemas.microsoft.com/office/powerpoint/2010/main" val="35099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B7FE3-884C-40A1-8593-DA40583A0EA3}" type="datetimeFigureOut">
              <a:rPr lang="en-US" smtClean="0"/>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A0776-5B6A-43CB-A3D6-DE150E86255A}" type="slidenum">
              <a:rPr lang="en-US" smtClean="0"/>
              <a:t>‹#›</a:t>
            </a:fld>
            <a:endParaRPr lang="en-US"/>
          </a:p>
        </p:txBody>
      </p:sp>
    </p:spTree>
    <p:extLst>
      <p:ext uri="{BB962C8B-B14F-4D97-AF65-F5344CB8AC3E}">
        <p14:creationId xmlns:p14="http://schemas.microsoft.com/office/powerpoint/2010/main" val="35547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pload.wikimedia.org/wikipedia/commons/4/42/Battle_of_Marathon_Initial_Situation.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frm=1&amp;source=images&amp;cd=&amp;cad=rja&amp;uact=8&amp;docid=tRpJPZmpnx77kM&amp;tbnid=mM12L20mcuDwJM:&amp;ved=0CAcQjRw&amp;url=http://greece-guru.blogspot.com/2011/12/growth-of-city-states-800-500-bc_31.html&amp;ei=iwETVK-hGJb7oQTT24D4Bg&amp;bvm=bv.75097201,d.cGU&amp;psig=AFQjCNECmbcji6RQB301EHErR0pjgRvDCg&amp;ust=141061811849438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oogle.com/url?sa=i&amp;rct=j&amp;q=&amp;esrc=s&amp;frm=1&amp;source=images&amp;cd=&amp;cad=rja&amp;uact=8&amp;docid=NdsfVgmEQE5iRM&amp;tbnid=HsEwkzVF6wbxEM:&amp;ved=0CAcQjRw&amp;url=http://www.crystalinks.com/persia.html&amp;ei=xAETVJSIGIGqogTRpIH4Bg&amp;bvm=bv.75097201,d.cGU&amp;psig=AFQjCNHz4D0b9SZeWwB-lPpK9Mkn4hwTyg&amp;ust=14106181584881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uact=8&amp;docid=NdsfVgmEQE5iRM&amp;tbnid=HsEwkzVF6wbxEM:&amp;ved=0CAcQjRw&amp;url=http://www.crystalinks.com/persia.html&amp;ei=xAETVJSIGIGqogTRpIH4Bg&amp;bvm=bv.75097201,d.cGU&amp;psig=AFQjCNHz4D0b9SZeWwB-lPpK9Mkn4hwTyg&amp;ust=141061815848811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Memory </a:t>
            </a:r>
            <a:r>
              <a:rPr lang="en-US" dirty="0" err="1" smtClean="0">
                <a:solidFill>
                  <a:srgbClr val="FFFF00"/>
                </a:solidFill>
              </a:rPr>
              <a:t>Bellwork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Do all people remember historical events the same way?</a:t>
            </a:r>
          </a:p>
          <a:p>
            <a:r>
              <a:rPr lang="en-US" dirty="0" smtClean="0">
                <a:solidFill>
                  <a:srgbClr val="FFFF00"/>
                </a:solidFill>
              </a:rPr>
              <a:t>NO</a:t>
            </a:r>
          </a:p>
          <a:p>
            <a:endParaRPr lang="en-US" dirty="0">
              <a:solidFill>
                <a:schemeClr val="bg1"/>
              </a:solidFill>
            </a:endParaRPr>
          </a:p>
          <a:p>
            <a:r>
              <a:rPr lang="en-US" dirty="0" smtClean="0">
                <a:solidFill>
                  <a:schemeClr val="bg1"/>
                </a:solidFill>
              </a:rPr>
              <a:t>What might impact the way people remember things?</a:t>
            </a:r>
          </a:p>
          <a:p>
            <a:r>
              <a:rPr lang="en-US" dirty="0" smtClean="0">
                <a:solidFill>
                  <a:srgbClr val="FFFF00"/>
                </a:solidFill>
              </a:rPr>
              <a:t>Personal history, nationality, what is more exciting, ect</a:t>
            </a:r>
            <a:endParaRPr lang="en-US" dirty="0">
              <a:solidFill>
                <a:srgbClr val="FFFF00"/>
              </a:solidFill>
            </a:endParaRPr>
          </a:p>
        </p:txBody>
      </p:sp>
    </p:spTree>
    <p:extLst>
      <p:ext uri="{BB962C8B-B14F-4D97-AF65-F5344CB8AC3E}">
        <p14:creationId xmlns:p14="http://schemas.microsoft.com/office/powerpoint/2010/main" val="40497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smtClean="0">
                <a:solidFill>
                  <a:schemeClr val="bg1"/>
                </a:solidFill>
              </a:rPr>
              <a:t>Battle of Marathon</a:t>
            </a:r>
          </a:p>
        </p:txBody>
      </p:sp>
      <p:sp>
        <p:nvSpPr>
          <p:cNvPr id="144387" name="Content Placeholder 2"/>
          <p:cNvSpPr>
            <a:spLocks noGrp="1"/>
          </p:cNvSpPr>
          <p:nvPr>
            <p:ph idx="1"/>
          </p:nvPr>
        </p:nvSpPr>
        <p:spPr/>
        <p:txBody>
          <a:bodyPr/>
          <a:lstStyle/>
          <a:p>
            <a:pPr eaLnBrk="1" hangingPunct="1"/>
            <a:r>
              <a:rPr lang="en-US" altLang="en-US" dirty="0" smtClean="0">
                <a:solidFill>
                  <a:srgbClr val="FFFF00"/>
                </a:solidFill>
              </a:rPr>
              <a:t>In 490 BCE the Persian Army landed </a:t>
            </a:r>
            <a:r>
              <a:rPr lang="en-US" altLang="en-US" dirty="0" smtClean="0">
                <a:solidFill>
                  <a:schemeClr val="bg1"/>
                </a:solidFill>
              </a:rPr>
              <a:t>at Marathon with plans</a:t>
            </a:r>
            <a:r>
              <a:rPr lang="en-US" altLang="en-US" dirty="0" smtClean="0">
                <a:solidFill>
                  <a:srgbClr val="FFFF00"/>
                </a:solidFill>
              </a:rPr>
              <a:t> to invade and destroy Athens</a:t>
            </a:r>
          </a:p>
          <a:p>
            <a:pPr eaLnBrk="1" hangingPunct="1"/>
            <a:endParaRPr lang="en-US" altLang="en-US" dirty="0" smtClean="0">
              <a:solidFill>
                <a:schemeClr val="bg1"/>
              </a:solidFill>
            </a:endParaRPr>
          </a:p>
          <a:p>
            <a:pPr eaLnBrk="1" hangingPunct="1"/>
            <a:r>
              <a:rPr lang="en-US" altLang="en-US" dirty="0" smtClean="0">
                <a:solidFill>
                  <a:schemeClr val="bg1"/>
                </a:solidFill>
              </a:rPr>
              <a:t>The Persian forces numbered around 25,000</a:t>
            </a:r>
          </a:p>
          <a:p>
            <a:pPr eaLnBrk="1" hangingPunct="1"/>
            <a:endParaRPr lang="en-US" altLang="en-US" dirty="0" smtClean="0">
              <a:solidFill>
                <a:schemeClr val="bg1"/>
              </a:solidFill>
            </a:endParaRPr>
          </a:p>
          <a:p>
            <a:pPr eaLnBrk="1" hangingPunct="1"/>
            <a:r>
              <a:rPr lang="en-US" altLang="en-US" dirty="0" smtClean="0">
                <a:solidFill>
                  <a:schemeClr val="bg1"/>
                </a:solidFill>
              </a:rPr>
              <a:t>The Greek forces numbered only 10,000 by comparison</a:t>
            </a:r>
          </a:p>
        </p:txBody>
      </p:sp>
    </p:spTree>
    <p:extLst>
      <p:ext uri="{BB962C8B-B14F-4D97-AF65-F5344CB8AC3E}">
        <p14:creationId xmlns:p14="http://schemas.microsoft.com/office/powerpoint/2010/main" val="249482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altLang="en-US" smtClean="0">
                <a:solidFill>
                  <a:schemeClr val="bg1"/>
                </a:solidFill>
              </a:rPr>
              <a:t>Battles of Marathon</a:t>
            </a:r>
            <a:endParaRPr lang="en-US" altLang="en-US" smtClean="0"/>
          </a:p>
        </p:txBody>
      </p:sp>
      <p:pic>
        <p:nvPicPr>
          <p:cNvPr id="144387" name="Picture 2" descr="File:Battle of Marathon Initial Situ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38288"/>
            <a:ext cx="7058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28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altLang="en-US" smtClean="0">
                <a:solidFill>
                  <a:schemeClr val="bg1"/>
                </a:solidFill>
              </a:rPr>
              <a:t>Battles of Marathon</a:t>
            </a:r>
          </a:p>
        </p:txBody>
      </p:sp>
      <p:pic>
        <p:nvPicPr>
          <p:cNvPr id="145411" name="Picture 2" descr="http://upload.wikimedia.org/wikipedia/commons/5/58/Battle_of_Marathon_Greek_Double_Envelop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81150"/>
            <a:ext cx="67056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904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tLang="en-US" smtClean="0">
                <a:solidFill>
                  <a:schemeClr val="bg1"/>
                </a:solidFill>
              </a:rPr>
              <a:t>Battles of Marathon</a:t>
            </a:r>
            <a:endParaRPr lang="en-US" altLang="en-US" smtClean="0"/>
          </a:p>
        </p:txBody>
      </p:sp>
      <p:sp>
        <p:nvSpPr>
          <p:cNvPr id="147459" name="Content Placeholder 2"/>
          <p:cNvSpPr>
            <a:spLocks noGrp="1"/>
          </p:cNvSpPr>
          <p:nvPr>
            <p:ph idx="1"/>
          </p:nvPr>
        </p:nvSpPr>
        <p:spPr/>
        <p:txBody>
          <a:bodyPr/>
          <a:lstStyle/>
          <a:p>
            <a:pPr eaLnBrk="1" hangingPunct="1"/>
            <a:r>
              <a:rPr lang="en-US" altLang="en-US" dirty="0" smtClean="0">
                <a:solidFill>
                  <a:srgbClr val="FFFF00"/>
                </a:solidFill>
              </a:rPr>
              <a:t>The Greeks were extremely well trained and organized</a:t>
            </a:r>
          </a:p>
          <a:p>
            <a:pPr eaLnBrk="1" hangingPunct="1"/>
            <a:endParaRPr lang="en-US" altLang="en-US" dirty="0" smtClean="0">
              <a:solidFill>
                <a:schemeClr val="bg1"/>
              </a:solidFill>
            </a:endParaRPr>
          </a:p>
          <a:p>
            <a:pPr eaLnBrk="1" hangingPunct="1"/>
            <a:r>
              <a:rPr lang="en-US" altLang="en-US" dirty="0" smtClean="0">
                <a:solidFill>
                  <a:schemeClr val="bg1"/>
                </a:solidFill>
              </a:rPr>
              <a:t>This gave them an advance facing the Persian Army </a:t>
            </a:r>
          </a:p>
          <a:p>
            <a:pPr eaLnBrk="1" hangingPunct="1"/>
            <a:endParaRPr lang="en-US" altLang="en-US" dirty="0" smtClean="0">
              <a:solidFill>
                <a:schemeClr val="bg1"/>
              </a:solidFill>
            </a:endParaRPr>
          </a:p>
          <a:p>
            <a:pPr eaLnBrk="1" hangingPunct="1"/>
            <a:r>
              <a:rPr lang="en-US" altLang="en-US" dirty="0" smtClean="0">
                <a:solidFill>
                  <a:srgbClr val="FFFF00"/>
                </a:solidFill>
              </a:rPr>
              <a:t>The Persians were </a:t>
            </a:r>
            <a:r>
              <a:rPr lang="en-US" altLang="en-US" dirty="0" smtClean="0">
                <a:solidFill>
                  <a:schemeClr val="bg1"/>
                </a:solidFill>
              </a:rPr>
              <a:t>decisively</a:t>
            </a:r>
            <a:r>
              <a:rPr lang="en-US" altLang="en-US" dirty="0" smtClean="0">
                <a:solidFill>
                  <a:srgbClr val="FFFF00"/>
                </a:solidFill>
              </a:rPr>
              <a:t> defeated </a:t>
            </a:r>
            <a:r>
              <a:rPr lang="en-US" altLang="en-US" dirty="0" smtClean="0">
                <a:solidFill>
                  <a:schemeClr val="bg1"/>
                </a:solidFill>
              </a:rPr>
              <a:t>by the Greeks </a:t>
            </a:r>
          </a:p>
        </p:txBody>
      </p:sp>
    </p:spTree>
    <p:extLst>
      <p:ext uri="{BB962C8B-B14F-4D97-AF65-F5344CB8AC3E}">
        <p14:creationId xmlns:p14="http://schemas.microsoft.com/office/powerpoint/2010/main" val="2256447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altLang="en-US" smtClean="0">
                <a:solidFill>
                  <a:schemeClr val="bg1"/>
                </a:solidFill>
              </a:rPr>
              <a:t>Battles of Marathon</a:t>
            </a:r>
            <a:endParaRPr lang="en-US" altLang="en-US" smtClean="0"/>
          </a:p>
        </p:txBody>
      </p:sp>
      <p:sp>
        <p:nvSpPr>
          <p:cNvPr id="148483" name="Content Placeholder 2"/>
          <p:cNvSpPr>
            <a:spLocks noGrp="1"/>
          </p:cNvSpPr>
          <p:nvPr>
            <p:ph idx="1"/>
          </p:nvPr>
        </p:nvSpPr>
        <p:spPr/>
        <p:txBody>
          <a:bodyPr>
            <a:normAutofit lnSpcReduction="10000"/>
          </a:bodyPr>
          <a:lstStyle/>
          <a:p>
            <a:pPr eaLnBrk="1" hangingPunct="1"/>
            <a:r>
              <a:rPr lang="en-US" altLang="en-US" dirty="0" smtClean="0">
                <a:solidFill>
                  <a:schemeClr val="bg1"/>
                </a:solidFill>
              </a:rPr>
              <a:t>Legend has it that </a:t>
            </a:r>
            <a:r>
              <a:rPr lang="en-US" altLang="en-US" dirty="0" err="1" smtClean="0">
                <a:solidFill>
                  <a:schemeClr val="bg1"/>
                </a:solidFill>
              </a:rPr>
              <a:t>Pheidippides</a:t>
            </a:r>
            <a:r>
              <a:rPr lang="en-US" altLang="en-US" dirty="0" smtClean="0">
                <a:solidFill>
                  <a:schemeClr val="bg1"/>
                </a:solidFill>
              </a:rPr>
              <a:t> ran the full 26 miles from Marathon to Athens to announce the Greek victory</a:t>
            </a:r>
          </a:p>
          <a:p>
            <a:pPr eaLnBrk="1" hangingPunct="1"/>
            <a:endParaRPr lang="en-US" altLang="en-US" dirty="0" smtClean="0">
              <a:solidFill>
                <a:schemeClr val="bg1"/>
              </a:solidFill>
            </a:endParaRPr>
          </a:p>
          <a:p>
            <a:pPr eaLnBrk="1" hangingPunct="1"/>
            <a:r>
              <a:rPr lang="en-US" altLang="en-US" dirty="0" smtClean="0">
                <a:solidFill>
                  <a:schemeClr val="bg1"/>
                </a:solidFill>
              </a:rPr>
              <a:t>He arrived in Athens declared “Victory, we win” and died</a:t>
            </a:r>
          </a:p>
          <a:p>
            <a:pPr eaLnBrk="1" hangingPunct="1"/>
            <a:endParaRPr lang="en-US" altLang="en-US" dirty="0" smtClean="0">
              <a:solidFill>
                <a:schemeClr val="bg1"/>
              </a:solidFill>
            </a:endParaRPr>
          </a:p>
          <a:p>
            <a:pPr eaLnBrk="1" hangingPunct="1"/>
            <a:r>
              <a:rPr lang="en-US" altLang="en-US" dirty="0" smtClean="0">
                <a:solidFill>
                  <a:schemeClr val="bg1"/>
                </a:solidFill>
              </a:rPr>
              <a:t>The modern marathon takes it’s name from </a:t>
            </a:r>
            <a:r>
              <a:rPr lang="en-US" altLang="en-US" dirty="0" err="1" smtClean="0">
                <a:solidFill>
                  <a:schemeClr val="bg1"/>
                </a:solidFill>
              </a:rPr>
              <a:t>Pheidippides</a:t>
            </a:r>
            <a:r>
              <a:rPr lang="en-US" altLang="en-US" dirty="0" smtClean="0">
                <a:solidFill>
                  <a:schemeClr val="bg1"/>
                </a:solidFill>
              </a:rPr>
              <a:t> epic run</a:t>
            </a:r>
          </a:p>
        </p:txBody>
      </p:sp>
    </p:spTree>
    <p:extLst>
      <p:ext uri="{BB962C8B-B14F-4D97-AF65-F5344CB8AC3E}">
        <p14:creationId xmlns:p14="http://schemas.microsoft.com/office/powerpoint/2010/main" val="1562411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ancientgreekbattles.net/Pics/49037_Victory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73" y="304800"/>
            <a:ext cx="845449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6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altLang="en-US" smtClean="0">
                <a:solidFill>
                  <a:schemeClr val="bg1"/>
                </a:solidFill>
              </a:rPr>
              <a:t>Battle of Thermopylae </a:t>
            </a:r>
          </a:p>
        </p:txBody>
      </p:sp>
      <p:sp>
        <p:nvSpPr>
          <p:cNvPr id="149507" name="Content Placeholder 2"/>
          <p:cNvSpPr>
            <a:spLocks noGrp="1"/>
          </p:cNvSpPr>
          <p:nvPr>
            <p:ph idx="1"/>
          </p:nvPr>
        </p:nvSpPr>
        <p:spPr/>
        <p:txBody>
          <a:bodyPr/>
          <a:lstStyle/>
          <a:p>
            <a:pPr eaLnBrk="1" hangingPunct="1"/>
            <a:r>
              <a:rPr lang="en-US" altLang="en-US" dirty="0" smtClean="0">
                <a:solidFill>
                  <a:schemeClr val="bg1"/>
                </a:solidFill>
              </a:rPr>
              <a:t>In 480 BCE Xerxes(son of Darius) invaded Greece with more than 150,000 troops</a:t>
            </a:r>
          </a:p>
          <a:p>
            <a:pPr eaLnBrk="1" hangingPunct="1"/>
            <a:endParaRPr lang="en-US" altLang="en-US" dirty="0" smtClean="0">
              <a:solidFill>
                <a:srgbClr val="FFFF00"/>
              </a:solidFill>
            </a:endParaRPr>
          </a:p>
          <a:p>
            <a:pPr eaLnBrk="1" hangingPunct="1"/>
            <a:r>
              <a:rPr lang="en-US" altLang="en-US" dirty="0" smtClean="0">
                <a:solidFill>
                  <a:schemeClr val="bg1"/>
                </a:solidFill>
              </a:rPr>
              <a:t>Greeks attempted to delay the Persians at pass of Thermopylae</a:t>
            </a:r>
          </a:p>
          <a:p>
            <a:pPr eaLnBrk="1" hangingPunct="1"/>
            <a:endParaRPr lang="en-US" altLang="en-US" dirty="0" smtClean="0">
              <a:solidFill>
                <a:schemeClr val="bg1"/>
              </a:solidFill>
            </a:endParaRPr>
          </a:p>
          <a:p>
            <a:pPr eaLnBrk="1" hangingPunct="1"/>
            <a:r>
              <a:rPr lang="en-US" altLang="en-US" dirty="0" smtClean="0">
                <a:solidFill>
                  <a:schemeClr val="bg1"/>
                </a:solidFill>
              </a:rPr>
              <a:t>The Battle of Thermopylae was </a:t>
            </a:r>
            <a:r>
              <a:rPr lang="en-US" altLang="en-US" dirty="0" smtClean="0">
                <a:solidFill>
                  <a:srgbClr val="FFFF00"/>
                </a:solidFill>
              </a:rPr>
              <a:t>fought in 480 BCE</a:t>
            </a:r>
          </a:p>
        </p:txBody>
      </p:sp>
    </p:spTree>
    <p:extLst>
      <p:ext uri="{BB962C8B-B14F-4D97-AF65-F5344CB8AC3E}">
        <p14:creationId xmlns:p14="http://schemas.microsoft.com/office/powerpoint/2010/main" val="16150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altLang="en-US" smtClean="0">
                <a:solidFill>
                  <a:schemeClr val="bg1"/>
                </a:solidFill>
              </a:rPr>
              <a:t>Battle of Thermopylae </a:t>
            </a:r>
            <a:endParaRPr lang="en-US" altLang="en-US" smtClean="0"/>
          </a:p>
        </p:txBody>
      </p:sp>
      <p:sp>
        <p:nvSpPr>
          <p:cNvPr id="150531" name="Content Placeholder 2"/>
          <p:cNvSpPr>
            <a:spLocks noGrp="1"/>
          </p:cNvSpPr>
          <p:nvPr>
            <p:ph idx="1"/>
          </p:nvPr>
        </p:nvSpPr>
        <p:spPr/>
        <p:txBody>
          <a:bodyPr>
            <a:normAutofit lnSpcReduction="10000"/>
          </a:bodyPr>
          <a:lstStyle/>
          <a:p>
            <a:pPr eaLnBrk="1" hangingPunct="1"/>
            <a:r>
              <a:rPr lang="en-US" altLang="en-US" sz="2800" dirty="0" smtClean="0">
                <a:solidFill>
                  <a:schemeClr val="bg1"/>
                </a:solidFill>
              </a:rPr>
              <a:t>A force of between </a:t>
            </a:r>
            <a:r>
              <a:rPr lang="en-US" altLang="en-US" sz="2800" dirty="0" smtClean="0">
                <a:solidFill>
                  <a:srgbClr val="FFFF00"/>
                </a:solidFill>
              </a:rPr>
              <a:t>5-7,000 Greek attempted to stall </a:t>
            </a:r>
            <a:r>
              <a:rPr lang="en-US" altLang="en-US" sz="2800" dirty="0" smtClean="0">
                <a:solidFill>
                  <a:schemeClr val="bg1"/>
                </a:solidFill>
              </a:rPr>
              <a:t> the massive </a:t>
            </a:r>
            <a:r>
              <a:rPr lang="en-US" altLang="en-US" sz="2800" dirty="0" smtClean="0">
                <a:solidFill>
                  <a:srgbClr val="FFFF00"/>
                </a:solidFill>
              </a:rPr>
              <a:t>Persian Army </a:t>
            </a:r>
          </a:p>
          <a:p>
            <a:pPr eaLnBrk="1" hangingPunct="1"/>
            <a:endParaRPr lang="en-US" altLang="en-US" sz="2800" dirty="0" smtClean="0">
              <a:solidFill>
                <a:srgbClr val="FFFF00"/>
              </a:solidFill>
            </a:endParaRPr>
          </a:p>
          <a:p>
            <a:pPr eaLnBrk="1" hangingPunct="1"/>
            <a:r>
              <a:rPr lang="en-US" altLang="en-US" sz="2800" dirty="0" smtClean="0">
                <a:solidFill>
                  <a:schemeClr val="bg1"/>
                </a:solidFill>
              </a:rPr>
              <a:t>Around</a:t>
            </a:r>
            <a:r>
              <a:rPr lang="en-US" altLang="en-US" sz="2800" dirty="0" smtClean="0">
                <a:solidFill>
                  <a:srgbClr val="FFFF00"/>
                </a:solidFill>
              </a:rPr>
              <a:t> 300 Spartans lead the Greeks </a:t>
            </a:r>
            <a:r>
              <a:rPr lang="en-US" altLang="en-US" sz="2800" dirty="0" smtClean="0">
                <a:solidFill>
                  <a:schemeClr val="bg1"/>
                </a:solidFill>
              </a:rPr>
              <a:t>and fought to the death</a:t>
            </a:r>
          </a:p>
          <a:p>
            <a:pPr eaLnBrk="1" hangingPunct="1"/>
            <a:endParaRPr lang="en-US" altLang="en-US" sz="2800" dirty="0" smtClean="0">
              <a:solidFill>
                <a:schemeClr val="bg1"/>
              </a:solidFill>
            </a:endParaRPr>
          </a:p>
          <a:p>
            <a:pPr eaLnBrk="1" hangingPunct="1"/>
            <a:r>
              <a:rPr lang="en-US" altLang="en-US" sz="2800" dirty="0" smtClean="0">
                <a:solidFill>
                  <a:schemeClr val="bg1"/>
                </a:solidFill>
              </a:rPr>
              <a:t>Leonidas( the Spartan King and leader) is said to have responded “That is good news.  We will fight in the shades” when told the arrows of the Persian army would block out the sun</a:t>
            </a:r>
          </a:p>
          <a:p>
            <a:pPr eaLnBrk="1" hangingPunct="1"/>
            <a:endParaRPr lang="en-US" altLang="en-US" sz="2800" dirty="0" smtClean="0">
              <a:solidFill>
                <a:schemeClr val="bg1"/>
              </a:solidFill>
            </a:endParaRPr>
          </a:p>
          <a:p>
            <a:pPr eaLnBrk="1" hangingPunct="1"/>
            <a:endParaRPr lang="en-US" altLang="en-US" sz="2800" dirty="0" smtClean="0">
              <a:solidFill>
                <a:schemeClr val="bg1"/>
              </a:solidFill>
            </a:endParaRPr>
          </a:p>
        </p:txBody>
      </p:sp>
    </p:spTree>
    <p:extLst>
      <p:ext uri="{BB962C8B-B14F-4D97-AF65-F5344CB8AC3E}">
        <p14:creationId xmlns:p14="http://schemas.microsoft.com/office/powerpoint/2010/main" val="1907362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altLang="en-US" smtClean="0">
                <a:solidFill>
                  <a:schemeClr val="bg1"/>
                </a:solidFill>
              </a:rPr>
              <a:t>The Pass of Thermopylae </a:t>
            </a:r>
          </a:p>
        </p:txBody>
      </p:sp>
      <p:pic>
        <p:nvPicPr>
          <p:cNvPr id="150531" name="Picture 2" descr="http://upload.wikimedia.org/wikipedia/commons/e/ec/Thermopylae_map_480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4188"/>
            <a:ext cx="6553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99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altLang="en-US" smtClean="0">
                <a:solidFill>
                  <a:schemeClr val="bg1"/>
                </a:solidFill>
              </a:rPr>
              <a:t>Battle of Thermopylae </a:t>
            </a:r>
            <a:endParaRPr lang="en-US" altLang="en-US" smtClean="0"/>
          </a:p>
        </p:txBody>
      </p:sp>
      <p:sp>
        <p:nvSpPr>
          <p:cNvPr id="152579" name="Content Placeholder 2"/>
          <p:cNvSpPr>
            <a:spLocks noGrp="1"/>
          </p:cNvSpPr>
          <p:nvPr>
            <p:ph idx="1"/>
          </p:nvPr>
        </p:nvSpPr>
        <p:spPr/>
        <p:txBody>
          <a:bodyPr/>
          <a:lstStyle/>
          <a:p>
            <a:pPr eaLnBrk="1" hangingPunct="1"/>
            <a:endParaRPr lang="en-US" altLang="en-US" dirty="0" smtClean="0">
              <a:solidFill>
                <a:schemeClr val="bg1"/>
              </a:solidFill>
            </a:endParaRPr>
          </a:p>
          <a:p>
            <a:pPr eaLnBrk="1" hangingPunct="1"/>
            <a:r>
              <a:rPr lang="en-US" altLang="en-US" dirty="0" smtClean="0">
                <a:solidFill>
                  <a:schemeClr val="bg1"/>
                </a:solidFill>
              </a:rPr>
              <a:t>The Greeks were defeated when a traitor informed the Persians of a mountain pass which could be used against the Greeks </a:t>
            </a:r>
          </a:p>
          <a:p>
            <a:pPr eaLnBrk="1" hangingPunct="1"/>
            <a:endParaRPr lang="en-US" altLang="en-US" dirty="0" smtClean="0">
              <a:solidFill>
                <a:schemeClr val="bg1"/>
              </a:solidFill>
            </a:endParaRPr>
          </a:p>
          <a:p>
            <a:pPr eaLnBrk="1" hangingPunct="1"/>
            <a:r>
              <a:rPr lang="en-US" altLang="en-US" dirty="0" smtClean="0">
                <a:solidFill>
                  <a:srgbClr val="FFFF00"/>
                </a:solidFill>
              </a:rPr>
              <a:t>The Greek defeat </a:t>
            </a:r>
            <a:r>
              <a:rPr lang="en-US" altLang="en-US" dirty="0" smtClean="0">
                <a:solidFill>
                  <a:schemeClr val="bg1"/>
                </a:solidFill>
              </a:rPr>
              <a:t>at Thermopylae </a:t>
            </a:r>
            <a:r>
              <a:rPr lang="en-US" altLang="en-US" dirty="0" smtClean="0">
                <a:solidFill>
                  <a:srgbClr val="FFFF00"/>
                </a:solidFill>
              </a:rPr>
              <a:t>made Athens very nervous</a:t>
            </a:r>
          </a:p>
        </p:txBody>
      </p:sp>
    </p:spTree>
    <p:extLst>
      <p:ext uri="{BB962C8B-B14F-4D97-AF65-F5344CB8AC3E}">
        <p14:creationId xmlns:p14="http://schemas.microsoft.com/office/powerpoint/2010/main" val="776932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Objective</a:t>
            </a:r>
            <a:endParaRPr lang="en-US" dirty="0">
              <a:solidFill>
                <a:srgbClr val="FFFF00"/>
              </a:solidFill>
            </a:endParaRPr>
          </a:p>
        </p:txBody>
      </p:sp>
      <p:sp>
        <p:nvSpPr>
          <p:cNvPr id="3" name="Content Placeholder 2"/>
          <p:cNvSpPr>
            <a:spLocks noGrp="1"/>
          </p:cNvSpPr>
          <p:nvPr>
            <p:ph idx="1"/>
          </p:nvPr>
        </p:nvSpPr>
        <p:spPr/>
        <p:txBody>
          <a:bodyPr/>
          <a:lstStyle/>
          <a:p>
            <a:r>
              <a:rPr lang="en-US" altLang="en-US" dirty="0">
                <a:solidFill>
                  <a:srgbClr val="FFFF00"/>
                </a:solidFill>
              </a:rPr>
              <a:t>WWBAT: </a:t>
            </a:r>
            <a:r>
              <a:rPr lang="en-US" altLang="en-US" dirty="0" smtClean="0">
                <a:solidFill>
                  <a:srgbClr val="FFFF00"/>
                </a:solidFill>
              </a:rPr>
              <a:t>Discuss the Persian War and assess the quality of Persian Government</a:t>
            </a:r>
            <a:endParaRPr lang="en-US" altLang="en-US" dirty="0">
              <a:solidFill>
                <a:srgbClr val="FFFF00"/>
              </a:solidFill>
            </a:endParaRPr>
          </a:p>
          <a:p>
            <a:endParaRPr lang="en-US" dirty="0"/>
          </a:p>
        </p:txBody>
      </p:sp>
    </p:spTree>
    <p:extLst>
      <p:ext uri="{BB962C8B-B14F-4D97-AF65-F5344CB8AC3E}">
        <p14:creationId xmlns:p14="http://schemas.microsoft.com/office/powerpoint/2010/main" val="2270259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smtClean="0">
                <a:solidFill>
                  <a:schemeClr val="bg1"/>
                </a:solidFill>
              </a:rPr>
              <a:t>Battle of Salamis</a:t>
            </a:r>
          </a:p>
        </p:txBody>
      </p:sp>
      <p:sp>
        <p:nvSpPr>
          <p:cNvPr id="153603" name="Content Placeholder 2"/>
          <p:cNvSpPr>
            <a:spLocks noGrp="1"/>
          </p:cNvSpPr>
          <p:nvPr>
            <p:ph idx="1"/>
          </p:nvPr>
        </p:nvSpPr>
        <p:spPr/>
        <p:txBody>
          <a:bodyPr>
            <a:normAutofit lnSpcReduction="10000"/>
          </a:bodyPr>
          <a:lstStyle/>
          <a:p>
            <a:pPr eaLnBrk="1" hangingPunct="1"/>
            <a:r>
              <a:rPr lang="en-US" altLang="en-US" dirty="0" smtClean="0">
                <a:solidFill>
                  <a:schemeClr val="bg1"/>
                </a:solidFill>
              </a:rPr>
              <a:t>The Battle of Salamis was a </a:t>
            </a:r>
            <a:r>
              <a:rPr lang="en-US" altLang="en-US" dirty="0" smtClean="0">
                <a:solidFill>
                  <a:srgbClr val="FFFF00"/>
                </a:solidFill>
              </a:rPr>
              <a:t>naval battle lead </a:t>
            </a:r>
            <a:r>
              <a:rPr lang="en-US" altLang="en-US" dirty="0" smtClean="0">
                <a:solidFill>
                  <a:schemeClr val="bg1"/>
                </a:solidFill>
              </a:rPr>
              <a:t>primarily</a:t>
            </a:r>
            <a:r>
              <a:rPr lang="en-US" altLang="en-US" dirty="0" smtClean="0">
                <a:solidFill>
                  <a:srgbClr val="FFFF00"/>
                </a:solidFill>
              </a:rPr>
              <a:t> by </a:t>
            </a:r>
            <a:r>
              <a:rPr lang="en-US" altLang="en-US" dirty="0" smtClean="0">
                <a:solidFill>
                  <a:schemeClr val="bg1"/>
                </a:solidFill>
              </a:rPr>
              <a:t>the</a:t>
            </a:r>
            <a:r>
              <a:rPr lang="en-US" altLang="en-US" dirty="0" smtClean="0">
                <a:solidFill>
                  <a:srgbClr val="FFFF00"/>
                </a:solidFill>
              </a:rPr>
              <a:t> Athenians in </a:t>
            </a:r>
            <a:r>
              <a:rPr lang="en-US" altLang="en-US" dirty="0" smtClean="0">
                <a:solidFill>
                  <a:schemeClr val="bg1"/>
                </a:solidFill>
              </a:rPr>
              <a:t>Fall of </a:t>
            </a:r>
            <a:r>
              <a:rPr lang="en-US" altLang="en-US" dirty="0" smtClean="0">
                <a:solidFill>
                  <a:srgbClr val="FFFF00"/>
                </a:solidFill>
              </a:rPr>
              <a:t>480 BCE</a:t>
            </a:r>
          </a:p>
          <a:p>
            <a:pPr eaLnBrk="1" hangingPunct="1"/>
            <a:endParaRPr lang="en-US" altLang="en-US" dirty="0" smtClean="0">
              <a:solidFill>
                <a:srgbClr val="FFFF00"/>
              </a:solidFill>
            </a:endParaRPr>
          </a:p>
          <a:p>
            <a:pPr eaLnBrk="1" hangingPunct="1"/>
            <a:r>
              <a:rPr lang="en-US" altLang="en-US" dirty="0" smtClean="0">
                <a:solidFill>
                  <a:schemeClr val="bg1"/>
                </a:solidFill>
              </a:rPr>
              <a:t>There are similarities between the Battle of Salamis and the Battle of Thermopylae </a:t>
            </a:r>
          </a:p>
          <a:p>
            <a:pPr eaLnBrk="1" hangingPunct="1"/>
            <a:r>
              <a:rPr lang="en-US" altLang="en-US" dirty="0" smtClean="0">
                <a:solidFill>
                  <a:schemeClr val="bg1"/>
                </a:solidFill>
              </a:rPr>
              <a:t>The Persians had hundreds more ships than the Greeks</a:t>
            </a:r>
          </a:p>
          <a:p>
            <a:pPr eaLnBrk="1" hangingPunct="1"/>
            <a:r>
              <a:rPr lang="en-US" altLang="en-US" dirty="0" smtClean="0">
                <a:solidFill>
                  <a:srgbClr val="FFFF00"/>
                </a:solidFill>
              </a:rPr>
              <a:t>The Greeks used geography </a:t>
            </a:r>
            <a:r>
              <a:rPr lang="en-US" altLang="en-US" dirty="0" smtClean="0">
                <a:solidFill>
                  <a:schemeClr val="bg1"/>
                </a:solidFill>
              </a:rPr>
              <a:t>and the size of the Persian fleet </a:t>
            </a:r>
            <a:r>
              <a:rPr lang="en-US" altLang="en-US" dirty="0" smtClean="0">
                <a:solidFill>
                  <a:srgbClr val="FFFF00"/>
                </a:solidFill>
              </a:rPr>
              <a:t>to their advantage </a:t>
            </a:r>
          </a:p>
        </p:txBody>
      </p:sp>
    </p:spTree>
    <p:extLst>
      <p:ext uri="{BB962C8B-B14F-4D97-AF65-F5344CB8AC3E}">
        <p14:creationId xmlns:p14="http://schemas.microsoft.com/office/powerpoint/2010/main" val="298406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altLang="en-US" smtClean="0">
                <a:solidFill>
                  <a:schemeClr val="bg1"/>
                </a:solidFill>
              </a:rPr>
              <a:t>Battle of Salamis</a:t>
            </a:r>
            <a:endParaRPr lang="en-US" altLang="en-US" smtClean="0"/>
          </a:p>
        </p:txBody>
      </p:sp>
      <p:pic>
        <p:nvPicPr>
          <p:cNvPr id="153603" name="Picture 5" descr="File:Battle of salam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0580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73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altLang="en-US" smtClean="0">
                <a:solidFill>
                  <a:schemeClr val="bg1"/>
                </a:solidFill>
              </a:rPr>
              <a:t>Battle of Salamis</a:t>
            </a:r>
            <a:endParaRPr lang="en-US" altLang="en-US" smtClean="0"/>
          </a:p>
        </p:txBody>
      </p:sp>
      <p:sp>
        <p:nvSpPr>
          <p:cNvPr id="155651" name="Content Placeholder 2"/>
          <p:cNvSpPr>
            <a:spLocks noGrp="1"/>
          </p:cNvSpPr>
          <p:nvPr>
            <p:ph idx="1"/>
          </p:nvPr>
        </p:nvSpPr>
        <p:spPr/>
        <p:txBody>
          <a:bodyPr>
            <a:normAutofit/>
          </a:bodyPr>
          <a:lstStyle/>
          <a:p>
            <a:pPr eaLnBrk="1" hangingPunct="1"/>
            <a:r>
              <a:rPr lang="en-US" altLang="en-US" dirty="0" smtClean="0">
                <a:solidFill>
                  <a:schemeClr val="bg1"/>
                </a:solidFill>
              </a:rPr>
              <a:t>The</a:t>
            </a:r>
            <a:r>
              <a:rPr lang="en-US" altLang="en-US" dirty="0" smtClean="0">
                <a:solidFill>
                  <a:srgbClr val="FFFF00"/>
                </a:solidFill>
              </a:rPr>
              <a:t> Persians were defeated </a:t>
            </a:r>
            <a:r>
              <a:rPr lang="en-US" altLang="en-US" dirty="0" smtClean="0">
                <a:solidFill>
                  <a:schemeClr val="bg1"/>
                </a:solidFill>
              </a:rPr>
              <a:t>by the Greek fleet</a:t>
            </a:r>
          </a:p>
          <a:p>
            <a:pPr eaLnBrk="1" hangingPunct="1"/>
            <a:endParaRPr lang="en-US" altLang="en-US" dirty="0" smtClean="0">
              <a:solidFill>
                <a:schemeClr val="bg1"/>
              </a:solidFill>
            </a:endParaRPr>
          </a:p>
          <a:p>
            <a:pPr eaLnBrk="1" hangingPunct="1"/>
            <a:r>
              <a:rPr lang="en-US" altLang="en-US" dirty="0" smtClean="0">
                <a:solidFill>
                  <a:schemeClr val="bg1"/>
                </a:solidFill>
              </a:rPr>
              <a:t>After the defeat </a:t>
            </a:r>
            <a:r>
              <a:rPr lang="en-US" altLang="en-US" dirty="0" smtClean="0">
                <a:solidFill>
                  <a:srgbClr val="FFFF00"/>
                </a:solidFill>
              </a:rPr>
              <a:t>Xerxes returned to Asia leaving only small number of troops </a:t>
            </a:r>
            <a:r>
              <a:rPr lang="en-US" altLang="en-US" dirty="0" smtClean="0">
                <a:solidFill>
                  <a:schemeClr val="bg1"/>
                </a:solidFill>
              </a:rPr>
              <a:t>under the control of </a:t>
            </a:r>
            <a:r>
              <a:rPr lang="en-US" altLang="en-US" dirty="0" err="1" smtClean="0">
                <a:solidFill>
                  <a:schemeClr val="bg1"/>
                </a:solidFill>
              </a:rPr>
              <a:t>Mardonius</a:t>
            </a:r>
            <a:r>
              <a:rPr lang="en-US" altLang="en-US" dirty="0" smtClean="0">
                <a:solidFill>
                  <a:schemeClr val="bg1"/>
                </a:solidFill>
              </a:rPr>
              <a:t> </a:t>
            </a:r>
          </a:p>
          <a:p>
            <a:pPr eaLnBrk="1" hangingPunct="1"/>
            <a:endParaRPr lang="en-US" altLang="en-US" dirty="0" smtClean="0">
              <a:solidFill>
                <a:srgbClr val="FFFF00"/>
              </a:solidFill>
            </a:endParaRPr>
          </a:p>
          <a:p>
            <a:pPr eaLnBrk="1" hangingPunct="1"/>
            <a:r>
              <a:rPr lang="en-US" altLang="en-US" dirty="0" smtClean="0">
                <a:solidFill>
                  <a:schemeClr val="bg1"/>
                </a:solidFill>
              </a:rPr>
              <a:t>Many historian call the Battle of Salamis the most important battles in World History</a:t>
            </a:r>
          </a:p>
        </p:txBody>
      </p:sp>
    </p:spTree>
    <p:extLst>
      <p:ext uri="{BB962C8B-B14F-4D97-AF65-F5344CB8AC3E}">
        <p14:creationId xmlns:p14="http://schemas.microsoft.com/office/powerpoint/2010/main" val="339867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altLang="en-US" smtClean="0">
                <a:solidFill>
                  <a:schemeClr val="bg1"/>
                </a:solidFill>
              </a:rPr>
              <a:t>Battle of Palataea</a:t>
            </a:r>
            <a:endParaRPr lang="en-US" altLang="en-US" smtClean="0"/>
          </a:p>
        </p:txBody>
      </p:sp>
      <p:sp>
        <p:nvSpPr>
          <p:cNvPr id="156675" name="Content Placeholder 2"/>
          <p:cNvSpPr>
            <a:spLocks noGrp="1"/>
          </p:cNvSpPr>
          <p:nvPr>
            <p:ph idx="1"/>
          </p:nvPr>
        </p:nvSpPr>
        <p:spPr/>
        <p:txBody>
          <a:bodyPr/>
          <a:lstStyle/>
          <a:p>
            <a:pPr eaLnBrk="1" hangingPunct="1"/>
            <a:r>
              <a:rPr lang="en-US" altLang="en-US" dirty="0" err="1" smtClean="0">
                <a:solidFill>
                  <a:schemeClr val="bg1"/>
                </a:solidFill>
              </a:rPr>
              <a:t>Mardonius</a:t>
            </a:r>
            <a:r>
              <a:rPr lang="en-US" altLang="en-US" dirty="0" smtClean="0">
                <a:solidFill>
                  <a:schemeClr val="bg1"/>
                </a:solidFill>
              </a:rPr>
              <a:t> and the remaining Persians faced one of the largest forces assembled by the Greeks</a:t>
            </a:r>
          </a:p>
          <a:p>
            <a:pPr eaLnBrk="1" hangingPunct="1"/>
            <a:r>
              <a:rPr lang="en-US" altLang="en-US" dirty="0" smtClean="0">
                <a:solidFill>
                  <a:schemeClr val="bg1"/>
                </a:solidFill>
              </a:rPr>
              <a:t>Around 40,000</a:t>
            </a:r>
          </a:p>
          <a:p>
            <a:pPr eaLnBrk="1" hangingPunct="1"/>
            <a:endParaRPr lang="en-US" altLang="en-US" dirty="0" smtClean="0">
              <a:solidFill>
                <a:srgbClr val="FFFF00"/>
              </a:solidFill>
            </a:endParaRPr>
          </a:p>
          <a:p>
            <a:pPr eaLnBrk="1" hangingPunct="1"/>
            <a:r>
              <a:rPr lang="en-US" altLang="en-US" dirty="0" smtClean="0">
                <a:solidFill>
                  <a:srgbClr val="FFFF00"/>
                </a:solidFill>
              </a:rPr>
              <a:t>The Greek defeated the Persians </a:t>
            </a:r>
            <a:r>
              <a:rPr lang="en-US" altLang="en-US" dirty="0" smtClean="0">
                <a:solidFill>
                  <a:schemeClr val="bg1"/>
                </a:solidFill>
              </a:rPr>
              <a:t>for the same reasons as at the Battle of Marathon</a:t>
            </a:r>
          </a:p>
          <a:p>
            <a:pPr eaLnBrk="1" hangingPunct="1"/>
            <a:r>
              <a:rPr lang="en-US" altLang="en-US" dirty="0" smtClean="0">
                <a:solidFill>
                  <a:srgbClr val="FFFF00"/>
                </a:solidFill>
              </a:rPr>
              <a:t>Superior tactics, organizations, and weaponry</a:t>
            </a:r>
          </a:p>
          <a:p>
            <a:pPr eaLnBrk="1" hangingPunct="1"/>
            <a:endParaRPr lang="en-US" altLang="en-US" dirty="0" smtClean="0">
              <a:solidFill>
                <a:srgbClr val="FFFF00"/>
              </a:solidFill>
            </a:endParaRPr>
          </a:p>
        </p:txBody>
      </p:sp>
    </p:spTree>
    <p:extLst>
      <p:ext uri="{BB962C8B-B14F-4D97-AF65-F5344CB8AC3E}">
        <p14:creationId xmlns:p14="http://schemas.microsoft.com/office/powerpoint/2010/main" val="141655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altLang="en-US" smtClean="0">
                <a:solidFill>
                  <a:schemeClr val="bg1"/>
                </a:solidFill>
              </a:rPr>
              <a:t>Battle of Palataea</a:t>
            </a:r>
          </a:p>
        </p:txBody>
      </p:sp>
      <p:pic>
        <p:nvPicPr>
          <p:cNvPr id="156675" name="Picture 6" descr="File:Battle of Plataea part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47775"/>
            <a:ext cx="76200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133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lang="en-US" altLang="en-US" dirty="0" smtClean="0">
                <a:solidFill>
                  <a:schemeClr val="bg1"/>
                </a:solidFill>
              </a:rPr>
              <a:t>Battle of </a:t>
            </a:r>
            <a:r>
              <a:rPr lang="en-US" altLang="en-US" dirty="0" err="1" smtClean="0">
                <a:solidFill>
                  <a:schemeClr val="bg1"/>
                </a:solidFill>
              </a:rPr>
              <a:t>Palataea</a:t>
            </a:r>
            <a:endParaRPr lang="en-US" altLang="en-US" dirty="0" smtClean="0">
              <a:solidFill>
                <a:schemeClr val="bg1"/>
              </a:solidFill>
            </a:endParaRPr>
          </a:p>
        </p:txBody>
      </p:sp>
      <p:sp>
        <p:nvSpPr>
          <p:cNvPr id="174083" name="Rectangle 3"/>
          <p:cNvSpPr>
            <a:spLocks noGrp="1"/>
          </p:cNvSpPr>
          <p:nvPr>
            <p:ph type="body" idx="1"/>
          </p:nvPr>
        </p:nvSpPr>
        <p:spPr/>
        <p:txBody>
          <a:bodyPr/>
          <a:lstStyle/>
          <a:p>
            <a:r>
              <a:rPr lang="en-US" altLang="en-US" dirty="0" smtClean="0">
                <a:solidFill>
                  <a:schemeClr val="bg1"/>
                </a:solidFill>
              </a:rPr>
              <a:t>The Greek victory at </a:t>
            </a:r>
            <a:r>
              <a:rPr lang="en-US" altLang="en-US" dirty="0" err="1" smtClean="0">
                <a:solidFill>
                  <a:schemeClr val="bg1"/>
                </a:solidFill>
              </a:rPr>
              <a:t>Palataea</a:t>
            </a:r>
            <a:r>
              <a:rPr lang="en-US" altLang="en-US" dirty="0" smtClean="0">
                <a:solidFill>
                  <a:schemeClr val="bg1"/>
                </a:solidFill>
              </a:rPr>
              <a:t> </a:t>
            </a:r>
            <a:r>
              <a:rPr lang="en-US" altLang="en-US" dirty="0" smtClean="0">
                <a:solidFill>
                  <a:srgbClr val="FFFF00"/>
                </a:solidFill>
              </a:rPr>
              <a:t>ended the Persian War </a:t>
            </a:r>
            <a:r>
              <a:rPr lang="en-US" altLang="en-US" dirty="0" smtClean="0">
                <a:solidFill>
                  <a:schemeClr val="bg1"/>
                </a:solidFill>
              </a:rPr>
              <a:t>once and for all</a:t>
            </a:r>
          </a:p>
          <a:p>
            <a:endParaRPr lang="en-US" altLang="en-US" dirty="0" smtClean="0">
              <a:solidFill>
                <a:srgbClr val="FFFF00"/>
              </a:solidFill>
            </a:endParaRPr>
          </a:p>
          <a:p>
            <a:r>
              <a:rPr lang="en-US" altLang="en-US" dirty="0" smtClean="0">
                <a:solidFill>
                  <a:srgbClr val="FFFF00"/>
                </a:solidFill>
              </a:rPr>
              <a:t>The Athenians </a:t>
            </a:r>
            <a:r>
              <a:rPr lang="en-US" altLang="en-US" dirty="0" smtClean="0">
                <a:solidFill>
                  <a:schemeClr val="bg1"/>
                </a:solidFill>
              </a:rPr>
              <a:t>lead the Greek forces at </a:t>
            </a:r>
            <a:r>
              <a:rPr lang="en-US" altLang="en-US" dirty="0" err="1" smtClean="0">
                <a:solidFill>
                  <a:schemeClr val="bg1"/>
                </a:solidFill>
              </a:rPr>
              <a:t>Palataea</a:t>
            </a:r>
            <a:r>
              <a:rPr lang="en-US" altLang="en-US" dirty="0" smtClean="0">
                <a:solidFill>
                  <a:schemeClr val="bg1"/>
                </a:solidFill>
              </a:rPr>
              <a:t> and thus </a:t>
            </a:r>
            <a:r>
              <a:rPr lang="en-US" altLang="en-US" dirty="0" smtClean="0">
                <a:solidFill>
                  <a:srgbClr val="FFFF00"/>
                </a:solidFill>
              </a:rPr>
              <a:t>collected most of the glory for the victory</a:t>
            </a:r>
          </a:p>
          <a:p>
            <a:endParaRPr lang="en-US" altLang="en-US" dirty="0" smtClean="0">
              <a:solidFill>
                <a:srgbClr val="FFFF00"/>
              </a:solidFill>
            </a:endParaRPr>
          </a:p>
          <a:p>
            <a:endParaRPr lang="en-US" altLang="en-US" dirty="0" smtClean="0">
              <a:solidFill>
                <a:schemeClr val="bg1"/>
              </a:solidFill>
            </a:endParaRPr>
          </a:p>
        </p:txBody>
      </p:sp>
    </p:spTree>
    <p:extLst>
      <p:ext uri="{BB962C8B-B14F-4D97-AF65-F5344CB8AC3E}">
        <p14:creationId xmlns:p14="http://schemas.microsoft.com/office/powerpoint/2010/main" val="2519062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altLang="en-US" smtClean="0">
                <a:solidFill>
                  <a:schemeClr val="bg1"/>
                </a:solidFill>
              </a:rPr>
              <a:t>Here Come the Persians</a:t>
            </a:r>
          </a:p>
        </p:txBody>
      </p:sp>
      <p:sp>
        <p:nvSpPr>
          <p:cNvPr id="3" name="Content Placeholder 2"/>
          <p:cNvSpPr>
            <a:spLocks noGrp="1"/>
          </p:cNvSpPr>
          <p:nvPr>
            <p:ph idx="1"/>
          </p:nvPr>
        </p:nvSpPr>
        <p:spPr/>
        <p:txBody>
          <a:bodyPr/>
          <a:lstStyle/>
          <a:p>
            <a:pPr eaLnBrk="1" hangingPunct="1"/>
            <a:r>
              <a:rPr lang="en-US" altLang="en-US" smtClean="0">
                <a:solidFill>
                  <a:schemeClr val="bg1"/>
                </a:solidFill>
              </a:rPr>
              <a:t>We have seen that the Greek city-states were quite different and far from a unified </a:t>
            </a:r>
          </a:p>
          <a:p>
            <a:pPr eaLnBrk="1" hangingPunct="1"/>
            <a:endParaRPr lang="en-US" altLang="en-US" smtClean="0">
              <a:solidFill>
                <a:schemeClr val="bg1"/>
              </a:solidFill>
            </a:endParaRPr>
          </a:p>
          <a:p>
            <a:pPr eaLnBrk="1" hangingPunct="1"/>
            <a:r>
              <a:rPr lang="en-US" altLang="en-US" smtClean="0">
                <a:solidFill>
                  <a:schemeClr val="bg1"/>
                </a:solidFill>
              </a:rPr>
              <a:t>This was in largely because of the geography of Greece</a:t>
            </a:r>
          </a:p>
          <a:p>
            <a:pPr eaLnBrk="1" hangingPunct="1"/>
            <a:endParaRPr lang="en-US" altLang="en-US" smtClean="0">
              <a:solidFill>
                <a:schemeClr val="bg1"/>
              </a:solidFill>
            </a:endParaRPr>
          </a:p>
          <a:p>
            <a:pPr eaLnBrk="1" hangingPunct="1"/>
            <a:r>
              <a:rPr lang="en-US" altLang="en-US" smtClean="0">
                <a:solidFill>
                  <a:schemeClr val="bg1"/>
                </a:solidFill>
              </a:rPr>
              <a:t>However the Greek city-states would unify from time to time</a:t>
            </a:r>
          </a:p>
        </p:txBody>
      </p:sp>
    </p:spTree>
    <p:extLst>
      <p:ext uri="{BB962C8B-B14F-4D97-AF65-F5344CB8AC3E}">
        <p14:creationId xmlns:p14="http://schemas.microsoft.com/office/powerpoint/2010/main" val="14289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en-US" smtClean="0">
                <a:solidFill>
                  <a:schemeClr val="bg1"/>
                </a:solidFill>
              </a:rPr>
              <a:t>Here Come the Persians</a:t>
            </a:r>
            <a:endParaRPr lang="en-US" altLang="en-US" smtClean="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solidFill>
                  <a:schemeClr val="bg1"/>
                </a:solidFill>
              </a:rPr>
              <a:t>We saw that the Greeks unified to fight the Trojans</a:t>
            </a:r>
          </a:p>
          <a:p>
            <a:pPr eaLnBrk="1" hangingPunct="1">
              <a:defRPr/>
            </a:pPr>
            <a:endParaRPr lang="en-US" dirty="0">
              <a:solidFill>
                <a:schemeClr val="bg1"/>
              </a:solidFill>
            </a:endParaRPr>
          </a:p>
          <a:p>
            <a:pPr eaLnBrk="1" hangingPunct="1">
              <a:defRPr/>
            </a:pPr>
            <a:r>
              <a:rPr lang="en-US" dirty="0" smtClean="0">
                <a:solidFill>
                  <a:schemeClr val="bg1"/>
                </a:solidFill>
              </a:rPr>
              <a:t>One things that absolutely unified the Greeks, they HATED the Persians</a:t>
            </a:r>
          </a:p>
          <a:p>
            <a:pPr eaLnBrk="1" hangingPunct="1">
              <a:defRPr/>
            </a:pPr>
            <a:endParaRPr lang="en-US" dirty="0">
              <a:solidFill>
                <a:schemeClr val="bg1"/>
              </a:solidFill>
            </a:endParaRPr>
          </a:p>
          <a:p>
            <a:pPr eaLnBrk="1" hangingPunct="1">
              <a:defRPr/>
            </a:pPr>
            <a:r>
              <a:rPr lang="en-US" dirty="0" smtClean="0">
                <a:solidFill>
                  <a:schemeClr val="bg1"/>
                </a:solidFill>
              </a:rPr>
              <a:t>Also they were terrified of the Persians </a:t>
            </a:r>
            <a:endParaRPr lang="en-US" dirty="0">
              <a:solidFill>
                <a:schemeClr val="bg1"/>
              </a:solidFill>
            </a:endParaRPr>
          </a:p>
          <a:p>
            <a:pPr eaLnBrk="1" hangingPunct="1">
              <a:defRPr/>
            </a:pPr>
            <a:r>
              <a:rPr lang="en-US" dirty="0" smtClean="0">
                <a:solidFill>
                  <a:schemeClr val="bg1"/>
                </a:solidFill>
              </a:rPr>
              <a:t>That’s what we will be talking about today, the Greeks and the </a:t>
            </a:r>
          </a:p>
          <a:p>
            <a:pPr marL="0" indent="0" eaLnBrk="1" hangingPunct="1">
              <a:buFont typeface="Arial" charset="0"/>
              <a:buNone/>
              <a:defRPr/>
            </a:pPr>
            <a:endParaRPr lang="en-US" dirty="0">
              <a:solidFill>
                <a:schemeClr val="bg1"/>
              </a:solidFill>
            </a:endParaRPr>
          </a:p>
        </p:txBody>
      </p:sp>
    </p:spTree>
    <p:extLst>
      <p:ext uri="{BB962C8B-B14F-4D97-AF65-F5344CB8AC3E}">
        <p14:creationId xmlns:p14="http://schemas.microsoft.com/office/powerpoint/2010/main" val="272180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altLang="en-US" smtClean="0">
                <a:solidFill>
                  <a:schemeClr val="bg1"/>
                </a:solidFill>
              </a:rPr>
              <a:t>Here Come the Persians</a:t>
            </a:r>
            <a:endParaRPr lang="en-US" altLang="en-US" smtClean="0"/>
          </a:p>
        </p:txBody>
      </p:sp>
      <p:sp>
        <p:nvSpPr>
          <p:cNvPr id="3" name="Content Placeholder 2"/>
          <p:cNvSpPr>
            <a:spLocks noGrp="1"/>
          </p:cNvSpPr>
          <p:nvPr>
            <p:ph idx="1"/>
          </p:nvPr>
        </p:nvSpPr>
        <p:spPr/>
        <p:txBody>
          <a:bodyPr/>
          <a:lstStyle/>
          <a:p>
            <a:pPr eaLnBrk="1" hangingPunct="1"/>
            <a:r>
              <a:rPr lang="en-US" altLang="en-US" smtClean="0">
                <a:solidFill>
                  <a:schemeClr val="bg1"/>
                </a:solidFill>
              </a:rPr>
              <a:t>We will discuss some of the major battles of the Persian War today</a:t>
            </a:r>
          </a:p>
          <a:p>
            <a:pPr eaLnBrk="1" hangingPunct="1"/>
            <a:endParaRPr lang="en-US" altLang="en-US" smtClean="0">
              <a:solidFill>
                <a:schemeClr val="bg1"/>
              </a:solidFill>
            </a:endParaRPr>
          </a:p>
          <a:p>
            <a:pPr eaLnBrk="1" hangingPunct="1"/>
            <a:r>
              <a:rPr lang="en-US" altLang="en-US" smtClean="0">
                <a:solidFill>
                  <a:schemeClr val="bg1"/>
                </a:solidFill>
              </a:rPr>
              <a:t>We will also discus some of the major impacts of the Persian war</a:t>
            </a:r>
          </a:p>
          <a:p>
            <a:pPr eaLnBrk="1" hangingPunct="1"/>
            <a:endParaRPr lang="en-US" altLang="en-US" smtClean="0">
              <a:solidFill>
                <a:schemeClr val="bg1"/>
              </a:solidFill>
            </a:endParaRPr>
          </a:p>
          <a:p>
            <a:pPr eaLnBrk="1" hangingPunct="1"/>
            <a:r>
              <a:rPr lang="en-US" altLang="en-US" smtClean="0">
                <a:solidFill>
                  <a:schemeClr val="bg1"/>
                </a:solidFill>
              </a:rPr>
              <a:t>Specifically how the Persian made the city-state of Athens a world power</a:t>
            </a:r>
          </a:p>
        </p:txBody>
      </p:sp>
    </p:spTree>
    <p:extLst>
      <p:ext uri="{BB962C8B-B14F-4D97-AF65-F5344CB8AC3E}">
        <p14:creationId xmlns:p14="http://schemas.microsoft.com/office/powerpoint/2010/main" val="224851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smtClean="0">
                <a:solidFill>
                  <a:schemeClr val="bg1"/>
                </a:solidFill>
              </a:rPr>
              <a:t>REVOLT!</a:t>
            </a:r>
          </a:p>
        </p:txBody>
      </p:sp>
      <p:sp>
        <p:nvSpPr>
          <p:cNvPr id="142339" name="Content Placeholder 2"/>
          <p:cNvSpPr>
            <a:spLocks noGrp="1"/>
          </p:cNvSpPr>
          <p:nvPr>
            <p:ph idx="1"/>
          </p:nvPr>
        </p:nvSpPr>
        <p:spPr/>
        <p:txBody>
          <a:bodyPr/>
          <a:lstStyle/>
          <a:p>
            <a:pPr eaLnBrk="1" hangingPunct="1"/>
            <a:r>
              <a:rPr lang="en-US" altLang="en-US" sz="2800" dirty="0" smtClean="0">
                <a:solidFill>
                  <a:schemeClr val="bg1"/>
                </a:solidFill>
              </a:rPr>
              <a:t>By the 7</a:t>
            </a:r>
            <a:r>
              <a:rPr lang="en-US" altLang="en-US" sz="2800" baseline="30000" dirty="0" smtClean="0">
                <a:solidFill>
                  <a:schemeClr val="bg1"/>
                </a:solidFill>
              </a:rPr>
              <a:t>th</a:t>
            </a:r>
            <a:r>
              <a:rPr lang="en-US" altLang="en-US" sz="2800" dirty="0" smtClean="0">
                <a:solidFill>
                  <a:schemeClr val="bg1"/>
                </a:solidFill>
              </a:rPr>
              <a:t> and 6</a:t>
            </a:r>
            <a:r>
              <a:rPr lang="en-US" altLang="en-US" sz="2800" baseline="30000" dirty="0" smtClean="0">
                <a:solidFill>
                  <a:schemeClr val="bg1"/>
                </a:solidFill>
              </a:rPr>
              <a:t>th</a:t>
            </a:r>
            <a:r>
              <a:rPr lang="en-US" altLang="en-US" sz="2800" dirty="0" smtClean="0">
                <a:solidFill>
                  <a:schemeClr val="bg1"/>
                </a:solidFill>
              </a:rPr>
              <a:t>  century Greek city-states had created colonies and cities along the Ionian Coast</a:t>
            </a:r>
          </a:p>
          <a:p>
            <a:pPr eaLnBrk="1" hangingPunct="1"/>
            <a:endParaRPr lang="en-US" altLang="en-US" sz="2800" dirty="0" smtClean="0">
              <a:solidFill>
                <a:schemeClr val="bg1"/>
              </a:solidFill>
            </a:endParaRPr>
          </a:p>
          <a:p>
            <a:pPr eaLnBrk="1" hangingPunct="1"/>
            <a:r>
              <a:rPr lang="en-US" altLang="en-US" sz="2800" dirty="0" smtClean="0">
                <a:solidFill>
                  <a:schemeClr val="bg1"/>
                </a:solidFill>
              </a:rPr>
              <a:t>In the </a:t>
            </a:r>
            <a:r>
              <a:rPr lang="en-US" altLang="en-US" sz="2800" dirty="0" smtClean="0">
                <a:solidFill>
                  <a:srgbClr val="FFFF00"/>
                </a:solidFill>
              </a:rPr>
              <a:t>6</a:t>
            </a:r>
            <a:r>
              <a:rPr lang="en-US" altLang="en-US" sz="2800" baseline="30000" dirty="0" smtClean="0">
                <a:solidFill>
                  <a:srgbClr val="FFFF00"/>
                </a:solidFill>
              </a:rPr>
              <a:t>th</a:t>
            </a:r>
            <a:r>
              <a:rPr lang="en-US" altLang="en-US" sz="2800" dirty="0" smtClean="0">
                <a:solidFill>
                  <a:srgbClr val="FFFF00"/>
                </a:solidFill>
              </a:rPr>
              <a:t> century many </a:t>
            </a:r>
            <a:r>
              <a:rPr lang="en-US" altLang="en-US" sz="2800" dirty="0" smtClean="0">
                <a:solidFill>
                  <a:schemeClr val="bg1"/>
                </a:solidFill>
              </a:rPr>
              <a:t>of these </a:t>
            </a:r>
            <a:r>
              <a:rPr lang="en-US" altLang="en-US" sz="2800" dirty="0" smtClean="0">
                <a:solidFill>
                  <a:srgbClr val="FFFF00"/>
                </a:solidFill>
              </a:rPr>
              <a:t>Greek cities fell under control of the Persian Empire</a:t>
            </a:r>
          </a:p>
          <a:p>
            <a:pPr eaLnBrk="1" hangingPunct="1"/>
            <a:endParaRPr lang="en-US" altLang="en-US" sz="2800" dirty="0" smtClean="0">
              <a:solidFill>
                <a:schemeClr val="bg1"/>
              </a:solidFill>
            </a:endParaRPr>
          </a:p>
          <a:p>
            <a:pPr eaLnBrk="1" hangingPunct="1"/>
            <a:r>
              <a:rPr lang="en-US" altLang="en-US" sz="2800" dirty="0" smtClean="0">
                <a:solidFill>
                  <a:srgbClr val="FFFF00"/>
                </a:solidFill>
              </a:rPr>
              <a:t>In 499BCE the Ionian Greeks lead a failed revolt against the Persian Empire</a:t>
            </a:r>
          </a:p>
        </p:txBody>
      </p:sp>
    </p:spTree>
    <p:extLst>
      <p:ext uri="{BB962C8B-B14F-4D97-AF65-F5344CB8AC3E}">
        <p14:creationId xmlns:p14="http://schemas.microsoft.com/office/powerpoint/2010/main" val="93058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QTERUUExMWFBUXGBkaGBgYFyAcGxwaFxkhGRgeFxsdHCggGh8mGxoeJDEjMSktLi4uFyAzODMtNygtLi0BCgoKDg0OGxAQGzQkICQvLzQ1LDYwNCwsNDQsLCwvLDQvLjQsNDQ0LC00LCwsNCwsLCwsLC8sLC8sLywsLCwsLP/AABEIAM4A9QMBIgACEQEDEQH/xAAbAAACAwEBAQAAAAAAAAAAAAAABQMEBgIBB//EAEEQAAIBAgQEBAQEAwUGBwAAAAECEQADBBIhMQUiQVEGE2FxMoGRoRRCsfAjUsEzktHh8RUkNENEYgcWU3KTwuL/xAAaAQACAwEBAAAAAAAAAAAAAAAAAwIEBQEG/8QAMhEAAgIBAwIDBwMEAwEAAAAAAAECEQMEEiExQQUTUSIyYXGBofAUkcEjseHxQlLRFf/aAAwDAQACEQMRAD8A+u8fPIuumbX6GPvSamHHrzZwgblK8wI9ZEdjpvWev8PdnZheYKxBy66QmSFIYR39xNZmqaeQ0NOmoDGikqcDYGRib0FgxBYnYgwJOi8u3qe9OqrNIeWPw48jzJObNG+hExEVWnrBgzB6GDBg+hr2TEScszHSYiamGKUWTbbmJYlQIlfzSZOgmfeTvTkoZOFxS+4m5Q688kNFFcu8fSfkKSlY66OqKKK4BS4q98IPw6qzyZznSMp29c2X71TW/jNZtoOYRBEZDqxJn4h8MRHWegc0V2zlCLz8dA/h2ydCQdJESRoxhiZA6QQZnSr/AAy5fIPnqqnljKZnTm9tdvQir1AEkAAknYASa7d8UFUFFFwZTDDKex0/1pjwvh2Y5rinLHKD19SO3ofWpwxSnLaRnkjFWLq8J6Dc+5+emsDc+1MsXhrPm5VcWyYBAXlnp2AJ7e1MsFgFt7atGrH96U6Glbly+BMtQlHpyZsGva0V3hloj+zUeqiD9RVJuCHpc+q/rBFE9JNe7ydjqYvqKqSX+MX1/wCkdt5KsYgb/kknKZAjXUCSK0uN4e1tcxYMJAMCCJMDvOsD51VpEoODqSGxkpq4sTJxe6SB+GdZcKc2aQCTzSqFSIH8257alzRRUHRJBXgOsde1egEkACSdABWk4fhvLtheu7H1O/yp2DB5j+ArLl2GbEkwASSYjrNWjw27Hw/LMJ/wp/5K5s2UZv5oE/XepKtR0cV1ZXlqZdjIMxDZSCCBrI2jpXjNoYkmJgamtZdsK0ZlDRtIBj2mvLeHVZKqqk7kACffvUf0SvrwS/VcdDJ2EgDv1opva4Kxku4Bk/AsLHQwdj31j7yUp6XJYxaiFFLiik3s4eUdRlGnQdOv9Oaoat8UzKxtkSpbOh7CIZfSDG3T71KhqUlkJYHcAooopA4K5KAkGNRt869Jqa3Znel5M0MauToCANNci3sSIMa/Wf37UwRANq6rPl4pT9mPHzI2UaKssy5gNz+966Nsdql/9GKrdFndxVsW2cnKJy/ESQANA2p6aEfX0NeX7a5oDBwIOYQRMa+h1/UU84KpCMCBlzHL3IjWfnNUsbwtl1SWXXQbj27j76da3FivCpwXWn8Sus1zal0FpT96foRFS4a+bbZwdpntl6j02rgGdACT1ABJEbyANKkwtnzGygrqCdfTp67/AGNJhvtUOltp2aWxczqGykejCCPlUtKHGIt5YIuqBGggnpzST9frV3AYwXVkCCNGU7g/v9DWspq67ma48WUX4MTcnOMpYsZGs5s0e3r0jrTiiiiMIxuu4Sm5dQqK1iEYkKykjcAzUtUrHDER86z1gToJ3ipO+xxV3JeIYfzLbKNzET3BkfcUpTg9w7lB8yftA/WnoYTE69qUcU4iwY21GWIlupkTy/pPvSc8cdbpjcUp+7Eq3sEqf2l2D0VBzEfPb961BhsM1w8gJWTzHYCdJI3MdutRBesSN9epnc9x+unSatniV2IzAey6j21qkpYX14rt3+pZ/qdnY0wHDAhzE5m6GIA9h39apX8S73ylu8qwYidio5tCOaPf6RVTD4t0cNJbSCCx1H+NXLuJw7EFrRJ1PwjdtDOupMmrEMmNxpOvsJlCalb5GeHxiOYVwx9DVisrbuBXLKsgfBnOoPcxv7ferB4pd7r/AHf86ktVGva+xx6eXYe278uyweULr0Oadvp96W8U4oUYooykQSx/+o6+9V04vdG+VvkR/WvF4q/5lR+2kR+tclqISVKVfQ7HBJO2rIv9oXT/AMw/IL/hRVaTqTqSZPTX0HSvapPLO/eZaWOPoajEYdXEMJH6H0PSkeO4a1vUcyfce/cev260+u3QoljAkDXudqo4rjNhCVa4JBggAkidNYBrSzQxyXt8fEo45zi/ZEVcXrwUSxiqePxmViltgwEQ46ggEenXes7j+I3A5VbTXdAc2aNyZGo6AT8wNzWJOe1uK6o0VJVY6x+KzwF+H+tOOD4jNbAJ1XQ/0/fpWFTi9yJOGcHUxP5dYMhdzy8u/N6Gn/D8TkcN02b2/wAqz9VjlOPPU51NTXhoBrm7cCqWYwAJJ7AVkHDyxayjuepqSqj8StAkG4oIMETsSYAPYzpXNzi9hRmN1ACVEz1f4Pr0qct8nb7gvRGh4Uf4S9xo3/uB5j7E6+xFW6R4a95bZo0I5o/WOsfWnYM617bw7VR1GFNdVw1+epn5YOMhVxC6bV9LkcpXKfrP1A1+tSY/DK6Z7cZl5lZdzG403mr1+wr6MoaNpE+lV8Lw5bbZkLAHdZkH7TVtxdtdmCkqXqV+DY8uWRjJABBiCRqDPqDH1FT/AOzwL3mK2X+YAb/v9RNT2sMqszKILxm1OsbabCpq7GD2pS5o5KXLceArl3ABJMAdTXVIvE3Cbt4TbuFYywANZV8xIOYbrIiOvuDKTpWiKVsavjbYXPnGXuDP6VHxKy7pFtgJ3kxI7SAYrF4Lw7f8xQ1++AzdQTyhTObmHWOunTc1t+H4Y27YVnNxpJLHcySe5jeI206UuEnkTtUTklB8FHh3C3S4HLKNCCF1me5IFVOIq9y4SRlUGFnrl9OsnXtH3dYrElCsIzAmCR0236/6Uof4mPWT+tZnieoWmwqMV1HYrnLcyHEGBH70qvVnEDSqxFZmgkvK682y4ugUUUVeOhRRRQAUUUUAFFFFADzi4xEL+HyaZi2frpyAafzb+grHcf4XjLdzz4sOhy51ykAMAZJEyQxKCJ0hj1r6FUeIsK6lGEqRBFbOXGskaf4zKhLa7Mfx3hzLhbuINsecCSqW5KssgLIjeOoArGvxO6B/wzmJ2nUASI00nsdtt9D9UweAdCVN0vaKwA+rKfeOYQevYVhsTg2tMUYEZTAJG4GxHTUa1la/ElU1Hr1LWCV+zYmucTuAN/u9zQORGs5SIG27An+6d6Y2mlQSCCQDB3E9DXdFZja9C32H3BMTmXKd1/SmF22GUqwkEQQeoO9ZjBYjI4P19jWmN4So/mmD001/T9KzNRjcZ2u5FlYcKswR5S8xBOm5GxPehOE2BMWk1IJ5RqVMqfcEz86pY/gtx2ZkxV21mnQElRK5didIPMII17143Br0tGKcAzGjaagr+fWIj1BqHH/f+5G2uw7NMuG4kFQpMMBEdwNiO+lIcBhWtgl7huHTUyAAqgbFjqSCSZ6+lWjmjNlIAMhomI6nsKv+GajJgyNwjuj3r+/0FZYqS54NDRUGDxGdZ2OxHr6elT17GE1OKlHlMpNVwFFQ3r8aASSY01gkSC3YaV0jNIBHQSw2nqAN6kcJK4e6oIUkAtMCdTGpjvpXdcm2CQYEiYMaid4Py+1AHVFFFAHLtAJ7UiJ3PqT9TTm7ikWczARuJ1+m9K7eKQERaETAP5tTAgEaaxpNYvi2KGZwg8ijz82Pwtxt0RqhOyk+w/rtQ9siMykT3jpVzGcSNu8qRIKzoNeo3mIkD61TZyxljJ/ew6Vj63SabTRcVJuf2+f4/wCw/HOcndcFO6kGuKsYhdJqvVzSZfMxJvqWUFFFFWQCiiigAooooA1tFFFbpkFPieB80LDFXQ5kYd+x7g7GusZgxdtFLnUCY6N3HsatUVFxTu+522fMeM+H3NwWnDkpNwFDEgArm+hIjoW9jSDB8DIa55hZWBywLhPKqlVLgjRuYmO8Gt/4k4wi3lNkk37cqTrkyk8wJBAYyBp79qX4zjz3LLo4Q5ipzARABBiNZ1G/+tYubHig3FS/n6fuXoTm1bRnbHClV1YPcJXu28Ajm0lviP27U/wHESkBuZRt3XppSxiCQCD7+xBOte2pjXf3n7wKzskFOPtDka61iUbZgfnUs1j6CapPRrswo1t5QylSdwR9avWeJMywFV3B1GYAFe+vynt9KyeG4etwqq31kiSGUr0khZ0Y+kjqelXU4NfyMEt5QxAaXBZgNRqNFE7gb6STW54Vo82Kb9r2X16f5KueUWviPcHg3CsBdVX5cwXmygHbfeNJ/Wprhupc0l1aNxoOhg9Np7a1j+GXzYvqSCuU5XEa5Tvp9D8q31m8rqGUhgdQRWzLSRxxUYNpL0/za7/lIrb23bKaxYUsxLs7CSBqSdAAJOgHr0q/RVXiFxgpVQ2ZgQrAaKToC3bU7x0NTjGunQ51LVFY/hnFsYbj28qXGt8sEgE6gAys6DqTrr8Ok07w17FeYA9u2E0llb/tJMCf5so+bHoJk1Rwa0UUUAZjjPBsSWZrN8qpJbKEBbY6HMYIkg6AHp2NKsLw2/IJxZZcwJU2wZEgsszIBAI3MTvGlbyoL2ERtSuvfY/UVkarwqOS3ipN88q/9fcfDNXUocNvLdRkJkrsTuB09ZH9KS8W4QLtwML1xSiugyNCnOIzEdSOnrWss2FQQoispxfh+IFyLd9VXTlKnQDqTOpnSNuUetV/EtNNYISbVx6yfp6fG/zqTw5Kk67lO7wi/oFxTkZj8Q2SDA0+IjTUx1O9VV4VeH/WXD8M8ojRMpjtLc3vptVo4HFww89RvlMEkaCJ5ROubX1XQRreqj4fJ1LlMtRRFhrZVApYuQIzHc+9S0UVoEwooooAKKKKANbRRRW6ZBXx9p2QhGytKmfQMCw02lQRPrSv8BiwP+JzQG0KCSxLEbRAHLy+hBJ3p5SfxBxYWlZAStxrbFCBIDbL9/SNKjOahG2dim3SE3hDhNy0t5MUy3LhVSRInKVykiNAGYP2O9IsVYyhRtnQMoO4DDQHvp1rW+F8e7lxcLMSAwYgRpykSPUE5Y09Zqt4vwolWGbOxVQsAgwGnKBzA669NjWfmwxngTh26epZhNqdMzCakDST3IH3Nd3bZUkEQRTC/wAAvJb80gEaEoJzCe/ffbpHWoG4ZcUAuvlqfzPoNtO5nSIiazJaea42u/t+fUsLJF9xJe4xaUsGLAqYPLvvtHTQ7xUZ4/YAJLkARqVIGq5hHfStEvAS6F7ZtXSILBfimI6gTpUmD8LuxKvaFtQswQpBiIXQ6SOvSKktNN8bX/H7gssV1f8A6c8N4aLgDseU6gd/8qf4Yi2wKAbQRtI9/QxSrFcFtXbi3WUg+X5atykZQ+YqAQeoHpoO1KsRwG1YKBMO11AJMETIuAGRk5iRcYklubKZkgGsvzMmPIpW4y6pV/k5J7l8DVYvCDFKZAW6gEMuzT0IOsafKd96w9zGY2xcbJbyMrNlDD8ukE83Nm1+3apeC4xLbXGt2b7QQhA+IFQfiOmTlCgCRsKscR4Tbv3jcfEMspbARwxUQc+sgwwO+YdfevUeG+ISyPyZq3V32+3TqVZ4krfQ6t+MeI8s2cPMGdGyzsskXCcpkGQJEMIJifoeCvF7aOQAWUEgGQCRJAI0MHrXzTH+ClVBd8wugIjy3JCwQ+baBqon3Petx4QwiW8KotkkEkkEzDbMB2EiY9a05qNXEQOAgBJAEncxv711RRSwCqeE4ity5cthWDWzrIEGeognT3jerlV8WrBWNsDORp6/sbUAL7viSwr5ZY6wSF0Hz6/Ka74lxcCwbllkeCBvIE9wDWK8S4fEW7oKi0xbMSswfj0LQYHLB7EnbSabg2hZsgsLbui+awTNmUGWSJkEnZoJ0pu1UmgHPD+K+fZaSEcQDrAJJ5YJ2k6e9QLHT2+hisurjK4IMsIBB21nbrt9qucexq30yobtskoSysEJKkE6gHeINZXi3hc9TTx9ftQ/BkUXUuhdHG7B/wCYAexkfmyayNObTXrVW1xayxULdU5iAuu5OojvVe7ilZSvkpDAhvUHcGAND2q7atW2ysEXTbQaf4bD6Vm4PD8uli3kjV/FPp8i1jyKTpMsUUUU0cFFFFABRRRQBraKKK3TIKHEsC9wgrdNuFcaAnVohhzDUR66E7b1jOO+EMWzPeGKZyYgBeYAdFXYxvPvpqa+hVBicZbtxndUnbMYmBJ39KXlxRyR2slGTi7R854Dwu/avC01++i3NCpEHUg5td4UFfTNJ1Aj6HgMMURVdzdYFjnIg8xJ07AAx7ClieKrHnXLb3EthGyhi4gsPiB6Ajt2qTi/HFS1nsvbclgPiDDeDsdeaB7kUrDtxwftWlZOdykuKK/HeOvZvKiBWAALAzOuwBnTT0pFxri7Ygry5VXYTOp3JMD9z3rO467iHuO5uoTcYkZiBAGQCAF15Q066ZhTngFo5Iuw7gCTGh7mOlZWbUzytxT9l9i3jxRjXHJFhsQyMGRirDt+h7j0rRYTxaf+bbnbVPvIJ0+tVzZUrECOkf0rPcX4Sc4Idl0gEb6EEx2J2PcGoQyZcHuvglPHGXVG+vcRtXcPcdAbmVCxRZDyozAADWSRArMf+ZsOBDG9bYMy5XVSdHZQBqC2izpJg+hIx5ItSFxb+bkKQ1wyWy65o6mR9RGwpxwrG275H4i9as3MqloBIkyrEE6TO8ndvrZnlx6iK3QTl8eP2YlYnHm+PzsV+F8aUu4to1lroN0qVyZtcpPef8ahS3iiJLoGnZYKxzHcrJ1yD5GtljPCtm5a87CgXLxT+FcZ2AEmQ0ruJ1iIiaz3FvC+MTJfdxde2wzcx2bldtAMw2gHbWtTQw8iG1pfT+X8BWWUZyu2XvB2FxNy6y3Db8jyyLyTJZnkLlAX4RB1maY4TiFzCM9trcrmJWZB3iQYMiAKp+BL10XyL2QEoQuXqdCdD7H9itjjuF27pBdZImNT1Ef5+9WptKTvoIDhHEPPt58uXUiJnb5VdpHxDAXLWHC4YkZTLbZiNSTMbz060t4fxvG3s5t2rPKdATJgrCn4h+YEx2IEiCaW13QGuopPg7mMzqLiWsumZlnbKZiX3zQNu/fRxUQM/wAT8Ni5ezhsqsf4g67RKadY67b+lMMZwa1cADLBAgEaGAIHvHrTCipbmBlMN4ZPmsrz5YHKwIknpP8AWkmLwrW3dTrkMEgaentNfQ7t1VEswUdyYqNGt3FMFWVtDEEHTr30qcc0k+QPnNWsDiMpg7H7Gp/GmC8rKMMFVyJ5ySsZte5mJ+1Zm5dxWZgqJEsQW6gPyDRtJT6E/Itmo5oOLXDJRbhUkbWis3guIYwgr5VosNubpmOp5tYSO2v20VsmBOhgT79a87lxSxS2yNOE1NWjqiiilEgooooA1tFFFbpkBVLG8LtXTNxSTlK6Ow5SQSIBA1IH0q7RQBluL+CbF0qyqAQFQgkx5Q0yr/KQCYOvbYCGOC8M4e0QVQyuXKSxkBNFEzrAkSZMHWacUVBQipOS6s65NqjBeL/Cxe494rmQ9FOoGUSWEfzZjIP5tfTLYPggW8Ga43l5V0B5yw1JZux3+kRFfZqwXiPBC1fIXRWGYekkyPqJ+dZmtwvH/Vg/mW8GTd7DR1hLVuyrBXmSW53nXRd+gkAe/rSnFpisoVrthyBLNGX4dzlk76gDYdZrvhPArC5WUtnBJnPJGYmdGkayT7salxHhmwUK88ANEuSQWksZ+KTmMmetK3Rcb9RrUuy+5n8Pwsly91LLAqWYopzZsxIaZ2g79zVFsZh4ttZVFbMhKvbb4SZgDaTv26761tPDLrauop+Ar5RDajKQAJ7mQB8zTfxNwO2ls3baZCIkKoy+rN2gdfTXvUMWFzx+Yn07fIJZNslFo9bxFgrlpbVm6QjqSr2wSqwRqxG3MRM96fcGvW3sobTF1HLmMySpgzOsyDWKTgrhBdZrdlSIJZmV4bSMoWTPaQTW8wjgopAIkdQQfodRWxgyyyRuUaKU4qL4diu3wOMX5wIyatl6hiCDHprPufau73FmGKWwqSPzHrtMj0Gn1pvSTxDeNkK9oDzLlxFOmrAAkKPpFNnkUVul2IJW6HdZ/HocLca/bthkcDOJjLHUR0JO8aa7TT9apYEXS97zAMhb+GJnliD8jE/M/Pu6mCDhPE1vqWUFYMEHvE7jQ1epLxDh12bYwxWygJLRoJMa5Y10G1N7KkKAxzMAJMRJjUx0qO65NUDXBX4lxBbKZmk6wANyfSluB46164PLtxaAl3bX6QY/ZppjMBbu5fMUNlmJ213kdasARU+KOGQ4x4cOOu+cMRctKBkUDqUcnMNYgz2B6HaAmw/gK9/aea4ZWUqjMG2IYyZIg5YgzudtK217i6L5qqrM1qCyqP5zuJ06yT71cuW3LowfKonMsA5p213EV1SaVHT534i4i91mV7iW7iQI05ADLaT1g60gXB3idMYIb8ogwMugQkydZaT26DStR4q4DbuYm6xslswUs2UxAA3IHw6fOOtJcNwezbcOiwwjWT0UJ3/lAHyFWocoJV2L+HLKF1lgBJ7mNad4e9mWfr70kmpcNiMhncdRVPXwxyhbaTXx+w7TzlF12Y7oqOzeDCQakrCTs0AooooA1tFFFbpkBRRRQAUUUUAFfOeL4xrl12foSAOwUnQVrcVwHNcuOt64nmGXynotsIoUbCCM0xJPpWP434eTD4rzQ9x3uW4JdiRoek9zv/maz/EYt4rvhFnTNbuREniOxpzlSSFggzmILAcsiYU9a6w3iGy7qiuc7bKVM7Tr0FbjAcCtvg8yWlN1lkE6azAjtA/SsdxLBX85VXFohlmRJlScykbQw6z0+dZuXT+Wk33/AD0LMMik38C7X0Dg+KF6wpJkwA+/xACQa+T3MBiDEX8muv5tIiNRuDrPX2FbH/w8Lo11LtwOWyssCAMoggDrvM07w+e3JtvqL1CuN+htSg7bbent2rqiitwohVTibstssiZ3HwiJgnSfkKt0UAI7fCvPUXLxZXZVBAgEZWJ0MSoYfEJg9ajbwwuTL+IuqAZ5cigHJkJMJB0kmerE9oY30Ny4jWroi2zLcAM9NVIHXbfaZqbHYMXVCsSFkEgGM0dD6f4UAZbDjDWyLq3brZHBClF1OTKFEoIUDUaiOhAMHrg3jU3PNFzDXgyM0C2hYMg1Uj1O0dx0pnj+B21wzKpy5T5mdj1Ubse2WR6VW8KuUJUryuzZWiJZQJ0JmI20Gx0GlTe2joz4NxkYiStq7bAAM3EyzLMun9yfZl70zqgeIzcyW0NyDFxhoE9yfiPoKsXrJYnnZQVKwANz+YGJkfSoHD1cKgLkKJeM3rAgT8qiwOJZg3mJ5bKzA66EDZlJAkEf1qbDWcihZLQIljJPuaW8awoL27r3VtW7ch80QQ5AyknSDEa96jJtco6jvi3GkslVYFi2sDou0/5dax3FLiG63liFmZmZnc+nt702tX8Pir6KeZgpBNsQhAJy9cyiJ6RM0xXwrZmZcjXSR/hNUcv6jLaxyVX2ZYhsh7y5MbRWwx/CsNass/l5svd23JjWD3rK4vEBoyottR0Xv3JOprLz6Z4vflyWYZN/REnDWi4PWf0mnNJeHD+IPn+lOq7g90aeV7RRTgNbRRRW6ZAUUUUAFFFFABSvifB1vXFcnZSpUiQVM7fymSDP/bTSiuOKkqZ1OuhW4bhBatJbH5Rr6ncn5mTWX8Y4SLyMo1uCIjdlIA23JzAfIVsaV8Y4WbzW3V8rW2BAO3xAn56UjUYd+LYl6E8c9srZHe4Gn4Y21Rc+SAxABzdywWd99KQeGsIPxUPKtbzECYJaMvaSIM9Om4rb0j4jw5b7eZZZRdtuMzSYlRs0fL9KhmwLdGcVzHt+ehKGR00+48orxZgTv1j+le1bEhSPi2BvjTCMtvMxdyx3aQex7e2tPKKjKO5UdToXcI4b5Syf7Qg58pOVmLFi0aDMSdWiT8hUacYLZlSy/mrpkIgCfhLNsAaa0u4vhr75fJu+XEzoCDqsTKn8ob6iupUqBuzi5hr3nW7gcRlC3V/L1JKA9zp329aZXbYYFTsRB+dZriOJx9lRcJsMikm5oRyCTC825GUA9NdDT2/jlSybrSFChj3g0OS/YKZJhcKltcqKFXsBXOLxiW1LO0AAsepyjcwNYHWvcFikuoty2cytsft+tQNwq1Ns5SPLELqdiIIM7iuNtq0HzLiOCAQQQRII2IO0Ur43wcYkqtwlrIBLICRLAgoZEbEE77xTOxaCKFXYCBqToPU610RXWrVME6EHAMDat2GOERUf4WUuWAZejGTqJ+9Vk4TirjIb1zlDSYaGHqIEfennEXuW0zWbauc0suxI/NlHVj+52qzh7wdQwmCJ1EH5ikywqdKTfH0RNTceUZXHYDDi21y08nMV5nIWfzDaSdO8V34a4JIF24FKsDCFZkHqZ29Ke8QvWbSk3Mok5oIklhpIG5O1RcJ4uL7OFRgqgamNSZ0gegH1pPkYllV1fp/JPzJbP5DFcHUqBbCoQd4kkRGp3NJ/wr53UwotqSx6ExKga7Ea1q64u2wylWEgiCO4p08EJO6IxzSiqMlaaRJBHoaKkurDuAIhm0iIE6ado2orKkqbRoxdqzWUUUVuGSY/jHiq7bxl3DoluLdu0+ZpJPm59NCIjJ96teFvEVzEX79q4qDyksuCs6+abgIIJO3l/el/iDhmH/GXLrY6zYuPbtK1u4VkC3nykA3FInM30q34O4fYS9fuWsXaxLullXFsrCBDcKEgOx5i7f3feq6Wbzm2/YGPZs+J7w7xiGFp79oWbV23duJcFzOALGri4MilTkBbSRoddpsv4xw4Uki7mzWlyC0xufxwTaIQAkhgp+akGINTYPwxhVEBC6hHtAO5dVS5rcVQSQM06neNNq9w/hfDoQQrFg1pszOzNNkFbQJJkqoY6bcxO5NWBZXHiu0tu5cukKFvNbA+FuVA8FXIJYA6gT+td2/F+GbKVLlWOHAcIcv+9x5E9RmzAbaTrFdDgGFuk3EJJNy8S9u6fjcC1eEq2nwBSvQr0Irux4WwyIEVCFH4eBnb/pINjr0yj3jWaAJ+D8ctYkv5JLC2zIx0HMjFWETmGoO4E9KZ0vwfBrVu899V/i3FCs5MkqpJA+pNMKACs9gOG3Uxjv8ADbYs3LGVp2UgmQRMz3HYxWhoqE8ak032dklJqwoooqZEKKKKACiiigAooooAhw2HyAjMzSZ5mn6dh6VNRRQAUUUUAFKeO33tW3vZmKJDeXbt5naOm8mfSOmu4LFMQpdkBllClh2zTE/T9O9d3Jg5YJgxO09JrjA+Q4nxKjvLu7MfzETAAJEkALtOw/UT9H8JWAuGVwZ8zn+oED5AfWaoeHPD2UF76AmIVWAPuW3E9q04FUdHp3FvLPqyxmyJ+yuh7RRRV8rkN/CI8Z0DRtIoqaiuUjtsKKKK6cPm3iC2w4piWKPlazhgrBGIJU3cwBAjTMPqKv8AgK2343FuVcKbOGALKQCVa+WAkCYzD6imV/jF847EWEZES1bsOCULEm6bmaTnGg8sRp1NT8C4refF4ixcKMtu1YdSqFTN1roYHmMj+GI9zSVrsbyfpv8Akv8Af8ktj27hHheFYpLOVbN1FOLxly5btXbdu46XWuPYYOtwCBmWRmB5diBr0vDOJRmd3a4qcOgrdARnW6fxxyZgpBtnquukairuC8cW2xGLtuuW3h0d0uAz5i2OXEQo1GR4Hr0qxhfGdp1kWruYtZVV5DmN+SmVw5TSGzDNIy+olxER8TwHEvw5S0twP/vzKyXVDC42IZsKGm6q5DbI6NG0DWmK4DG/iBcm5l/GgkeaMv4U4QA8mbL/AMQNozTJ2M1FjvGjSrWhktm07EPbzOty3i0wzqQLiqQCzjfoCCRoWGO8a2LVy4hW44Rb5LoAULYZM9xA0gZwARHdTMUAe+DMLi7YuriszCVyXHeXfcsWti66W4kDlIB15RArS1mL/jW0i3C9q8ptiwWEKeXEzkckMQqjK0kkRl9ROgwOKW7bS4hBV1DAhgwIO0MpII9QaAJ6KKKACqWM4mlsoPizXBb06MROv2+tXa+c4zFsXeG5fOa4vvMAg7/DH0qtqtQsMU/Ubix72fRLtwKCWIUDckwPrXVfN8VxC7cXK1wsJBg+ny/Z1rU+HeKp5EOy28hyjMw2ABB1jv8AaoYdbDLKlwdnhcVY/opPiPEthTAYv6oJH16/KjD+JLLuEBYTsSIE+pp/n4rrcr+ZDy5VdDiiuVcHYg16WHemkD2iivFYHYz/AJUAe14xgSdBXtU2xyG6bIBZgOaBKqCJAc7CR09a42kFFbgDZxcvdLjnLrPIvKvtsTHrTWlHhrh72bbByOZiQo1y6Ab9ZifnTeoYr2K+pKdXwFFFFMIhRRRQAUUUUAFFFFACTE+G1bEXMQt+9be4ltGC+WVi1mywHtsQedutS8K4Ctm9dvebduPdS2jF8kBbRcrlCIvW4079KbUUpYMan5m1bvXud3OqFieH8MAgFhIQOFEdLgi4D/MGkzMzQOAYfIU8uVJQ6sxINvW3lYmVy9IIjpTOimnBWfDuGgL5CQq5AP8Atzi6R87ihidyRXNzw1hWLE2VObzJEmP4wIukLMAuCcxA1mm1FAFBuDWZYhCpZUVirspK2pyAlWBgZm09as4TCpaRbdtQiIAqqogADQACpqKACiiigDwisnc8JPmOW4uWdJBLR69PnWtopWXBDLW9XROE5R6GKv8Ahe8DylHHvB+YI/rVK7wa+sk2m07QfpB1r6FRVWXhuF9LQ1amaPkmOW6dLZC6NM7hthIIOg1kaGYqk9jFEHnQGdtIjl7pvGf5kV9I8WYS2LLPkAfMvMBB1IBk9dKyFhC5gbwTr6f61mZsEsU1BclmE1OO7ocqI1GhHUaH3BGoNTWYe4nmNILDMXJOk6ySZ29aa8P8NvcBJuKkGNAW/qsVbHhBv/XH/wAf/wC6lj0mo4dcfM5LLj6WT8Q8VKpItLng/ETCnvljU9p/WoPDmONzEtCBEyMQiaKpLAuxAAzMzGZ31NSv4SUIf4rZwJmBH03j51Y8HYZPw6Xlkm6oYlokDoNNq0YLUyypz4XoV28ai9vUfV4BXtFXyuFFFFABRRRQAUUUUAFFFFAH/9k=">
            <a:hlinkClick r:id="rId2"/>
          </p:cNvPr>
          <p:cNvSpPr>
            <a:spLocks noChangeAspect="1" noChangeArrowheads="1"/>
          </p:cNvSpPr>
          <p:nvPr/>
        </p:nvSpPr>
        <p:spPr bwMode="auto">
          <a:xfrm>
            <a:off x="120650" y="-1371600"/>
            <a:ext cx="34004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45"/>
            <a:ext cx="453131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data:image/jpeg;base64,/9j/4AAQSkZJRgABAQAAAQABAAD/2wCEAAkGBhISEBUREhQWExUUFRgVFRQYFxgXGBgXFxcXFBcaGBUXHicfFxkkGRgaHy8hIycpLS0sGCEyNTAqNSkrLCkBCQoKDgwOGg8PGiklHyQtLC4wMCwyLCksKTQsLCkpLCosKSwsLCwsLiwsKSwsLCwsLCwvLCwsKS4sLCwsLCwsLP/AABEIAMIBAwMBIgACEQEDEQH/xAAbAAEAAgMBAQAAAAAAAAAAAAAABAUCAwYBB//EAEUQAAIBAwIDBQQFCAgGAwAAAAECEQADIRIxBAVBEyJRYXEGMoGRFSNCUqEUU2JygpKT0xYzQ7HR0uHwB1Rjc6LBJIOz/8QAGwEAAgMBAQEAAAAAAAAAAAAAAAUDBAYBAgf/xAA4EQABAwIEBAMHAQcFAAAAAAABAAIDBBEFEiExE0FRYXGRsRQiMoGhwdHhBiMzNHKi8BVCUlPx/9oADAMBAAIRAxEAPwD6JSlKzadpSlKEJVbxvP7VtinedhuqjY7wWYhQc7TPlW3nHGLbssWJGruDSwRiWIUaWOxzONorkEmJYlmOWJMkn19P7qdYXhzaolz75R05pHi2JGkAay2Y9eS7Pl/MFvILihgCY7wg48OhHmCRW+7dCqWY6VUSScAD1rirDMzC0eIa0sAd664AGyhBqEnEbgD4gG24r2VB79tpfBOsAhmAgtq3Unecwa8T0EUE2SR9gexNvnopKevlnh4kcdyOpAv4DVG9rZHctE5IBZtKkAmDgFsiNwInrFU/MOY3X7zsxnAVWa3bWRGYOF8WYnfoK8e24Dk22At+/OldO+O8Rq2+zNT/AGc5K/FXJBREtqlwC5b7QXNZuoMLcEAaJg5n0p6IKKkYXssT5pBx66rkDJLhvlp6q+5Ry1bNvSp1au8zbAkjcAGAIiI+Z3qbW0ci4n89Z/gXP59e/QXE/nrP8C5/PrKyRySOLnakrWxyRxtDW6ALTStv0HxP56z/AALn8+n0FxP56z/Aufz6j4D1747FqoTGTW36D4n89Z/gXP59QOaexl+/p137UJPd7ByCTGSDe6AY9TUkdPmcA82HXf6LxJUBrSWC56bfVUHM+fNcZ7dptKK2ksp7zGAT3h7q5jGTG/Sq1VAEDArqB/w9u/8AMW/4DfzqH/h5eIxxKDzFhv51aylqaOmZkZ6alY6rpa2qkzv+QvoFy10YiJJ7oB2JY6QD5EkV3Ni3pVVnVCgSesCJ+NRW9gJEarAxGLV4T+tHEd4+ZzUrgvZS7ZXRbuWFWSYFi4cncyb80oxOoFWG5QRa+9vW/wBk6wulNFmzEG9uvLtb7rOlbfoPifz1n+Bc/n0+g+J/PWf4Fz+fSfgPTvjsXI8/41nutbDEImgEALBYQ5kkTjujERB86rdUEMMlWVgMZ0mYzjP98HpXVXPYC8zM35Rb7zFj9Q+CxJP9ttmuQsX5tLcOJQMfiuo1tcO4Jg4TOmvz3WExMTtn4z+vu89tl2fKuaC+rMFK6X0w0aogMCV+zM7eVSb/ABCoNTsFG0kxnw8z5VWcuW3w1pdeLlxQzDDO7R7qgbgTAAwOvU1ts2mLdrcA17KsyLa+APVj1Yb7bAVkvZmySuyXyX0WyE7mRNz2z21W36Tn3bVxh4wqD5XGDfhT6SI961cHmAjfgjE/hWdKs+yRW2UHtUi8HN7PVwnk4Nv/APQCpVtwwlSGHiDI+YqNNR35daJk21nxAAP7ywaiNE3kSpBWO5hWVVXE+z6G6t1CUYXRcbJIb7w0kwpPiB1Pwz/JSPcuXF9WNxf3bk49CPWt3D8edQS6ArH3WHuP+qTkN+ic+GoZqMxTQXcw+NvuFJxIp7NeO4v17KZSlKoK7olKUoXUrXxHEBF1HxgAZJJ2CjqTXnE8SEWTJkwAMlidgB4/huTABNQrFli3aXI1nAUGVQH7K+J8W6+QgVagpzIbnZVp5xGLDdc9zPjrrXLyOqnUnZpBxaDBWOTuYJJgZIGYArQTWV+6rXLjrOln1AnE91QTG8SDE9IrGt5SQtijAaLaBfPK6odNKcxvYlIqfwvOTb4dbNtCrgkaoUoAWLEqJ3zAWMeY35+5a4nUxVlgnAJwBJjEeEfEfPai3syVykADo8nIJG0Hr4DeuVFPHUWEgOhuu088lNcxuGospVy3qbW/fc5LsAW8s9I6REV03/DtAL/EwIm3YJjx1cRn1rirdviQQCUKyuZJMTLb7np8vM1bcLxdy0zNauPbLBVbSRkKWKyCDsWb515qYDNDw2C23Ze6aoEE4kkdffbVfWaoeccoDXWuLbknhr3eE/1v1Yt/tRqj41xv09xX/MXf/D/LXg9oOLBnt7jj7pIU+cMBifMGk3+lTjXROxjFO421C6ribnGp3F1kA919Ckk9laKghbZBXWbgJge7BYdZfOuUPfvKBCjsXBcqzaWLJBSGWHAkg52qm4LmTXUDpxF4jYjUsgjcMNOCK39rd/P3v3l/y1SMTgbJkJARcKU97jdVwDUIJC90NC9sioykoAx7LUxy2fuxFYXrvF6mAW5c0OSpKKMAXQsd0Ak93IZgZ+xOmtHa3fz9795f8teO90ggcReEjfUuPOCsVzhldzhSE4jjSrx2ncW6ySiy5C2GtqdVtZBJujCqceU1I53wpbiVJXUgtQJs3Lw1ayTAtsNJiMmZrj35xxqMbdziLoYZkaYYfeXu7eXQ48CX0/xX/MXf/D/LV9mGyuGYEW/zslj8VhY4tcHXHb9V16ni9cy+nXOnQkafyo24nTMdh3t52PlUGxxvF3EDpreNbSbagBwnEBNEDvLhJOckeJFc4ntHxJJA4q4SMEAoSPUacVYcNz7RZtdpxF4u1sXCqRgNkYVYA6biYmoJ6OSG1xe/IXKs09bFPmsbAb30XS8M/FDiQrFjbEZKiCvZySSqABu1xGrYe79qryuWtXHZQwv3oYAjvAYIkYK+FZxc/P3v3x/lpUZ2JqIHdl0wr5XwXJFYWxbdlQWrZuDBhjbB0qzTkyCRsB+sAOh43ibsi3bv3tZEltSkW1+8RpyTBCjqZOwNOF4VbaLbQQqiAP8AE9T4nrV+me5vvsJH3VKpiY73HgH7LDgeBW0oAkmAC7GWbSIEnwA2GwqRSlSKNKUpQupSlKEJWF20GBVgCDuDsazpQhRRbvrhbq6Rtrtl2+Lhxq9Ynxk5KpVKj4TP+I8l74r+p81A4vheMLt2dxVQmVncSE6aehQxn+1bwFa7vC8Ydn0nS89+RrMaCBpGlRkQdXp1N7UXmHEMoCp77yFMSF+85/VGY6mB1pMy7iGgBN32aC4rn3scXcvaluQltyFJIYRq7ykae+w9wtiRrXzqTwVji1JN1lYdmw0gydfvAzpH6keU1P4a5bCKEZdIGO8DjImeuQZPjNbL/EIi63YKviSAPh408YzKA0JO5+Yklcfw4hQMgqApBkEECCCDkEVsr3mPEgvcuW9ZnvBChliFVYBB7oMT3gNzisuA4c3iRbuWyVALDTdBE+qjw+PlFacVDQwF9x8iseaR7pCI7H5j8rWzAZOP9cCt6cDeIBFpoO0lFPqVZgQPhVxy7kwtnWx1v0xCr+qPH9I58IzVlVCbETe0e3dMYMKFrynXsuQv8Netw1xNKmRjvFSIjVokQ0mP1fEgVirSJ/3jBEdD5V2INVj+z1k6j3wSZBDkaZMkAbRJmCD+AoixH/sHkuz4UDrEfNUVKth7NCf619PhALDyDn/2CfOt6eztoGSbjD7pcwPiIY/EmrBxCIbXVVuFTHcgKByEkX2AGGSX8iphD6mWHw8q6Kucs/laAi1w9q35QM6tZWdJyVGgHIzMbiNi8fxpZvqQBIKqQcpqkgtMa9GJnfMEUnqJRLIXgWT+mgMMYYTeyv6VW8r4riGb663oXTg7HUG6jUcFWEeaN4irKoFOonMuXC8sTpZco++k+nVTsR1+UczDAlWGl1wy7xOQQeqnof8AWuxqg9pipZU0KXZGPaEd5FBUDT4EkmCdoODTGhnc12QagpXiNMx7OITYjmudtnTxGjoysU3xqIZh4bgn49Kl61VoLKO7gbYBJzmDEwNsDrFROZ8OQquuWQjvdSPMxnIB28auOV827KbgUOrqp97TGnUQZ0ncN5U0lLmNJY3MRsNt0nhDJCA92VpFid9tdlJ5Fzdw6WUIuJIGn3mRfEMDhR4N6AjAroeN4vQAFGp2wi9Mbs0bIJyfMAZIqLwHNgeGS8VAL4FtOr6mGldpMg523OwmsuHskS7kF2jURsANlX9ET8SSTvWQla2pmL8mUDQjqVs4S6mgDM5cTsTyH+dVlw3D6BvqYmXY7s3UmNtgAOgAFbaUq0oEpSlCEpSlCEpSlCEpSlCEpSlCFvvOQrFRqIBIWYkgSBPSTiuN5tzw30VTaOoAurJcZSDAAI7vmQQfAb4rrOW8eL1sXArLJI0tE90lTsSDkVyHNnKcQ8oUVmbT3WRTBBLBmwzMGnEAwepzBhcUZlcyUWI53ta2llJis0gha+E3B5Wve+xUIWwAoNtSxB2UaQQMamjEwBNWHKuWrcAa4/ZgMURAwnX9vRqwo1YhRJIPx0g+vUEEEEEYIIOQZ6Gq3t+zvF0dTcVw0skxgofdILaVIwucD1rWztJZ7hWPpHgSWkHy+f2XScZyWwum2e0btAwE3ikkAELO0tMUT2mVQALRVYBADAuFKI6lrYHdkOAMnvSKmcfzsWuzJAKuAzMSVhSUWdME/b6wBEEgmo6+1tsrKq5yBkqoyzpklv0CcA7iJzGcfI5/xElalkTGD3QB4K14Pie0tq8FdQkqd1OxU+YMj4Vn2qxMiM5kRjBz61C5bzZOIVgARCrq6e+D7p3jBE429YjH2ZQ6SXaV0gQFQaVKmIQDfQknfuCIiK8KSytxcHiPn8f7q87ZfvLtO42G59POqi57J2dOldSCWIg7SWIwZEKHdQOoczM0/owkzrM6xcPdTLrOnEYTOU2O+5MiLK5DTtmvarOC5Elu52odi0ERChdJ3GlQAO8Af2R0qVw3FFmdCsFIyDqU6gSBMAggQSI+0N67ZcKk0rBboL6Ae8AGI8iSB+IPyrIMDsZ9K4i69pSlCErleaXnbiXDadNsaFIkHvC3cg+O5yIrqq5/nfBMLhuqpZWUa9OSrLiSu5BWNgfdq7Qua2UZlQxBr3QEMVa6yCJiRE7x5wah8tuMwcOSSrRkRGSRBHoPPFTEuA/DcEEETkSDBFY2+HVWZgILe8c5/wAPhT/cgjZZgHKCDurj2fYs9wuzOUChNTFtIfVqgt4lc+nhV5XOckvBb8GPrVgdMpLiPHDN8q6Os9WMyTEBaqhkMkDSTcpSlKqK4lKUoQlKUoQlKUoQlKUoQlKUoQuZ5DwRvzF+5aAglELKx1LOo50gapBAWZByJrXx/CvYuLauE3bdxixXUe+ojW2lm7r5wQ28dCRWq3xNy2xa2QGK6Qxg6e8rEwd5Cx8vUY8ZzLtrobSwkd8aiUFxFj3cR3SRJ6+G5Zup5vajf4Hdhcadd+ehSZlVD7GLfG3uevTY7aj/AMWhVIJaXcEwA0aoB0ISTGQgE9cdcVuZTOpSysOqsVJgzEjz/wDdYPbJcHYLkEMZJ6giI01latBRA6kn4nenAYA3LbRJHSuL+JfXspnBczJC3HdnNm2iPZKKSblxxbV1uSSd4MZx4mKnfTnDrgqVCyx+rwpU6fDeZAPka5gcIEuzbOgvGoDQJXJPdKnUJEknG3UirbguYtaDqba3dbFtXcTLBQQyhQNMgmRJzEUkloX3JZtdaSPEoi1oedbdLel/M6lWQ9puFWSGg9QFIY4BnTucdfLwq3VgQCNiAR6HIrirnDK+ouiEuxZgFEZOAJEwBA+FTuC5nctKUUB1+yHZpXAEAwxK9YxGfh6fh8gaCDc9FE3FYi4tcLDquoqK/MUF5bO7MrNiMREA+BIkj9U1zfHce9yBedYJgIoKqxPiJJfHQmPKpHs/aQcQAAB9W5AAAzqtgkecEg+VeXULmRl7ztyXpmINklEbBvzWzjOLuflDMjkIgYMgeSAnZ63FoDeGMa5B3A2m94ewEWAZkliSZLE5JJ6k/wC4FUHs8i3X4h5/rBB0kiAxeRDSwcQftEeAAq3Rb6gD6u5AiO9bOMA6iWB8xA8qo7hMzut3EcFbf31DHodmHowyNzsetavotQToZ7YP2UOlQYiQoETAGDg+E1s4bjVc6YZHEkowIMAwSOjCeqkjIr3jeG7S21uSocaSRvpPvAeBKyJ6TXNRouaFY8JebU1t/eXIMQHQ7MACeuCOhjABFSYrl+Y+zhXTda4HCOjXJTLIBpczJzpPpjEGpZ9loIZbzBwV70SSVkyZMkzByTttQeq6r01pHGJrKahqX3h4YBz4YIPxFRfoS2bKWbk3FtsGUkkHuklJKxMDHnFa+J5Aj3HfUQbjKxGm2RKhFHvKSV7g7pkVxevdtut3F8JYvAM0E5AcNpaBkjUDMDeDioqcgtHPaXGUxjWuZEjvKoOZBwawT2TtAg6n7pnZBOZyAueoncz5CK/ieXcJaZ1uXLmoaRGlZBKl1K92BhiJ2G29StmkYLNcVC6CN5u5oK6HhOX2k71tQCftZYn9okn8aicXyy+Xd0vlNTLCnUVCqqHady6mYjuu06tq0ct5hw9i1oDPpBdpZd4Bd4IEGIPxIHUVdW7gZQwMhgCD4giQflUZJJuSpA0NFgFS2+SXwBN9tQzOu5AJCTgmGEhtx9rYVv4bl/ELcDNeDKHdipmWVgFAPQaYLAQRJ6Va0ri7dKUpQuJSlKEJSlKEJSlKEJSlKELj68aYMbxivLjwCT0BPyE1X2+eod1YYHh1AJkyAIJiT4dBWtLgN1iGxudqApqPkamZAR3i6BtJ/wDqbvDzhQI9ayuMQwAK3BjvLrUbwffWDG+CahW+dKYGlgW2EA9AfHG4+dejnNvOGxBOBiduv+uarhtjfObdDb1tdWnm7SOEL9Rf0vZTLVvTOSZYnPScwPKtF3jwpI0kwQuI94hYETO7KJiM1rtc5tsYAYnGNO0mBOfT5isW5vbDkMIyRqicKTJJ6AR4/Kpi4W0KgEbr6tWDc+UZKOBBMwIgECZnxMVN5fx9hrrrdW4wWdMAlSUbS4ITLZKxOM5AxPti4roGAwwkSOnpXoCg/ZBjyGMn5YPyNeHMc9ti7yUjJWxuuGajrqvbqKbmtba2wAVAGWIMHvN4zO3QxJgVss3NLyZgW7oaMnSyhcCRJ1lAACDmtZvL95c7ZGemPH/SrTkHDpcF0sFcSqQYIwBc/vYfuioKrLFTlo8FYo881UHO5a9FL9nbDLZDMAGeGICBAO6qiFAjZdxvvtFWlVfHcd2D2ba6RbM69WslUGkAggEAamAliBkfCZc5jZUS122BnOtem/XMVnlqi3Y9Vq5jJKqg1XQQ6CYgAgOWbopUlfOcAmtLcxuoW7W2gVMtpeSFj3wWADrIYQACNPWamctuoAbjMoe4SSCyyqpsu/2VMnwLNWj2h4Vb1ghXAaIUhhLBolBnJMCP0lWqntQEuQjTa6sey/u819VsYpfs4buXVAVhGdW0T18vhWfBcQXRS0azqBA8UYo8A5iR8JFc+vsgrabiXzpI1BWQOhm4L2xadOroSTkySdonJuTFtS3ibbm5cCLIuKwhFcAk5IdXuR0Lg5irvZVQOa7KlQuW8sWyGCknUZM+MsSfMnVE/oionO+YsGFmyx7aDc0KBJQBgMsCB346HzESR5XoNLtlcVHvcvtMdTIpY/aIE9Ou/QfKqy7zDi9WLEgaxsMkatMd8YjT4TJjwqy5fduNbU3V0vmR6MQDnxWD8aFxefRVmZ7NSZBkicic59T86kW7YUBVAAGABsB5CsqULiUpShCUpShCUpShCUpShCUpShCUpShC5Ph+Ge4SLa6oMEkhVBgGCTvgjYHes73Lby5a3I6lG1/gYY/AGrvkYH5NbK9UBb9c5efPVM1Opm/EJA82tZKGYXFkGa9+q45WBEgyD1Fe10t/lNlzqa2s9WEqT6lSCfjUa77O2iQVLW/vBTOrIOdcwfMeNWG4kw7gqo7CZB8LgVRilXF32cH2Ljb7OFYR+yFP41AvcrvJumsfet975qe8PgD61ZjrIX87eOiqy4fUR62v4KNVdx3AWi4ZywZ3VBBwSQUAiMCNX7xqwucDc0964LTwG0FZOhoJKk+86DVK+I8Ir2zyS5e0MFDIUnXcK7wD3dAkCdjBnfu/a8uqoToT+FJHRTtNx9N1QcPY4VQNLOog2xPUNIYCR4k+Bk11nsSlpbFxrbSpumSYgQiHB9DJ85rBPY0bFrcHeLUk4g7tC+HWrheTWuwNgrKMIfoWMASSIzgfKltXOx7crLJvRQPY/NJe3yKx5lw1l2U3HK9xxGoKrITbLhiRtITqN461XWvZ/h2Zkk9mh+sZnGXCFQgMDZSSxPkPvRA5nesXn7FRcm1qQgMgW0LRltOrGtktCATEEEgHeZZXg2dbCC4BqKY06R3m0sdQJ96+4BPUHBIFJp5MosN/RO4YwTc7eqsfoThVM9oZkme0XfQoy0dAqmGMYBM1uHJuHLx2hLKwbTrWQVycASJJz6xgYrw+ytkyZuZ0mdQJGkswyRnLHealcLyS1bYMoIK7Z/7vl/1X/DwpYXdymAb2Wsr2VzT9i4SyeAc5ZPjlh+0Ogqj5ylwXNI0LbL9p9ZHZsSLWNREAytzz78gdR1XEcOrqUYSDuPxEEZBByCMiKgsty37wN1PvAS4H6aD3x5rn9HrTCmqQRldv6qhUU5BzN2XP8p4PjZZTelEfQDIaVi1nImdBdh0BK7juiY3C8WwHe0NoC6wyHo4YldOSSUI8NJkfemWeHUyeGdUP2lVVKyMAtbwVPQwQcCdq2a76+8iXBnKNpP7r48p1fKrxbcqmHWUXgLPGC4DdZCuptSr1DAAR3QRpIxO4YzMVbVz39JnY6rdtezMaS7EMZEkwsiOkfHyq45fxou2w4wdmX7rDcH/eRBqSSCSMBzhoomVMcri1huQpNaOI462hCswDEMyrPeYKNRgdcVvrVc4dGIZlUlQQCQCQGEMAegIqFTi3NVnD+1FlgC2pCRIWCxIIkFdI705HqpHrs/pLw+rTqOrI06GmRiIjckGPSpz8JbJBKKSohSQDAGwHgK0XOTWGBBtJneFA89x6ULq0t7Q2e7Go6jHusOktuMkGAQMgmPGJnB8Yl1BcQypmMEbGNjWC8rsja1b6fYXoNI6dBit1mwqDSqhR4AQM5NC4VspSlC4lKUoQlKUoQlKUoQo3B8gtIihlDPEs4lSzHLHB8fwis7vCPb71ss6je2x1GP0HOZ8mJB27u9WFKSipkDsxN03NPHlygKHbuBlDKZBEg+RqJzbttANjLB1YrIGpVOpllsDVGmekzW60um7cTp3bgHgLmqR++jH9o1tcmDG8GPXpThrswBHNKiMpIKoLL8wAKlUaNRDnSZOokYDDodPoB1mve245mdIA0MQG0qAwGllOXM6pIIgRG8yKytXuO0iV72ic9lp1BXMHTnLBVwRAacmYlWLfFahrcae0ggKmUAfO2JOjEk5OR09IUU2uMuk23W12ZcatYmU1GQsMe9EEExGNozKTiWtcEHEE27Q94mDoAUyRPgc1aTUXli/UW+s21J+Kgn++vQ7ry430WrhudWnQNqgn+zyX1bFQoEtkESARionHNfu3kspNnum6wDd8plACR7ksZgEnG42qOs8FfET2LzjMAY1D9Zdx4oCPszUpuaInHu7sAhsqqsJYRKuMrO+pzO0KDXmdrw48MXBBI9LeIXIHst+8NiCAfz4FeDk/Ei32alV7qhfdYKQvfLDR3yXhlPTr53HL+HfTN4IbmpiCADpDEkKpgGADHnFSlYESDIOQRkEeR617SFzyd09a0DZKUpUa9pSlKELTxHBW3y6Kx6EgEj0O4qt5t7NrdTSjNbiTGp2VjBADDVtPhVxSpo55Izdp2UUkLJAQ4brhYIwRBBKkeBUwR8xvW7lt/s7ynWVR2CuMafdKqSIwdWkTNWPPeUOLhu2kLqwl1ByGBAlV6yuSB93xMHmL+tHLd64jBg4JA0wYjSYiIIz4mfLcwVMdZBvqRr2PgsDLSyUVR2vp37XXbcfwjXAoV2tw0sVJBK6WECIzqKnOO712qqTk3FQPrzIAH9Y5DYcMZK92ZWMGNNV/A84caGS472wRKHSTpjaWEztu223Sr6xz+yxILdmQNX1mlJGRgzB28aWS0skXcdQnUFZFLpex6Hda+H4HiAyFroKqQWWWOoG2iESfAhmEzJbpVrVfxXPbKBTqLlwGUWxrJBwCAOhOB4nAzWHKueLfOnQUOnUNRXI2MR1GJHnUPDflzW0U5lbfLfUqzpSlRr2lKUoQlKUoQlKUoQlKUoQpVKUrOp+q/jbBRzeQEyALqgSSBsygblZPd6jbIE7LdwMAykMDkEGQfQ1MqLc5ahJZZtsckoYk+JUyrHzImr8FVlGV6ozU2Y5mpStT8PeXYpcHg022/eUMD8h61g3Flf6xGtjqx0sg9WUnSPNgBV5kzH7FUnRPbuFp5lzBrWjSitqLDLlY023u7BGnFs+GYqn4P2pRIsFH1BlCglB3WcIAWLRKzG8QFyCa6UqD4H/Uf4H8aj8Zy+3cEMoncNAkHeRI/A4PWZqbsoiqi/zyxxCdkA47RgqOVEKxJCNJPRxHj881lkQII0sDDqBEMInH4z1EVb8RwFy5cNvtRbPZhy1q2qlW1gK0kkyQHG+344c/4bTcW4BhxoY/pD3CfUSP2VFMaCbhv4Z2KWYnTiSLiN3HLspXs1x4H/xydpa3J3XEqJySpk+hHhV/Xzz8tYXgqyrDvK4IJBhh7sEREiDvq23jtOTcy7ZCWgOp0uBt4ggEyAR+IIzFKcXoeE8zM+EnXsf1TPB6/iRiGT4gNO4/RT6UpSFaBKUpQhKUpQhK5H2gAHFMIgNbVjI3IlSR4iIBnMx0rrqred8mF9MGHUMFOwOqJDGJgx023pjhtS2nqA922yW4nSuqacsbvuuK+jCr6hNskI2kGVKMA4gEDfII8Qfj7w3HBiQw0xGDjcTGeo/x8DVxzewUe2DGo2F1xtqSEEfj0GwjrVbxHCI/vKCdvP08x5Vs6SQywtkHPyWHrYxDM6N2w26jS69bhVnCBiWwB9pj3R6kzGfE+dSOM5ceHuKF97RbcNsCykh48s6Y+6wG1Wns1y+W7YrCqItYgEkEMwHhHdB828q3e1HDGEujZZVvJWgg+mpQP2qWyYg11a2D/bqD3JH22TWLD3soXTa5tCOwB++68X2js4kOk9SmB5llJAHnW76d4f8APJ+JHwI3+Fc7SauOw2MnQlU24vJzaF0B5/w0A9sglgokwZO0g5UY3MDzrT/SewRKl38lRt/CSAAeuSMVSnzzSuDDWDcldOLvto0K0u+03RLTavFyoUfFS0nyA+IrTa9oLguL2htrbJIOCI7pM62bxG0ZmoNKmFDCARZV/wDUpy4EnTp1VrxnA37rPcscQAjLpUBiV2UEgr7p1LuPFgd8beF5dxC3Q7XQUDE9nLt3WEadTROiBBIM52qFyrmQtFlYHQxLAhSxDYBnTkgjyxHmIurfMbZQ3A0qu+DIPgV3nIxuZHjSWaB0TiDt1Whp6lkzA4b9Oik0qKvAXnGo3WtTnswitp8AWO5jfpMxilUTUxDS6YCCQ8laUpSkibpSlKEJSlKEKtucKbObYLW+tsDKedsdV/Q/d+6d1u4GAZSGBEgjII8jUyod3l5BLWm0FjLKRKMfEgEFW8wc9QaYwVVvdf5/lUJ6a/vM8lF4sDtLJjvayswPd7NywnfpPqK38VwwuIyNsykH49R5g5HmKhcXxXetW3GhzdUjMqQoJYq+JxiDDSwxVlFMgdAQlxGpBXCcdwD4W53btsTqjVIE95BiQTkeeD1FTvZ3nots7FXdWCqWAWZQtkCYKmWwMggbzib7RcNpcX/slQjnosElW8lJJBPjpqktcGVutcUjSw7wiSTkzPhmfwp4GtrIcr+e9uyzrnuop7s5bX78l9Cs3ldQykMpyCDIPxrOuU5FxnZ3gM6bvd3wHJ7pjzys7yR8OrrG1tIaWUxnUcj1WzoKxtXEJBoeY6FKUpVJX0pSlCEpSlCFE43lNq6ZuJJAgMCysBk4ZSCNz86W+UWFEC1biI9xST6kiT6mpdKk4r7BuY2HdR8Jl82UX8F4qgCAIA2AwPlRlBBByCIIOQQfEV7SvC9qp4j2YskHTqtnppYwD+oSRHltVDxvBvabS43J0uPdYZ8zpaPszPX07SqH2o4sQLAyWh38lUyvoS4+StT3C66p4zY7lwPXl3SHFqCm4DpSA0jmOfa3O6o6UpWyWFSlKUISvBc0MLgMFc5EqYmNS/aiSR1B2ivaV5e0PaWkaL3G90bg5psQrleY8eRIsrHmgU/ENeBHxFKqbfFXVAVbtxVGAoYEAeA1AmKUgOFvvoyP+78rSjF4ravk/t/C7elKVkFsUpSlCEpSlCErTxt8pbLAAnAUHqxIVRjzIrdUJR2l8ztZgBTOXYBtcbQFOkEznVt19sFzc8l4cdLLK1yq2AdSq7MId2UEvJkz5SBjpAA2FY/RYHuPcQeEhwPTtAxHoDU2lemyvabgrhiYRYhRE5YshnZrhUyNREA9DoQBSR0JBiqHn3ALauBkGlbgYlQAAGXTsBtIMx5E9TXU1Se1SDRbbqLkD0KNM/L8KY4bUSCqZc76JZilOx1I8ADTXyVClwKysdldGPoHUk/IGu5rhasOW8+aygR1Lov2tXeVIwNJHeC/rTHpFO8ZoZKjLJGLkckgwOvjp80cpsDqD9F1VKBgcgyPEbUrHLbJSlKEJSlKEJSlKEJSlKEKNzHjhZtlzmMAdWY+6B4SevTeuQvXy7tcYQXMxvAwFWfJQPjNXftRxCFFTV9YHVggyY906x9kaWJExmIqirX4FTtbGZiNTp8tNljP2gqXGQQg+7v89d0pSlaFZlKUpQhKUpQhKUpQhd1SlbrltZw3+/8AfSvmAF19XJstNKzKid/lWXZj7wrtkZgtVK2dmIwayFtfvfhRZGYLTUJrQ/KlaBJssAYz3XQkE9R3hHhB8am1G46ySoZPfQ6lzE/eXPRllc+IPQEdYdbdVxw0ut168EUsxgKJJ8hUfhuJfUFuKF1KWUCZEEAq07sAymRHXGJPnZNcdWddKJJVSQxL7BmAkDSJiCctPQVlzHAV+qOp9Qx7Nh8Q5+IFeg0fDzP06LySd1KqHzjhDcssi+9hl8CVIcA+RIj41MpXljyxwcNxqvT2B7S12x0XBWrwYalMg/7z51nXUc35Ot0Fl7t0DusPtRsr/eX8ROCK5VHkA+Imt7QV7axhIFiNwvnmI4c+icATcHYq99mePgGwxOM2pONIUSg8NMExnBxgQL+uFUkEMpgqQyneCNsHf0rreUczF5JwHXDr4HxH6J3Hy3BrO4xQmKTjM+E79itLguIcePgvPvN+o/RTaUpSFaFKUpQhKUr2hC8qu5lztLR0wXeJ0rAgdJZiAJ6dfKKg8V7UTiyoI++0wfRMEjzJHpVLduMzF2Opm3O2wgAAbAD/AGaf0ODvlIdOLN+pWdxDGo4mlkBu76BGcsWZo1OxYxtJMx5wMT5V5SlbBrQ1oaNgsS5xe4uduUpSldXEpSlCEpSlCEpSlCF3VKUr5evrB2SlKUc0DZKUpXHLrEpSlB2XWpUXj/7P/up+Go/3gH4V7SvbPiUbtipNKUrh3XobJXE8WPr7w/6rfiFJ/Ek/GvKU/wD2f/jv/p+4Wd/aH+Xb/V9ionHsRacgwY3HqKsPYe6TcMkmbRmTvF0gT6An517SnuLfyr/AeoSLB/5lnifQrsaUpWCX0BKUpQhKr/aK6y8JeZSVIQwQYI9CKUqWH+I3xHqopf4bvArk7YwPSsqUr6WvlR+JKUpQupSlKEJSlKEJSlKEJSlKEL//2Q==">
            <a:hlinkClick r:id="rId4"/>
          </p:cNvPr>
          <p:cNvSpPr>
            <a:spLocks noChangeAspect="1" noChangeArrowheads="1"/>
          </p:cNvSpPr>
          <p:nvPr/>
        </p:nvSpPr>
        <p:spPr bwMode="auto">
          <a:xfrm>
            <a:off x="120650"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305" y="3352800"/>
            <a:ext cx="4659696" cy="349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12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altLang="en-US" smtClean="0">
                <a:solidFill>
                  <a:schemeClr val="bg1"/>
                </a:solidFill>
              </a:rPr>
              <a:t>REVOLT!</a:t>
            </a:r>
            <a:endParaRPr lang="en-US" altLang="en-US" smtClean="0"/>
          </a:p>
        </p:txBody>
      </p:sp>
      <p:sp>
        <p:nvSpPr>
          <p:cNvPr id="143363" name="Content Placeholder 2"/>
          <p:cNvSpPr>
            <a:spLocks noGrp="1"/>
          </p:cNvSpPr>
          <p:nvPr>
            <p:ph idx="1"/>
          </p:nvPr>
        </p:nvSpPr>
        <p:spPr>
          <a:xfrm>
            <a:off x="457200" y="1600200"/>
            <a:ext cx="8229600" cy="5105400"/>
          </a:xfrm>
        </p:spPr>
        <p:txBody>
          <a:bodyPr/>
          <a:lstStyle/>
          <a:p>
            <a:pPr eaLnBrk="1" hangingPunct="1"/>
            <a:r>
              <a:rPr lang="en-US" altLang="en-US" dirty="0" smtClean="0">
                <a:solidFill>
                  <a:srgbClr val="FFFF00"/>
                </a:solidFill>
              </a:rPr>
              <a:t>The Athenians provided naval assistance </a:t>
            </a:r>
            <a:r>
              <a:rPr lang="en-US" altLang="en-US" dirty="0" smtClean="0">
                <a:solidFill>
                  <a:schemeClr val="bg1"/>
                </a:solidFill>
              </a:rPr>
              <a:t>to this revolt </a:t>
            </a:r>
          </a:p>
          <a:p>
            <a:pPr eaLnBrk="1" hangingPunct="1"/>
            <a:endParaRPr lang="en-US" altLang="en-US" dirty="0" smtClean="0">
              <a:solidFill>
                <a:srgbClr val="FFFF00"/>
              </a:solidFill>
            </a:endParaRPr>
          </a:p>
          <a:p>
            <a:pPr eaLnBrk="1" hangingPunct="1"/>
            <a:r>
              <a:rPr lang="en-US" altLang="en-US" dirty="0" smtClean="0">
                <a:solidFill>
                  <a:schemeClr val="bg1"/>
                </a:solidFill>
              </a:rPr>
              <a:t>This revolt and the assistance by the Athenians greatly upset the Persian ruler, Darius </a:t>
            </a:r>
          </a:p>
          <a:p>
            <a:pPr eaLnBrk="1" hangingPunct="1"/>
            <a:endParaRPr lang="en-US" altLang="en-US" dirty="0" smtClean="0">
              <a:solidFill>
                <a:schemeClr val="bg1"/>
              </a:solidFill>
            </a:endParaRPr>
          </a:p>
          <a:p>
            <a:pPr eaLnBrk="1" hangingPunct="1"/>
            <a:r>
              <a:rPr lang="en-US" altLang="en-US" dirty="0" smtClean="0">
                <a:solidFill>
                  <a:srgbClr val="FFFF00"/>
                </a:solidFill>
              </a:rPr>
              <a:t>Darius vowed to make the Athenians pay for their part in the revolt</a:t>
            </a:r>
          </a:p>
          <a:p>
            <a:pPr eaLnBrk="1" hangingPunct="1"/>
            <a:endParaRPr lang="en-US" altLang="en-US" dirty="0" smtClean="0">
              <a:solidFill>
                <a:schemeClr val="bg1"/>
              </a:solidFill>
            </a:endParaRPr>
          </a:p>
          <a:p>
            <a:pPr eaLnBrk="1" hangingPunct="1"/>
            <a:endParaRPr lang="en-US" altLang="en-US" dirty="0" smtClean="0">
              <a:solidFill>
                <a:schemeClr val="bg1"/>
              </a:solidFill>
            </a:endParaRPr>
          </a:p>
        </p:txBody>
      </p:sp>
    </p:spTree>
    <p:extLst>
      <p:ext uri="{BB962C8B-B14F-4D97-AF65-F5344CB8AC3E}">
        <p14:creationId xmlns:p14="http://schemas.microsoft.com/office/powerpoint/2010/main" val="166071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hISEBUREhQWExUUFRgVFRQYFxgXGBgXFxcXFBcaGBUXHicfFxkkGRgaHy8hIycpLS0sGCEyNTAqNSkrLCkBCQoKDgwOGg8PGiklHyQtLC4wMCwyLCksKTQsLCkpLCosKSwsLCwsLiwsKSwsLCwsLCwvLCwsKS4sLCwsLCwsLP/AABEIAMIBAwMBIgACEQEDEQH/xAAbAAEAAgMBAQAAAAAAAAAAAAAABAUCAwYBB//EAEUQAAIBAwIDBQQFCAgGAwAAAAECEQADIRIxBAVBEyJRYXEGMoGRFSNCUqEUU2JygpKT0xYzQ7HR0uHwB1Rjc6LBJIOz/8QAGwEAAgMBAQEAAAAAAAAAAAAAAAUDBAYBAgf/xAA4EQABAwIEBAMHAQcFAAAAAAABAAIDBBEFEiExE0FRYXGRsRQiMoGhwdHhBiMzNHKi8BVCUlPx/9oADAMBAAIRAxEAPwD6JSlKzadpSlKEJVbxvP7VtinedhuqjY7wWYhQc7TPlW3nHGLbssWJGruDSwRiWIUaWOxzONorkEmJYlmOWJMkn19P7qdYXhzaolz75R05pHi2JGkAay2Y9eS7Pl/MFvILihgCY7wg48OhHmCRW+7dCqWY6VUSScAD1rirDMzC0eIa0sAd664AGyhBqEnEbgD4gG24r2VB79tpfBOsAhmAgtq3Unecwa8T0EUE2SR9gexNvnopKevlnh4kcdyOpAv4DVG9rZHctE5IBZtKkAmDgFsiNwInrFU/MOY3X7zsxnAVWa3bWRGYOF8WYnfoK8e24Dk22At+/OldO+O8Rq2+zNT/AGc5K/FXJBREtqlwC5b7QXNZuoMLcEAaJg5n0p6IKKkYXssT5pBx66rkDJLhvlp6q+5Ry1bNvSp1au8zbAkjcAGAIiI+Z3qbW0ci4n89Z/gXP59e/QXE/nrP8C5/PrKyRySOLnakrWxyRxtDW6ALTStv0HxP56z/AALn8+n0FxP56z/Aufz6j4D1747FqoTGTW36D4n89Z/gXP59QOaexl+/p137UJPd7ByCTGSDe6AY9TUkdPmcA82HXf6LxJUBrSWC56bfVUHM+fNcZ7dptKK2ksp7zGAT3h7q5jGTG/Sq1VAEDArqB/w9u/8AMW/4DfzqH/h5eIxxKDzFhv51aylqaOmZkZ6alY6rpa2qkzv+QvoFy10YiJJ7oB2JY6QD5EkV3Ni3pVVnVCgSesCJ+NRW9gJEarAxGLV4T+tHEd4+ZzUrgvZS7ZXRbuWFWSYFi4cncyb80oxOoFWG5QRa+9vW/wBk6wulNFmzEG9uvLtb7rOlbfoPifz1n+Bc/n0+g+J/PWf4Fz+fSfgPTvjsXI8/41nutbDEImgEALBYQ5kkTjujERB86rdUEMMlWVgMZ0mYzjP98HpXVXPYC8zM35Rb7zFj9Q+CxJP9ttmuQsX5tLcOJQMfiuo1tcO4Jg4TOmvz3WExMTtn4z+vu89tl2fKuaC+rMFK6X0w0aogMCV+zM7eVSb/ABCoNTsFG0kxnw8z5VWcuW3w1pdeLlxQzDDO7R7qgbgTAAwOvU1ts2mLdrcA17KsyLa+APVj1Yb7bAVkvZmySuyXyX0WyE7mRNz2z21W36Tn3bVxh4wqD5XGDfhT6SI961cHmAjfgjE/hWdKs+yRW2UHtUi8HN7PVwnk4Nv/APQCpVtwwlSGHiDI+YqNNR35daJk21nxAAP7ywaiNE3kSpBWO5hWVVXE+z6G6t1CUYXRcbJIb7w0kwpPiB1Pwz/JSPcuXF9WNxf3bk49CPWt3D8edQS6ArH3WHuP+qTkN+ic+GoZqMxTQXcw+NvuFJxIp7NeO4v17KZSlKoK7olKUoXUrXxHEBF1HxgAZJJ2CjqTXnE8SEWTJkwAMlidgB4/huTABNQrFli3aXI1nAUGVQH7K+J8W6+QgVagpzIbnZVp5xGLDdc9zPjrrXLyOqnUnZpBxaDBWOTuYJJgZIGYArQTWV+6rXLjrOln1AnE91QTG8SDE9IrGt5SQtijAaLaBfPK6odNKcxvYlIqfwvOTb4dbNtCrgkaoUoAWLEqJ3zAWMeY35+5a4nUxVlgnAJwBJjEeEfEfPai3syVykADo8nIJG0Hr4DeuVFPHUWEgOhuu088lNcxuGospVy3qbW/fc5LsAW8s9I6REV03/DtAL/EwIm3YJjx1cRn1rirdviQQCUKyuZJMTLb7np8vM1bcLxdy0zNauPbLBVbSRkKWKyCDsWb515qYDNDw2C23Ze6aoEE4kkdffbVfWaoeccoDXWuLbknhr3eE/1v1Yt/tRqj41xv09xX/MXf/D/LXg9oOLBnt7jj7pIU+cMBifMGk3+lTjXROxjFO421C6ribnGp3F1kA919Ckk9laKghbZBXWbgJge7BYdZfOuUPfvKBCjsXBcqzaWLJBSGWHAkg52qm4LmTXUDpxF4jYjUsgjcMNOCK39rd/P3v3l/y1SMTgbJkJARcKU97jdVwDUIJC90NC9sioykoAx7LUxy2fuxFYXrvF6mAW5c0OSpKKMAXQsd0Ak93IZgZ+xOmtHa3fz9795f8teO90ggcReEjfUuPOCsVzhldzhSE4jjSrx2ncW6ySiy5C2GtqdVtZBJujCqceU1I53wpbiVJXUgtQJs3Lw1ayTAtsNJiMmZrj35xxqMbdziLoYZkaYYfeXu7eXQ48CX0/xX/MXf/D/LV9mGyuGYEW/zslj8VhY4tcHXHb9V16ni9cy+nXOnQkafyo24nTMdh3t52PlUGxxvF3EDpreNbSbagBwnEBNEDvLhJOckeJFc4ntHxJJA4q4SMEAoSPUacVYcNz7RZtdpxF4u1sXCqRgNkYVYA6biYmoJ6OSG1xe/IXKs09bFPmsbAb30XS8M/FDiQrFjbEZKiCvZySSqABu1xGrYe79qryuWtXHZQwv3oYAjvAYIkYK+FZxc/P3v3x/lpUZ2JqIHdl0wr5XwXJFYWxbdlQWrZuDBhjbB0qzTkyCRsB+sAOh43ibsi3bv3tZEltSkW1+8RpyTBCjqZOwNOF4VbaLbQQqiAP8AE9T4nrV+me5vvsJH3VKpiY73HgH7LDgeBW0oAkmAC7GWbSIEnwA2GwqRSlSKNKUpQupSlKEJWF20GBVgCDuDsazpQhRRbvrhbq6Rtrtl2+Lhxq9Ynxk5KpVKj4TP+I8l74r+p81A4vheMLt2dxVQmVncSE6aehQxn+1bwFa7vC8Ydn0nS89+RrMaCBpGlRkQdXp1N7UXmHEMoCp77yFMSF+85/VGY6mB1pMy7iGgBN32aC4rn3scXcvaluQltyFJIYRq7ykae+w9wtiRrXzqTwVji1JN1lYdmw0gydfvAzpH6keU1P4a5bCKEZdIGO8DjImeuQZPjNbL/EIi63YKviSAPh408YzKA0JO5+Yklcfw4hQMgqApBkEECCCDkEVsr3mPEgvcuW9ZnvBChliFVYBB7oMT3gNzisuA4c3iRbuWyVALDTdBE+qjw+PlFacVDQwF9x8iseaR7pCI7H5j8rWzAZOP9cCt6cDeIBFpoO0lFPqVZgQPhVxy7kwtnWx1v0xCr+qPH9I58IzVlVCbETe0e3dMYMKFrynXsuQv8Netw1xNKmRjvFSIjVokQ0mP1fEgVirSJ/3jBEdD5V2INVj+z1k6j3wSZBDkaZMkAbRJmCD+AoixH/sHkuz4UDrEfNUVKth7NCf619PhALDyDn/2CfOt6eztoGSbjD7pcwPiIY/EmrBxCIbXVVuFTHcgKByEkX2AGGSX8iphD6mWHw8q6Kucs/laAi1w9q35QM6tZWdJyVGgHIzMbiNi8fxpZvqQBIKqQcpqkgtMa9GJnfMEUnqJRLIXgWT+mgMMYYTeyv6VW8r4riGb663oXTg7HUG6jUcFWEeaN4irKoFOonMuXC8sTpZco++k+nVTsR1+UczDAlWGl1wy7xOQQeqnof8AWuxqg9pipZU0KXZGPaEd5FBUDT4EkmCdoODTGhnc12QagpXiNMx7OITYjmudtnTxGjoysU3xqIZh4bgn49Kl61VoLKO7gbYBJzmDEwNsDrFROZ8OQquuWQjvdSPMxnIB28auOV827KbgUOrqp97TGnUQZ0ncN5U0lLmNJY3MRsNt0nhDJCA92VpFid9tdlJ5Fzdw6WUIuJIGn3mRfEMDhR4N6AjAroeN4vQAFGp2wi9Mbs0bIJyfMAZIqLwHNgeGS8VAL4FtOr6mGldpMg523OwmsuHskS7kF2jURsANlX9ET8SSTvWQla2pmL8mUDQjqVs4S6mgDM5cTsTyH+dVlw3D6BvqYmXY7s3UmNtgAOgAFbaUq0oEpSlCEpSlCEpSlCEpSlCEpSlCFvvOQrFRqIBIWYkgSBPSTiuN5tzw30VTaOoAurJcZSDAAI7vmQQfAb4rrOW8eL1sXArLJI0tE90lTsSDkVyHNnKcQ8oUVmbT3WRTBBLBmwzMGnEAwepzBhcUZlcyUWI53ta2llJis0gha+E3B5Wve+xUIWwAoNtSxB2UaQQMamjEwBNWHKuWrcAa4/ZgMURAwnX9vRqwo1YhRJIPx0g+vUEEEEEYIIOQZ6Gq3t+zvF0dTcVw0skxgofdILaVIwucD1rWztJZ7hWPpHgSWkHy+f2XScZyWwum2e0btAwE3ikkAELO0tMUT2mVQALRVYBADAuFKI6lrYHdkOAMnvSKmcfzsWuzJAKuAzMSVhSUWdME/b6wBEEgmo6+1tsrKq5yBkqoyzpklv0CcA7iJzGcfI5/xElalkTGD3QB4K14Pie0tq8FdQkqd1OxU+YMj4Vn2qxMiM5kRjBz61C5bzZOIVgARCrq6e+D7p3jBE429YjH2ZQ6SXaV0gQFQaVKmIQDfQknfuCIiK8KSytxcHiPn8f7q87ZfvLtO42G59POqi57J2dOldSCWIg7SWIwZEKHdQOoczM0/owkzrM6xcPdTLrOnEYTOU2O+5MiLK5DTtmvarOC5Elu52odi0ERChdJ3GlQAO8Af2R0qVw3FFmdCsFIyDqU6gSBMAggQSI+0N67ZcKk0rBboL6Ae8AGI8iSB+IPyrIMDsZ9K4i69pSlCErleaXnbiXDadNsaFIkHvC3cg+O5yIrqq5/nfBMLhuqpZWUa9OSrLiSu5BWNgfdq7Qua2UZlQxBr3QEMVa6yCJiRE7x5wah8tuMwcOSSrRkRGSRBHoPPFTEuA/DcEEETkSDBFY2+HVWZgILe8c5/wAPhT/cgjZZgHKCDurj2fYs9wuzOUChNTFtIfVqgt4lc+nhV5XOckvBb8GPrVgdMpLiPHDN8q6Os9WMyTEBaqhkMkDSTcpSlKqK4lKUoQlKUoQlKUoQlKUoQlKUoQuZ5DwRvzF+5aAglELKx1LOo50gapBAWZByJrXx/CvYuLauE3bdxixXUe+ojW2lm7r5wQ28dCRWq3xNy2xa2QGK6Qxg6e8rEwd5Cx8vUY8ZzLtrobSwkd8aiUFxFj3cR3SRJ6+G5Zup5vajf4Hdhcadd+ehSZlVD7GLfG3uevTY7aj/AMWhVIJaXcEwA0aoB0ISTGQgE9cdcVuZTOpSysOqsVJgzEjz/wDdYPbJcHYLkEMZJ6giI01latBRA6kn4nenAYA3LbRJHSuL+JfXspnBczJC3HdnNm2iPZKKSblxxbV1uSSd4MZx4mKnfTnDrgqVCyx+rwpU6fDeZAPka5gcIEuzbOgvGoDQJXJPdKnUJEknG3UirbguYtaDqba3dbFtXcTLBQQyhQNMgmRJzEUkloX3JZtdaSPEoi1oedbdLel/M6lWQ9puFWSGg9QFIY4BnTucdfLwq3VgQCNiAR6HIrirnDK+ouiEuxZgFEZOAJEwBA+FTuC5nctKUUB1+yHZpXAEAwxK9YxGfh6fh8gaCDc9FE3FYi4tcLDquoqK/MUF5bO7MrNiMREA+BIkj9U1zfHce9yBedYJgIoKqxPiJJfHQmPKpHs/aQcQAAB9W5AAAzqtgkecEg+VeXULmRl7ztyXpmINklEbBvzWzjOLuflDMjkIgYMgeSAnZ63FoDeGMa5B3A2m94ewEWAZkliSZLE5JJ6k/wC4FUHs8i3X4h5/rBB0kiAxeRDSwcQftEeAAq3Rb6gD6u5AiO9bOMA6iWB8xA8qo7hMzut3EcFbf31DHodmHowyNzsetavotQToZ7YP2UOlQYiQoETAGDg+E1s4bjVc6YZHEkowIMAwSOjCeqkjIr3jeG7S21uSocaSRvpPvAeBKyJ6TXNRouaFY8JebU1t/eXIMQHQ7MACeuCOhjABFSYrl+Y+zhXTda4HCOjXJTLIBpczJzpPpjEGpZ9loIZbzBwV70SSVkyZMkzByTttQeq6r01pHGJrKahqX3h4YBz4YIPxFRfoS2bKWbk3FtsGUkkHuklJKxMDHnFa+J5Aj3HfUQbjKxGm2RKhFHvKSV7g7pkVxevdtut3F8JYvAM0E5AcNpaBkjUDMDeDioqcgtHPaXGUxjWuZEjvKoOZBwawT2TtAg6n7pnZBOZyAueoncz5CK/ieXcJaZ1uXLmoaRGlZBKl1K92BhiJ2G29StmkYLNcVC6CN5u5oK6HhOX2k71tQCftZYn9okn8aicXyy+Xd0vlNTLCnUVCqqHady6mYjuu06tq0ct5hw9i1oDPpBdpZd4Bd4IEGIPxIHUVdW7gZQwMhgCD4giQflUZJJuSpA0NFgFS2+SXwBN9tQzOu5AJCTgmGEhtx9rYVv4bl/ELcDNeDKHdipmWVgFAPQaYLAQRJ6Va0ri7dKUpQuJSlKEJSlKEJSlKEJSlKELj68aYMbxivLjwCT0BPyE1X2+eod1YYHh1AJkyAIJiT4dBWtLgN1iGxudqApqPkamZAR3i6BtJ/wDqbvDzhQI9ayuMQwAK3BjvLrUbwffWDG+CahW+dKYGlgW2EA9AfHG4+dejnNvOGxBOBiduv+uarhtjfObdDb1tdWnm7SOEL9Rf0vZTLVvTOSZYnPScwPKtF3jwpI0kwQuI94hYETO7KJiM1rtc5tsYAYnGNO0mBOfT5isW5vbDkMIyRqicKTJJ6AR4/Kpi4W0KgEbr6tWDc+UZKOBBMwIgECZnxMVN5fx9hrrrdW4wWdMAlSUbS4ITLZKxOM5AxPti4roGAwwkSOnpXoCg/ZBjyGMn5YPyNeHMc9ti7yUjJWxuuGajrqvbqKbmtba2wAVAGWIMHvN4zO3QxJgVss3NLyZgW7oaMnSyhcCRJ1lAACDmtZvL95c7ZGemPH/SrTkHDpcF0sFcSqQYIwBc/vYfuioKrLFTlo8FYo881UHO5a9FL9nbDLZDMAGeGICBAO6qiFAjZdxvvtFWlVfHcd2D2ba6RbM69WslUGkAggEAamAliBkfCZc5jZUS122BnOtem/XMVnlqi3Y9Vq5jJKqg1XQQ6CYgAgOWbopUlfOcAmtLcxuoW7W2gVMtpeSFj3wWADrIYQACNPWamctuoAbjMoe4SSCyyqpsu/2VMnwLNWj2h4Vb1ghXAaIUhhLBolBnJMCP0lWqntQEuQjTa6sey/u819VsYpfs4buXVAVhGdW0T18vhWfBcQXRS0azqBA8UYo8A5iR8JFc+vsgrabiXzpI1BWQOhm4L2xadOroSTkySdonJuTFtS3ibbm5cCLIuKwhFcAk5IdXuR0Lg5irvZVQOa7KlQuW8sWyGCknUZM+MsSfMnVE/oionO+YsGFmyx7aDc0KBJQBgMsCB346HzESR5XoNLtlcVHvcvtMdTIpY/aIE9Ou/QfKqy7zDi9WLEgaxsMkatMd8YjT4TJjwqy5fduNbU3V0vmR6MQDnxWD8aFxefRVmZ7NSZBkicic59T86kW7YUBVAAGABsB5CsqULiUpShCUpShCUpShCUpShCUpShCUpShC5Ph+Ge4SLa6oMEkhVBgGCTvgjYHes73Lby5a3I6lG1/gYY/AGrvkYH5NbK9UBb9c5efPVM1Opm/EJA82tZKGYXFkGa9+q45WBEgyD1Fe10t/lNlzqa2s9WEqT6lSCfjUa77O2iQVLW/vBTOrIOdcwfMeNWG4kw7gqo7CZB8LgVRilXF32cH2Ljb7OFYR+yFP41AvcrvJumsfet975qe8PgD61ZjrIX87eOiqy4fUR62v4KNVdx3AWi4ZywZ3VBBwSQUAiMCNX7xqwucDc0964LTwG0FZOhoJKk+86DVK+I8Ir2zyS5e0MFDIUnXcK7wD3dAkCdjBnfu/a8uqoToT+FJHRTtNx9N1QcPY4VQNLOog2xPUNIYCR4k+Bk11nsSlpbFxrbSpumSYgQiHB9DJ85rBPY0bFrcHeLUk4g7tC+HWrheTWuwNgrKMIfoWMASSIzgfKltXOx7crLJvRQPY/NJe3yKx5lw1l2U3HK9xxGoKrITbLhiRtITqN461XWvZ/h2Zkk9mh+sZnGXCFQgMDZSSxPkPvRA5nesXn7FRcm1qQgMgW0LRltOrGtktCATEEEgHeZZXg2dbCC4BqKY06R3m0sdQJ96+4BPUHBIFJp5MosN/RO4YwTc7eqsfoThVM9oZkme0XfQoy0dAqmGMYBM1uHJuHLx2hLKwbTrWQVycASJJz6xgYrw+ytkyZuZ0mdQJGkswyRnLHealcLyS1bYMoIK7Z/7vl/1X/DwpYXdymAb2Wsr2VzT9i4SyeAc5ZPjlh+0Ogqj5ylwXNI0LbL9p9ZHZsSLWNREAytzz78gdR1XEcOrqUYSDuPxEEZBByCMiKgsty37wN1PvAS4H6aD3x5rn9HrTCmqQRldv6qhUU5BzN2XP8p4PjZZTelEfQDIaVi1nImdBdh0BK7juiY3C8WwHe0NoC6wyHo4YldOSSUI8NJkfemWeHUyeGdUP2lVVKyMAtbwVPQwQcCdq2a76+8iXBnKNpP7r48p1fKrxbcqmHWUXgLPGC4DdZCuptSr1DAAR3QRpIxO4YzMVbVz39JnY6rdtezMaS7EMZEkwsiOkfHyq45fxou2w4wdmX7rDcH/eRBqSSCSMBzhoomVMcri1huQpNaOI462hCswDEMyrPeYKNRgdcVvrVc4dGIZlUlQQCQCQGEMAegIqFTi3NVnD+1FlgC2pCRIWCxIIkFdI705HqpHrs/pLw+rTqOrI06GmRiIjckGPSpz8JbJBKKSohSQDAGwHgK0XOTWGBBtJneFA89x6ULq0t7Q2e7Go6jHusOktuMkGAQMgmPGJnB8Yl1BcQypmMEbGNjWC8rsja1b6fYXoNI6dBit1mwqDSqhR4AQM5NC4VspSlC4lKUoQlKUoQlKUoQo3B8gtIihlDPEs4lSzHLHB8fwis7vCPb71ss6je2x1GP0HOZ8mJB27u9WFKSipkDsxN03NPHlygKHbuBlDKZBEg+RqJzbttANjLB1YrIGpVOpllsDVGmekzW60um7cTp3bgHgLmqR++jH9o1tcmDG8GPXpThrswBHNKiMpIKoLL8wAKlUaNRDnSZOokYDDodPoB1mve245mdIA0MQG0qAwGllOXM6pIIgRG8yKytXuO0iV72ic9lp1BXMHTnLBVwRAacmYlWLfFahrcae0ggKmUAfO2JOjEk5OR09IUU2uMuk23W12ZcatYmU1GQsMe9EEExGNozKTiWtcEHEE27Q94mDoAUyRPgc1aTUXli/UW+s21J+Kgn++vQ7ry430WrhudWnQNqgn+zyX1bFQoEtkESARionHNfu3kspNnum6wDd8plACR7ksZgEnG42qOs8FfET2LzjMAY1D9Zdx4oCPszUpuaInHu7sAhsqqsJYRKuMrO+pzO0KDXmdrw48MXBBI9LeIXIHst+8NiCAfz4FeDk/Ei32alV7qhfdYKQvfLDR3yXhlPTr53HL+HfTN4IbmpiCADpDEkKpgGADHnFSlYESDIOQRkEeR617SFzyd09a0DZKUpUa9pSlKELTxHBW3y6Kx6EgEj0O4qt5t7NrdTSjNbiTGp2VjBADDVtPhVxSpo55Izdp2UUkLJAQ4brhYIwRBBKkeBUwR8xvW7lt/s7ynWVR2CuMafdKqSIwdWkTNWPPeUOLhu2kLqwl1ByGBAlV6yuSB93xMHmL+tHLd64jBg4JA0wYjSYiIIz4mfLcwVMdZBvqRr2PgsDLSyUVR2vp37XXbcfwjXAoV2tw0sVJBK6WECIzqKnOO712qqTk3FQPrzIAH9Y5DYcMZK92ZWMGNNV/A84caGS472wRKHSTpjaWEztu223Sr6xz+yxILdmQNX1mlJGRgzB28aWS0skXcdQnUFZFLpex6Hda+H4HiAyFroKqQWWWOoG2iESfAhmEzJbpVrVfxXPbKBTqLlwGUWxrJBwCAOhOB4nAzWHKueLfOnQUOnUNRXI2MR1GJHnUPDflzW0U5lbfLfUqzpSlRr2lKUoQlKUoQlKUoQlKUoQpVKUrOp+q/jbBRzeQEyALqgSSBsygblZPd6jbIE7LdwMAykMDkEGQfQ1MqLc5ahJZZtsckoYk+JUyrHzImr8FVlGV6ozU2Y5mpStT8PeXYpcHg022/eUMD8h61g3Flf6xGtjqx0sg9WUnSPNgBV5kzH7FUnRPbuFp5lzBrWjSitqLDLlY023u7BGnFs+GYqn4P2pRIsFH1BlCglB3WcIAWLRKzG8QFyCa6UqD4H/Uf4H8aj8Zy+3cEMoncNAkHeRI/A4PWZqbsoiqi/zyxxCdkA47RgqOVEKxJCNJPRxHj881lkQII0sDDqBEMInH4z1EVb8RwFy5cNvtRbPZhy1q2qlW1gK0kkyQHG+344c/4bTcW4BhxoY/pD3CfUSP2VFMaCbhv4Z2KWYnTiSLiN3HLspXs1x4H/xydpa3J3XEqJySpk+hHhV/Xzz8tYXgqyrDvK4IJBhh7sEREiDvq23jtOTcy7ZCWgOp0uBt4ggEyAR+IIzFKcXoeE8zM+EnXsf1TPB6/iRiGT4gNO4/RT6UpSFaBKUpQhKUpQhK5H2gAHFMIgNbVjI3IlSR4iIBnMx0rrqred8mF9MGHUMFOwOqJDGJgx023pjhtS2nqA922yW4nSuqacsbvuuK+jCr6hNskI2kGVKMA4gEDfII8Qfj7w3HBiQw0xGDjcTGeo/x8DVxzewUe2DGo2F1xtqSEEfj0GwjrVbxHCI/vKCdvP08x5Vs6SQywtkHPyWHrYxDM6N2w26jS69bhVnCBiWwB9pj3R6kzGfE+dSOM5ceHuKF97RbcNsCykh48s6Y+6wG1Wns1y+W7YrCqItYgEkEMwHhHdB828q3e1HDGEujZZVvJWgg+mpQP2qWyYg11a2D/bqD3JH22TWLD3soXTa5tCOwB++68X2js4kOk9SmB5llJAHnW76d4f8APJ+JHwI3+Fc7SauOw2MnQlU24vJzaF0B5/w0A9sglgokwZO0g5UY3MDzrT/SewRKl38lRt/CSAAeuSMVSnzzSuDDWDcldOLvto0K0u+03RLTavFyoUfFS0nyA+IrTa9oLguL2htrbJIOCI7pM62bxG0ZmoNKmFDCARZV/wDUpy4EnTp1VrxnA37rPcscQAjLpUBiV2UEgr7p1LuPFgd8beF5dxC3Q7XQUDE9nLt3WEadTROiBBIM52qFyrmQtFlYHQxLAhSxDYBnTkgjyxHmIurfMbZQ3A0qu+DIPgV3nIxuZHjSWaB0TiDt1Whp6lkzA4b9Oik0qKvAXnGo3WtTnswitp8AWO5jfpMxilUTUxDS6YCCQ8laUpSkibpSlKEJSlKEKtucKbObYLW+tsDKedsdV/Q/d+6d1u4GAZSGBEgjII8jUyod3l5BLWm0FjLKRKMfEgEFW8wc9QaYwVVvdf5/lUJ6a/vM8lF4sDtLJjvayswPd7NywnfpPqK38VwwuIyNsykH49R5g5HmKhcXxXetW3GhzdUjMqQoJYq+JxiDDSwxVlFMgdAQlxGpBXCcdwD4W53btsTqjVIE95BiQTkeeD1FTvZ3nots7FXdWCqWAWZQtkCYKmWwMggbzib7RcNpcX/slQjnosElW8lJJBPjpqktcGVutcUjSw7wiSTkzPhmfwp4GtrIcr+e9uyzrnuop7s5bX78l9Cs3ldQykMpyCDIPxrOuU5FxnZ3gM6bvd3wHJ7pjzys7yR8OrrG1tIaWUxnUcj1WzoKxtXEJBoeY6FKUpVJX0pSlCEpSlCFE43lNq6ZuJJAgMCysBk4ZSCNz86W+UWFEC1biI9xST6kiT6mpdKk4r7BuY2HdR8Jl82UX8F4qgCAIA2AwPlRlBBByCIIOQQfEV7SvC9qp4j2YskHTqtnppYwD+oSRHltVDxvBvabS43J0uPdYZ8zpaPszPX07SqH2o4sQLAyWh38lUyvoS4+StT3C66p4zY7lwPXl3SHFqCm4DpSA0jmOfa3O6o6UpWyWFSlKUISvBc0MLgMFc5EqYmNS/aiSR1B2ivaV5e0PaWkaL3G90bg5psQrleY8eRIsrHmgU/ENeBHxFKqbfFXVAVbtxVGAoYEAeA1AmKUgOFvvoyP+78rSjF4ravk/t/C7elKVkFsUpSlCEpSlCErTxt8pbLAAnAUHqxIVRjzIrdUJR2l8ztZgBTOXYBtcbQFOkEznVt19sFzc8l4cdLLK1yq2AdSq7MId2UEvJkz5SBjpAA2FY/RYHuPcQeEhwPTtAxHoDU2lemyvabgrhiYRYhRE5YshnZrhUyNREA9DoQBSR0JBiqHn3ALauBkGlbgYlQAAGXTsBtIMx5E9TXU1Se1SDRbbqLkD0KNM/L8KY4bUSCqZc76JZilOx1I8ADTXyVClwKysdldGPoHUk/IGu5rhasOW8+aygR1Lov2tXeVIwNJHeC/rTHpFO8ZoZKjLJGLkckgwOvjp80cpsDqD9F1VKBgcgyPEbUrHLbJSlKEJSlKEJSlKEJSlKEKNzHjhZtlzmMAdWY+6B4SevTeuQvXy7tcYQXMxvAwFWfJQPjNXftRxCFFTV9YHVggyY906x9kaWJExmIqirX4FTtbGZiNTp8tNljP2gqXGQQg+7v89d0pSlaFZlKUpQhKUpQhKUpQhd1SlbrltZw3+/8AfSvmAF19XJstNKzKid/lWXZj7wrtkZgtVK2dmIwayFtfvfhRZGYLTUJrQ/KlaBJssAYz3XQkE9R3hHhB8am1G46ySoZPfQ6lzE/eXPRllc+IPQEdYdbdVxw0ut168EUsxgKJJ8hUfhuJfUFuKF1KWUCZEEAq07sAymRHXGJPnZNcdWddKJJVSQxL7BmAkDSJiCctPQVlzHAV+qOp9Qx7Nh8Q5+IFeg0fDzP06LySd1KqHzjhDcssi+9hl8CVIcA+RIj41MpXljyxwcNxqvT2B7S12x0XBWrwYalMg/7z51nXUc35Ot0Fl7t0DusPtRsr/eX8ROCK5VHkA+Imt7QV7axhIFiNwvnmI4c+icATcHYq99mePgGwxOM2pONIUSg8NMExnBxgQL+uFUkEMpgqQyneCNsHf0rreUczF5JwHXDr4HxH6J3Hy3BrO4xQmKTjM+E79itLguIcePgvPvN+o/RTaUpSFaFKUpQhKUr2hC8qu5lztLR0wXeJ0rAgdJZiAJ6dfKKg8V7UTiyoI++0wfRMEjzJHpVLduMzF2Opm3O2wgAAbAD/AGaf0ODvlIdOLN+pWdxDGo4mlkBu76BGcsWZo1OxYxtJMx5wMT5V5SlbBrQ1oaNgsS5xe4uduUpSldXEpSlCEpSlCEpSlCF3VKUr5evrB2SlKUc0DZKUpXHLrEpSlB2XWpUXj/7P/up+Go/3gH4V7SvbPiUbtipNKUrh3XobJXE8WPr7w/6rfiFJ/Ek/GvKU/wD2f/jv/p+4Wd/aH+Xb/V9ionHsRacgwY3HqKsPYe6TcMkmbRmTvF0gT6An517SnuLfyr/AeoSLB/5lnifQrsaUpWCX0BKUpQhKr/aK6y8JeZSVIQwQYI9CKUqWH+I3xHqopf4bvArk7YwPSsqUr6WvlR+JKUpQupSlKEJSlKEJSlKEJSlKEL//2Q==">
            <a:hlinkClick r:id="rId2"/>
          </p:cNvPr>
          <p:cNvSpPr>
            <a:spLocks noChangeAspect="1" noChangeArrowheads="1"/>
          </p:cNvSpPr>
          <p:nvPr/>
        </p:nvSpPr>
        <p:spPr bwMode="auto">
          <a:xfrm>
            <a:off x="120650"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ISEBUREhQWExUUFRgVFRQYFxgXGBgXFxcXFBcaGBUXHicfFxkkGRgaHy8hIycpLS0sGCEyNTAqNSkrLCkBCQoKDgwOGg8PGiklHyQtLC4wMCwyLCksKTQsLCkpLCosKSwsLCwsLiwsKSwsLCwsLCwvLCwsKS4sLCwsLCwsLP/AABEIAMIBAwMBIgACEQEDEQH/xAAbAAEAAgMBAQAAAAAAAAAAAAAABAUCAwYBB//EAEUQAAIBAwIDBQQFCAgGAwAAAAECEQADIRIxBAVBEyJRYXEGMoGRFSNCUqEUU2JygpKT0xYzQ7HR0uHwB1Rjc6LBJIOz/8QAGwEAAgMBAQEAAAAAAAAAAAAAAAUDBAYBAgf/xAA4EQABAwIEBAMHAQcFAAAAAAABAAIDBBEFEiExE0FRYXGRsRQiMoGhwdHhBiMzNHKi8BVCUlPx/9oADAMBAAIRAxEAPwD6JSlKzadpSlKEJVbxvP7VtinedhuqjY7wWYhQc7TPlW3nHGLbssWJGruDSwRiWIUaWOxzONorkEmJYlmOWJMkn19P7qdYXhzaolz75R05pHi2JGkAay2Y9eS7Pl/MFvILihgCY7wg48OhHmCRW+7dCqWY6VUSScAD1rirDMzC0eIa0sAd664AGyhBqEnEbgD4gG24r2VB79tpfBOsAhmAgtq3Unecwa8T0EUE2SR9gexNvnopKevlnh4kcdyOpAv4DVG9rZHctE5IBZtKkAmDgFsiNwInrFU/MOY3X7zsxnAVWa3bWRGYOF8WYnfoK8e24Dk22At+/OldO+O8Rq2+zNT/AGc5K/FXJBREtqlwC5b7QXNZuoMLcEAaJg5n0p6IKKkYXssT5pBx66rkDJLhvlp6q+5Ry1bNvSp1au8zbAkjcAGAIiI+Z3qbW0ci4n89Z/gXP59e/QXE/nrP8C5/PrKyRySOLnakrWxyRxtDW6ALTStv0HxP56z/AALn8+n0FxP56z/Aufz6j4D1747FqoTGTW36D4n89Z/gXP59QOaexl+/p137UJPd7ByCTGSDe6AY9TUkdPmcA82HXf6LxJUBrSWC56bfVUHM+fNcZ7dptKK2ksp7zGAT3h7q5jGTG/Sq1VAEDArqB/w9u/8AMW/4DfzqH/h5eIxxKDzFhv51aylqaOmZkZ6alY6rpa2qkzv+QvoFy10YiJJ7oB2JY6QD5EkV3Ni3pVVnVCgSesCJ+NRW9gJEarAxGLV4T+tHEd4+ZzUrgvZS7ZXRbuWFWSYFi4cncyb80oxOoFWG5QRa+9vW/wBk6wulNFmzEG9uvLtb7rOlbfoPifz1n+Bc/n0+g+J/PWf4Fz+fSfgPTvjsXI8/41nutbDEImgEALBYQ5kkTjujERB86rdUEMMlWVgMZ0mYzjP98HpXVXPYC8zM35Rb7zFj9Q+CxJP9ttmuQsX5tLcOJQMfiuo1tcO4Jg4TOmvz3WExMTtn4z+vu89tl2fKuaC+rMFK6X0w0aogMCV+zM7eVSb/ABCoNTsFG0kxnw8z5VWcuW3w1pdeLlxQzDDO7R7qgbgTAAwOvU1ts2mLdrcA17KsyLa+APVj1Yb7bAVkvZmySuyXyX0WyE7mRNz2z21W36Tn3bVxh4wqD5XGDfhT6SI961cHmAjfgjE/hWdKs+yRW2UHtUi8HN7PVwnk4Nv/APQCpVtwwlSGHiDI+YqNNR35daJk21nxAAP7ywaiNE3kSpBWO5hWVVXE+z6G6t1CUYXRcbJIb7w0kwpPiB1Pwz/JSPcuXF9WNxf3bk49CPWt3D8edQS6ArH3WHuP+qTkN+ic+GoZqMxTQXcw+NvuFJxIp7NeO4v17KZSlKoK7olKUoXUrXxHEBF1HxgAZJJ2CjqTXnE8SEWTJkwAMlidgB4/huTABNQrFli3aXI1nAUGVQH7K+J8W6+QgVagpzIbnZVp5xGLDdc9zPjrrXLyOqnUnZpBxaDBWOTuYJJgZIGYArQTWV+6rXLjrOln1AnE91QTG8SDE9IrGt5SQtijAaLaBfPK6odNKcxvYlIqfwvOTb4dbNtCrgkaoUoAWLEqJ3zAWMeY35+5a4nUxVlgnAJwBJjEeEfEfPai3syVykADo8nIJG0Hr4DeuVFPHUWEgOhuu088lNcxuGospVy3qbW/fc5LsAW8s9I6REV03/DtAL/EwIm3YJjx1cRn1rirdviQQCUKyuZJMTLb7np8vM1bcLxdy0zNauPbLBVbSRkKWKyCDsWb515qYDNDw2C23Ze6aoEE4kkdffbVfWaoeccoDXWuLbknhr3eE/1v1Yt/tRqj41xv09xX/MXf/D/LXg9oOLBnt7jj7pIU+cMBifMGk3+lTjXROxjFO421C6ribnGp3F1kA919Ckk9laKghbZBXWbgJge7BYdZfOuUPfvKBCjsXBcqzaWLJBSGWHAkg52qm4LmTXUDpxF4jYjUsgjcMNOCK39rd/P3v3l/y1SMTgbJkJARcKU97jdVwDUIJC90NC9sioykoAx7LUxy2fuxFYXrvF6mAW5c0OSpKKMAXQsd0Ak93IZgZ+xOmtHa3fz9795f8teO90ggcReEjfUuPOCsVzhldzhSE4jjSrx2ncW6ySiy5C2GtqdVtZBJujCqceU1I53wpbiVJXUgtQJs3Lw1ayTAtsNJiMmZrj35xxqMbdziLoYZkaYYfeXu7eXQ48CX0/xX/MXf/D/LV9mGyuGYEW/zslj8VhY4tcHXHb9V16ni9cy+nXOnQkafyo24nTMdh3t52PlUGxxvF3EDpreNbSbagBwnEBNEDvLhJOckeJFc4ntHxJJA4q4SMEAoSPUacVYcNz7RZtdpxF4u1sXCqRgNkYVYA6biYmoJ6OSG1xe/IXKs09bFPmsbAb30XS8M/FDiQrFjbEZKiCvZySSqABu1xGrYe79qryuWtXHZQwv3oYAjvAYIkYK+FZxc/P3v3x/lpUZ2JqIHdl0wr5XwXJFYWxbdlQWrZuDBhjbB0qzTkyCRsB+sAOh43ibsi3bv3tZEltSkW1+8RpyTBCjqZOwNOF4VbaLbQQqiAP8AE9T4nrV+me5vvsJH3VKpiY73HgH7LDgeBW0oAkmAC7GWbSIEnwA2GwqRSlSKNKUpQupSlKEJWF20GBVgCDuDsazpQhRRbvrhbq6Rtrtl2+Lhxq9Ynxk5KpVKj4TP+I8l74r+p81A4vheMLt2dxVQmVncSE6aehQxn+1bwFa7vC8Ydn0nS89+RrMaCBpGlRkQdXp1N7UXmHEMoCp77yFMSF+85/VGY6mB1pMy7iGgBN32aC4rn3scXcvaluQltyFJIYRq7ykae+w9wtiRrXzqTwVji1JN1lYdmw0gydfvAzpH6keU1P4a5bCKEZdIGO8DjImeuQZPjNbL/EIi63YKviSAPh408YzKA0JO5+Yklcfw4hQMgqApBkEECCCDkEVsr3mPEgvcuW9ZnvBChliFVYBB7oMT3gNzisuA4c3iRbuWyVALDTdBE+qjw+PlFacVDQwF9x8iseaR7pCI7H5j8rWzAZOP9cCt6cDeIBFpoO0lFPqVZgQPhVxy7kwtnWx1v0xCr+qPH9I58IzVlVCbETe0e3dMYMKFrynXsuQv8Netw1xNKmRjvFSIjVokQ0mP1fEgVirSJ/3jBEdD5V2INVj+z1k6j3wSZBDkaZMkAbRJmCD+AoixH/sHkuz4UDrEfNUVKth7NCf619PhALDyDn/2CfOt6eztoGSbjD7pcwPiIY/EmrBxCIbXVVuFTHcgKByEkX2AGGSX8iphD6mWHw8q6Kucs/laAi1w9q35QM6tZWdJyVGgHIzMbiNi8fxpZvqQBIKqQcpqkgtMa9GJnfMEUnqJRLIXgWT+mgMMYYTeyv6VW8r4riGb663oXTg7HUG6jUcFWEeaN4irKoFOonMuXC8sTpZco++k+nVTsR1+UczDAlWGl1wy7xOQQeqnof8AWuxqg9pipZU0KXZGPaEd5FBUDT4EkmCdoODTGhnc12QagpXiNMx7OITYjmudtnTxGjoysU3xqIZh4bgn49Kl61VoLKO7gbYBJzmDEwNsDrFROZ8OQquuWQjvdSPMxnIB28auOV827KbgUOrqp97TGnUQZ0ncN5U0lLmNJY3MRsNt0nhDJCA92VpFid9tdlJ5Fzdw6WUIuJIGn3mRfEMDhR4N6AjAroeN4vQAFGp2wi9Mbs0bIJyfMAZIqLwHNgeGS8VAL4FtOr6mGldpMg523OwmsuHskS7kF2jURsANlX9ET8SSTvWQla2pmL8mUDQjqVs4S6mgDM5cTsTyH+dVlw3D6BvqYmXY7s3UmNtgAOgAFbaUq0oEpSlCEpSlCEpSlCEpSlCEpSlCFvvOQrFRqIBIWYkgSBPSTiuN5tzw30VTaOoAurJcZSDAAI7vmQQfAb4rrOW8eL1sXArLJI0tE90lTsSDkVyHNnKcQ8oUVmbT3WRTBBLBmwzMGnEAwepzBhcUZlcyUWI53ta2llJis0gha+E3B5Wve+xUIWwAoNtSxB2UaQQMamjEwBNWHKuWrcAa4/ZgMURAwnX9vRqwo1YhRJIPx0g+vUEEEEEYIIOQZ6Gq3t+zvF0dTcVw0skxgofdILaVIwucD1rWztJZ7hWPpHgSWkHy+f2XScZyWwum2e0btAwE3ikkAELO0tMUT2mVQALRVYBADAuFKI6lrYHdkOAMnvSKmcfzsWuzJAKuAzMSVhSUWdME/b6wBEEgmo6+1tsrKq5yBkqoyzpklv0CcA7iJzGcfI5/xElalkTGD3QB4K14Pie0tq8FdQkqd1OxU+YMj4Vn2qxMiM5kRjBz61C5bzZOIVgARCrq6e+D7p3jBE429YjH2ZQ6SXaV0gQFQaVKmIQDfQknfuCIiK8KSytxcHiPn8f7q87ZfvLtO42G59POqi57J2dOldSCWIg7SWIwZEKHdQOoczM0/owkzrM6xcPdTLrOnEYTOU2O+5MiLK5DTtmvarOC5Elu52odi0ERChdJ3GlQAO8Af2R0qVw3FFmdCsFIyDqU6gSBMAggQSI+0N67ZcKk0rBboL6Ae8AGI8iSB+IPyrIMDsZ9K4i69pSlCErleaXnbiXDadNsaFIkHvC3cg+O5yIrqq5/nfBMLhuqpZWUa9OSrLiSu5BWNgfdq7Qua2UZlQxBr3QEMVa6yCJiRE7x5wah8tuMwcOSSrRkRGSRBHoPPFTEuA/DcEEETkSDBFY2+HVWZgILe8c5/wAPhT/cgjZZgHKCDurj2fYs9wuzOUChNTFtIfVqgt4lc+nhV5XOckvBb8GPrVgdMpLiPHDN8q6Os9WMyTEBaqhkMkDSTcpSlKqK4lKUoQlKUoQlKUoQlKUoQlKUoQuZ5DwRvzF+5aAglELKx1LOo50gapBAWZByJrXx/CvYuLauE3bdxixXUe+ojW2lm7r5wQ28dCRWq3xNy2xa2QGK6Qxg6e8rEwd5Cx8vUY8ZzLtrobSwkd8aiUFxFj3cR3SRJ6+G5Zup5vajf4Hdhcadd+ehSZlVD7GLfG3uevTY7aj/AMWhVIJaXcEwA0aoB0ISTGQgE9cdcVuZTOpSysOqsVJgzEjz/wDdYPbJcHYLkEMZJ6giI01latBRA6kn4nenAYA3LbRJHSuL+JfXspnBczJC3HdnNm2iPZKKSblxxbV1uSSd4MZx4mKnfTnDrgqVCyx+rwpU6fDeZAPka5gcIEuzbOgvGoDQJXJPdKnUJEknG3UirbguYtaDqba3dbFtXcTLBQQyhQNMgmRJzEUkloX3JZtdaSPEoi1oedbdLel/M6lWQ9puFWSGg9QFIY4BnTucdfLwq3VgQCNiAR6HIrirnDK+ouiEuxZgFEZOAJEwBA+FTuC5nctKUUB1+yHZpXAEAwxK9YxGfh6fh8gaCDc9FE3FYi4tcLDquoqK/MUF5bO7MrNiMREA+BIkj9U1zfHce9yBedYJgIoKqxPiJJfHQmPKpHs/aQcQAAB9W5AAAzqtgkecEg+VeXULmRl7ztyXpmINklEbBvzWzjOLuflDMjkIgYMgeSAnZ63FoDeGMa5B3A2m94ewEWAZkliSZLE5JJ6k/wC4FUHs8i3X4h5/rBB0kiAxeRDSwcQftEeAAq3Rb6gD6u5AiO9bOMA6iWB8xA8qo7hMzut3EcFbf31DHodmHowyNzsetavotQToZ7YP2UOlQYiQoETAGDg+E1s4bjVc6YZHEkowIMAwSOjCeqkjIr3jeG7S21uSocaSRvpPvAeBKyJ6TXNRouaFY8JebU1t/eXIMQHQ7MACeuCOhjABFSYrl+Y+zhXTda4HCOjXJTLIBpczJzpPpjEGpZ9loIZbzBwV70SSVkyZMkzByTttQeq6r01pHGJrKahqX3h4YBz4YIPxFRfoS2bKWbk3FtsGUkkHuklJKxMDHnFa+J5Aj3HfUQbjKxGm2RKhFHvKSV7g7pkVxevdtut3F8JYvAM0E5AcNpaBkjUDMDeDioqcgtHPaXGUxjWuZEjvKoOZBwawT2TtAg6n7pnZBOZyAueoncz5CK/ieXcJaZ1uXLmoaRGlZBKl1K92BhiJ2G29StmkYLNcVC6CN5u5oK6HhOX2k71tQCftZYn9okn8aicXyy+Xd0vlNTLCnUVCqqHady6mYjuu06tq0ct5hw9i1oDPpBdpZd4Bd4IEGIPxIHUVdW7gZQwMhgCD4giQflUZJJuSpA0NFgFS2+SXwBN9tQzOu5AJCTgmGEhtx9rYVv4bl/ELcDNeDKHdipmWVgFAPQaYLAQRJ6Va0ri7dKUpQuJSlKEJSlKEJSlKEJSlKELj68aYMbxivLjwCT0BPyE1X2+eod1YYHh1AJkyAIJiT4dBWtLgN1iGxudqApqPkamZAR3i6BtJ/wDqbvDzhQI9ayuMQwAK3BjvLrUbwffWDG+CahW+dKYGlgW2EA9AfHG4+dejnNvOGxBOBiduv+uarhtjfObdDb1tdWnm7SOEL9Rf0vZTLVvTOSZYnPScwPKtF3jwpI0kwQuI94hYETO7KJiM1rtc5tsYAYnGNO0mBOfT5isW5vbDkMIyRqicKTJJ6AR4/Kpi4W0KgEbr6tWDc+UZKOBBMwIgECZnxMVN5fx9hrrrdW4wWdMAlSUbS4ITLZKxOM5AxPti4roGAwwkSOnpXoCg/ZBjyGMn5YPyNeHMc9ti7yUjJWxuuGajrqvbqKbmtba2wAVAGWIMHvN4zO3QxJgVss3NLyZgW7oaMnSyhcCRJ1lAACDmtZvL95c7ZGemPH/SrTkHDpcF0sFcSqQYIwBc/vYfuioKrLFTlo8FYo881UHO5a9FL9nbDLZDMAGeGICBAO6qiFAjZdxvvtFWlVfHcd2D2ba6RbM69WslUGkAggEAamAliBkfCZc5jZUS122BnOtem/XMVnlqi3Y9Vq5jJKqg1XQQ6CYgAgOWbopUlfOcAmtLcxuoW7W2gVMtpeSFj3wWADrIYQACNPWamctuoAbjMoe4SSCyyqpsu/2VMnwLNWj2h4Vb1ghXAaIUhhLBolBnJMCP0lWqntQEuQjTa6sey/u819VsYpfs4buXVAVhGdW0T18vhWfBcQXRS0azqBA8UYo8A5iR8JFc+vsgrabiXzpI1BWQOhm4L2xadOroSTkySdonJuTFtS3ibbm5cCLIuKwhFcAk5IdXuR0Lg5irvZVQOa7KlQuW8sWyGCknUZM+MsSfMnVE/oionO+YsGFmyx7aDc0KBJQBgMsCB346HzESR5XoNLtlcVHvcvtMdTIpY/aIE9Ou/QfKqy7zDi9WLEgaxsMkatMd8YjT4TJjwqy5fduNbU3V0vmR6MQDnxWD8aFxefRVmZ7NSZBkicic59T86kW7YUBVAAGABsB5CsqULiUpShCUpShCUpShCUpShCUpShCUpShC5Ph+Ge4SLa6oMEkhVBgGCTvgjYHes73Lby5a3I6lG1/gYY/AGrvkYH5NbK9UBb9c5efPVM1Opm/EJA82tZKGYXFkGa9+q45WBEgyD1Fe10t/lNlzqa2s9WEqT6lSCfjUa77O2iQVLW/vBTOrIOdcwfMeNWG4kw7gqo7CZB8LgVRilXF32cH2Ljb7OFYR+yFP41AvcrvJumsfet975qe8PgD61ZjrIX87eOiqy4fUR62v4KNVdx3AWi4ZywZ3VBBwSQUAiMCNX7xqwucDc0964LTwG0FZOhoJKk+86DVK+I8Ir2zyS5e0MFDIUnXcK7wD3dAkCdjBnfu/a8uqoToT+FJHRTtNx9N1QcPY4VQNLOog2xPUNIYCR4k+Bk11nsSlpbFxrbSpumSYgQiHB9DJ85rBPY0bFrcHeLUk4g7tC+HWrheTWuwNgrKMIfoWMASSIzgfKltXOx7crLJvRQPY/NJe3yKx5lw1l2U3HK9xxGoKrITbLhiRtITqN461XWvZ/h2Zkk9mh+sZnGXCFQgMDZSSxPkPvRA5nesXn7FRcm1qQgMgW0LRltOrGtktCATEEEgHeZZXg2dbCC4BqKY06R3m0sdQJ96+4BPUHBIFJp5MosN/RO4YwTc7eqsfoThVM9oZkme0XfQoy0dAqmGMYBM1uHJuHLx2hLKwbTrWQVycASJJz6xgYrw+ytkyZuZ0mdQJGkswyRnLHealcLyS1bYMoIK7Z/7vl/1X/DwpYXdymAb2Wsr2VzT9i4SyeAc5ZPjlh+0Ogqj5ylwXNI0LbL9p9ZHZsSLWNREAytzz78gdR1XEcOrqUYSDuPxEEZBByCMiKgsty37wN1PvAS4H6aD3x5rn9HrTCmqQRldv6qhUU5BzN2XP8p4PjZZTelEfQDIaVi1nImdBdh0BK7juiY3C8WwHe0NoC6wyHo4YldOSSUI8NJkfemWeHUyeGdUP2lVVKyMAtbwVPQwQcCdq2a76+8iXBnKNpP7r48p1fKrxbcqmHWUXgLPGC4DdZCuptSr1DAAR3QRpIxO4YzMVbVz39JnY6rdtezMaS7EMZEkwsiOkfHyq45fxou2w4wdmX7rDcH/eRBqSSCSMBzhoomVMcri1huQpNaOI462hCswDEMyrPeYKNRgdcVvrVc4dGIZlUlQQCQCQGEMAegIqFTi3NVnD+1FlgC2pCRIWCxIIkFdI705HqpHrs/pLw+rTqOrI06GmRiIjckGPSpz8JbJBKKSohSQDAGwHgK0XOTWGBBtJneFA89x6ULq0t7Q2e7Go6jHusOktuMkGAQMgmPGJnB8Yl1BcQypmMEbGNjWC8rsja1b6fYXoNI6dBit1mwqDSqhR4AQM5NC4VspSlC4lKUoQlKUoQlKUoQo3B8gtIihlDPEs4lSzHLHB8fwis7vCPb71ss6je2x1GP0HOZ8mJB27u9WFKSipkDsxN03NPHlygKHbuBlDKZBEg+RqJzbttANjLB1YrIGpVOpllsDVGmekzW60um7cTp3bgHgLmqR++jH9o1tcmDG8GPXpThrswBHNKiMpIKoLL8wAKlUaNRDnSZOokYDDodPoB1mve245mdIA0MQG0qAwGllOXM6pIIgRG8yKytXuO0iV72ic9lp1BXMHTnLBVwRAacmYlWLfFahrcae0ggKmUAfO2JOjEk5OR09IUU2uMuk23W12ZcatYmU1GQsMe9EEExGNozKTiWtcEHEE27Q94mDoAUyRPgc1aTUXli/UW+s21J+Kgn++vQ7ry430WrhudWnQNqgn+zyX1bFQoEtkESARionHNfu3kspNnum6wDd8plACR7ksZgEnG42qOs8FfET2LzjMAY1D9Zdx4oCPszUpuaInHu7sAhsqqsJYRKuMrO+pzO0KDXmdrw48MXBBI9LeIXIHst+8NiCAfz4FeDk/Ei32alV7qhfdYKQvfLDR3yXhlPTr53HL+HfTN4IbmpiCADpDEkKpgGADHnFSlYESDIOQRkEeR617SFzyd09a0DZKUpUa9pSlKELTxHBW3y6Kx6EgEj0O4qt5t7NrdTSjNbiTGp2VjBADDVtPhVxSpo55Izdp2UUkLJAQ4brhYIwRBBKkeBUwR8xvW7lt/s7ynWVR2CuMafdKqSIwdWkTNWPPeUOLhu2kLqwl1ByGBAlV6yuSB93xMHmL+tHLd64jBg4JA0wYjSYiIIz4mfLcwVMdZBvqRr2PgsDLSyUVR2vp37XXbcfwjXAoV2tw0sVJBK6WECIzqKnOO712qqTk3FQPrzIAH9Y5DYcMZK92ZWMGNNV/A84caGS472wRKHSTpjaWEztu223Sr6xz+yxILdmQNX1mlJGRgzB28aWS0skXcdQnUFZFLpex6Hda+H4HiAyFroKqQWWWOoG2iESfAhmEzJbpVrVfxXPbKBTqLlwGUWxrJBwCAOhOB4nAzWHKueLfOnQUOnUNRXI2MR1GJHnUPDflzW0U5lbfLfUqzpSlRr2lKUoQlKUoQlKUoQlKUoQpVKUrOp+q/jbBRzeQEyALqgSSBsygblZPd6jbIE7LdwMAykMDkEGQfQ1MqLc5ahJZZtsckoYk+JUyrHzImr8FVlGV6ozU2Y5mpStT8PeXYpcHg022/eUMD8h61g3Flf6xGtjqx0sg9WUnSPNgBV5kzH7FUnRPbuFp5lzBrWjSitqLDLlY023u7BGnFs+GYqn4P2pRIsFH1BlCglB3WcIAWLRKzG8QFyCa6UqD4H/Uf4H8aj8Zy+3cEMoncNAkHeRI/A4PWZqbsoiqi/zyxxCdkA47RgqOVEKxJCNJPRxHj881lkQII0sDDqBEMInH4z1EVb8RwFy5cNvtRbPZhy1q2qlW1gK0kkyQHG+344c/4bTcW4BhxoY/pD3CfUSP2VFMaCbhv4Z2KWYnTiSLiN3HLspXs1x4H/xydpa3J3XEqJySpk+hHhV/Xzz8tYXgqyrDvK4IJBhh7sEREiDvq23jtOTcy7ZCWgOp0uBt4ggEyAR+IIzFKcXoeE8zM+EnXsf1TPB6/iRiGT4gNO4/RT6UpSFaBKUpQhKUpQhK5H2gAHFMIgNbVjI3IlSR4iIBnMx0rrqred8mF9MGHUMFOwOqJDGJgx023pjhtS2nqA922yW4nSuqacsbvuuK+jCr6hNskI2kGVKMA4gEDfII8Qfj7w3HBiQw0xGDjcTGeo/x8DVxzewUe2DGo2F1xtqSEEfj0GwjrVbxHCI/vKCdvP08x5Vs6SQywtkHPyWHrYxDM6N2w26jS69bhVnCBiWwB9pj3R6kzGfE+dSOM5ceHuKF97RbcNsCykh48s6Y+6wG1Wns1y+W7YrCqItYgEkEMwHhHdB828q3e1HDGEujZZVvJWgg+mpQP2qWyYg11a2D/bqD3JH22TWLD3soXTa5tCOwB++68X2js4kOk9SmB5llJAHnW76d4f8APJ+JHwI3+Fc7SauOw2MnQlU24vJzaF0B5/w0A9sglgokwZO0g5UY3MDzrT/SewRKl38lRt/CSAAeuSMVSnzzSuDDWDcldOLvto0K0u+03RLTavFyoUfFS0nyA+IrTa9oLguL2htrbJIOCI7pM62bxG0ZmoNKmFDCARZV/wDUpy4EnTp1VrxnA37rPcscQAjLpUBiV2UEgr7p1LuPFgd8beF5dxC3Q7XQUDE9nLt3WEadTROiBBIM52qFyrmQtFlYHQxLAhSxDYBnTkgjyxHmIurfMbZQ3A0qu+DIPgV3nIxuZHjSWaB0TiDt1Whp6lkzA4b9Oik0qKvAXnGo3WtTnswitp8AWO5jfpMxilUTUxDS6YCCQ8laUpSkibpSlKEJSlKEKtucKbObYLW+tsDKedsdV/Q/d+6d1u4GAZSGBEgjII8jUyod3l5BLWm0FjLKRKMfEgEFW8wc9QaYwVVvdf5/lUJ6a/vM8lF4sDtLJjvayswPd7NywnfpPqK38VwwuIyNsykH49R5g5HmKhcXxXetW3GhzdUjMqQoJYq+JxiDDSwxVlFMgdAQlxGpBXCcdwD4W53btsTqjVIE95BiQTkeeD1FTvZ3nots7FXdWCqWAWZQtkCYKmWwMggbzib7RcNpcX/slQjnosElW8lJJBPjpqktcGVutcUjSw7wiSTkzPhmfwp4GtrIcr+e9uyzrnuop7s5bX78l9Cs3ldQykMpyCDIPxrOuU5FxnZ3gM6bvd3wHJ7pjzys7yR8OrrG1tIaWUxnUcj1WzoKxtXEJBoeY6FKUpVJX0pSlCEpSlCFE43lNq6ZuJJAgMCysBk4ZSCNz86W+UWFEC1biI9xST6kiT6mpdKk4r7BuY2HdR8Jl82UX8F4qgCAIA2AwPlRlBBByCIIOQQfEV7SvC9qp4j2YskHTqtnppYwD+oSRHltVDxvBvabS43J0uPdYZ8zpaPszPX07SqH2o4sQLAyWh38lUyvoS4+StT3C66p4zY7lwPXl3SHFqCm4DpSA0jmOfa3O6o6UpWyWFSlKUISvBc0MLgMFc5EqYmNS/aiSR1B2ivaV5e0PaWkaL3G90bg5psQrleY8eRIsrHmgU/ENeBHxFKqbfFXVAVbtxVGAoYEAeA1AmKUgOFvvoyP+78rSjF4ravk/t/C7elKVkFsUpSlCEpSlCErTxt8pbLAAnAUHqxIVRjzIrdUJR2l8ztZgBTOXYBtcbQFOkEznVt19sFzc8l4cdLLK1yq2AdSq7MId2UEvJkz5SBjpAA2FY/RYHuPcQeEhwPTtAxHoDU2lemyvabgrhiYRYhRE5YshnZrhUyNREA9DoQBSR0JBiqHn3ALauBkGlbgYlQAAGXTsBtIMx5E9TXU1Se1SDRbbqLkD0KNM/L8KY4bUSCqZc76JZilOx1I8ADTXyVClwKysdldGPoHUk/IGu5rhasOW8+aygR1Lov2tXeVIwNJHeC/rTHpFO8ZoZKjLJGLkckgwOvjp80cpsDqD9F1VKBgcgyPEbUrHLbJSlKEJSlKEJSlKEJSlKEKNzHjhZtlzmMAdWY+6B4SevTeuQvXy7tcYQXMxvAwFWfJQPjNXftRxCFFTV9YHVggyY906x9kaWJExmIqirX4FTtbGZiNTp8tNljP2gqXGQQg+7v89d0pSlaFZlKUpQhKUpQhKUpQhd1SlbrltZw3+/8AfSvmAF19XJstNKzKid/lWXZj7wrtkZgtVK2dmIwayFtfvfhRZGYLTUJrQ/KlaBJssAYz3XQkE9R3hHhB8am1G46ySoZPfQ6lzE/eXPRllc+IPQEdYdbdVxw0ut168EUsxgKJJ8hUfhuJfUFuKF1KWUCZEEAq07sAymRHXGJPnZNcdWddKJJVSQxL7BmAkDSJiCctPQVlzHAV+qOp9Qx7Nh8Q5+IFeg0fDzP06LySd1KqHzjhDcssi+9hl8CVIcA+RIj41MpXljyxwcNxqvT2B7S12x0XBWrwYalMg/7z51nXUc35Ot0Fl7t0DusPtRsr/eX8ROCK5VHkA+Imt7QV7axhIFiNwvnmI4c+icATcHYq99mePgGwxOM2pONIUSg8NMExnBxgQL+uFUkEMpgqQyneCNsHf0rreUczF5JwHXDr4HxH6J3Hy3BrO4xQmKTjM+E79itLguIcePgvPvN+o/RTaUpSFaFKUpQhKUr2hC8qu5lztLR0wXeJ0rAgdJZiAJ6dfKKg8V7UTiyoI++0wfRMEjzJHpVLduMzF2Opm3O2wgAAbAD/AGaf0ODvlIdOLN+pWdxDGo4mlkBu76BGcsWZo1OxYxtJMx5wMT5V5SlbBrQ1oaNgsS5xe4uduUpSldXEpSlCEpSlCEpSlCF3VKUr5evrB2SlKUc0DZKUpXHLrEpSlB2XWpUXj/7P/up+Go/3gH4V7SvbPiUbtipNKUrh3XobJXE8WPr7w/6rfiFJ/Ek/GvKU/wD2f/jv/p+4Wd/aH+Xb/V9ionHsRacgwY3HqKsPYe6TcMkmbRmTvF0gT6An517SnuLfyr/AeoSLB/5lnifQrsaUpWCX0BKUpQhKr/aK6y8JeZSVIQwQYI9CKUqWH+I3xHqopf4bvArk7YwPSsqUr6WvlR+JKUpQupSlKEJSlKEJSlKEJSlKEL//2Q==">
            <a:hlinkClick r:id="rId2"/>
          </p:cNvPr>
          <p:cNvSpPr>
            <a:spLocks noChangeAspect="1" noChangeArrowheads="1"/>
          </p:cNvSpPr>
          <p:nvPr/>
        </p:nvSpPr>
        <p:spPr bwMode="auto">
          <a:xfrm>
            <a:off x="273050"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http://upload.wikimedia.org/wikipedia/commons/thumb/9/9b/Ionian_Revolt_Campaign_Map-en.svg/640px-Ionian_Revolt_Campaign_Ma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29200" cy="679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32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693</Words>
  <Application>Microsoft Office PowerPoint</Application>
  <PresentationFormat>On-screen Show (4:3)</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Memory Bellwork</vt:lpstr>
      <vt:lpstr>Objective</vt:lpstr>
      <vt:lpstr>Here Come the Persians</vt:lpstr>
      <vt:lpstr>Here Come the Persians</vt:lpstr>
      <vt:lpstr>Here Come the Persians</vt:lpstr>
      <vt:lpstr>REVOLT!</vt:lpstr>
      <vt:lpstr>PowerPoint Presentation</vt:lpstr>
      <vt:lpstr>REVOLT!</vt:lpstr>
      <vt:lpstr>PowerPoint Presentation</vt:lpstr>
      <vt:lpstr>Battle of Marathon</vt:lpstr>
      <vt:lpstr>Battles of Marathon</vt:lpstr>
      <vt:lpstr>Battles of Marathon</vt:lpstr>
      <vt:lpstr>Battles of Marathon</vt:lpstr>
      <vt:lpstr>Battles of Marathon</vt:lpstr>
      <vt:lpstr>PowerPoint Presentation</vt:lpstr>
      <vt:lpstr>Battle of Thermopylae </vt:lpstr>
      <vt:lpstr>Battle of Thermopylae </vt:lpstr>
      <vt:lpstr>The Pass of Thermopylae </vt:lpstr>
      <vt:lpstr>Battle of Thermopylae </vt:lpstr>
      <vt:lpstr>Battle of Salamis</vt:lpstr>
      <vt:lpstr>Battle of Salamis</vt:lpstr>
      <vt:lpstr>Battle of Salamis</vt:lpstr>
      <vt:lpstr>Battle of Palataea</vt:lpstr>
      <vt:lpstr>Battle of Palataea</vt:lpstr>
      <vt:lpstr>Battle of Palataea</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NWTECH</dc:creator>
  <cp:lastModifiedBy>Pfannenstiel, Andrew</cp:lastModifiedBy>
  <cp:revision>12</cp:revision>
  <dcterms:created xsi:type="dcterms:W3CDTF">2014-09-10T23:54:01Z</dcterms:created>
  <dcterms:modified xsi:type="dcterms:W3CDTF">2016-10-03T22:29:29Z</dcterms:modified>
</cp:coreProperties>
</file>