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63" r:id="rId4"/>
    <p:sldId id="264" r:id="rId5"/>
    <p:sldId id="296" r:id="rId6"/>
    <p:sldId id="292" r:id="rId7"/>
    <p:sldId id="294" r:id="rId8"/>
    <p:sldId id="265" r:id="rId9"/>
    <p:sldId id="276" r:id="rId10"/>
    <p:sldId id="277" r:id="rId11"/>
    <p:sldId id="268" r:id="rId12"/>
    <p:sldId id="269" r:id="rId13"/>
    <p:sldId id="262" r:id="rId14"/>
    <p:sldId id="266" r:id="rId15"/>
    <p:sldId id="267" r:id="rId16"/>
    <p:sldId id="278" r:id="rId17"/>
    <p:sldId id="279" r:id="rId18"/>
    <p:sldId id="280" r:id="rId19"/>
    <p:sldId id="275" r:id="rId20"/>
    <p:sldId id="270" r:id="rId21"/>
    <p:sldId id="271" r:id="rId22"/>
    <p:sldId id="272" r:id="rId23"/>
    <p:sldId id="273" r:id="rId24"/>
    <p:sldId id="288" r:id="rId25"/>
    <p:sldId id="281" r:id="rId26"/>
    <p:sldId id="274" r:id="rId27"/>
    <p:sldId id="284" r:id="rId28"/>
    <p:sldId id="285" r:id="rId29"/>
    <p:sldId id="286" r:id="rId30"/>
    <p:sldId id="287" r:id="rId31"/>
    <p:sldId id="283" r:id="rId32"/>
    <p:sldId id="282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3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4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1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F4236-A705-4795-AACE-39D8B7D4093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4520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4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6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47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8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4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1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62C0F-4429-4F7A-80BB-54997CFD7F3E}" type="datetimeFigureOut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BA864-1F37-4945-A719-B577F6A9F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4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2309"/>
            <a:ext cx="2667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799" y="-2309"/>
            <a:ext cx="29718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68372" y="-2309"/>
            <a:ext cx="35814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2389"/>
            <a:ext cx="209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Vedas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955" y="32389"/>
            <a:ext cx="209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69627" y="32389"/>
            <a:ext cx="209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Caste System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1"/>
            <a:endCxn id="8" idx="3"/>
          </p:cNvCxnSpPr>
          <p:nvPr/>
        </p:nvCxnSpPr>
        <p:spPr>
          <a:xfrm>
            <a:off x="5568372" y="3426691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3447412"/>
            <a:ext cx="209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Varnas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time period </a:t>
            </a:r>
            <a:r>
              <a:rPr lang="en-US" dirty="0">
                <a:solidFill>
                  <a:srgbClr val="FFFF00"/>
                </a:solidFill>
              </a:rPr>
              <a:t>lasted 1500 BCE - 500 </a:t>
            </a:r>
            <a:r>
              <a:rPr lang="en-US" dirty="0" smtClean="0">
                <a:solidFill>
                  <a:srgbClr val="FFFF00"/>
                </a:solidFill>
              </a:rPr>
              <a:t>BCE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Around </a:t>
            </a:r>
            <a:r>
              <a:rPr lang="en-US" dirty="0">
                <a:solidFill>
                  <a:schemeClr val="bg1"/>
                </a:solidFill>
              </a:rPr>
              <a:t>1500 BCE a group from Indo-Europe began moving into the Indian </a:t>
            </a:r>
            <a:r>
              <a:rPr lang="en-US" dirty="0" smtClean="0">
                <a:solidFill>
                  <a:schemeClr val="bg1"/>
                </a:solidFill>
              </a:rPr>
              <a:t>subcontinent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They </a:t>
            </a:r>
            <a:r>
              <a:rPr lang="en-US" dirty="0">
                <a:solidFill>
                  <a:srgbClr val="FFFF00"/>
                </a:solidFill>
              </a:rPr>
              <a:t>called themselves the Ayra(or </a:t>
            </a:r>
            <a:r>
              <a:rPr lang="en-US" dirty="0" smtClean="0">
                <a:solidFill>
                  <a:srgbClr val="FFFF00"/>
                </a:solidFill>
              </a:rPr>
              <a:t>Aryan)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Root of the word is </a:t>
            </a:r>
            <a:r>
              <a:rPr lang="en-US" altLang="en-US" i="1" dirty="0">
                <a:solidFill>
                  <a:schemeClr val="bg1"/>
                </a:solidFill>
              </a:rPr>
              <a:t>arya</a:t>
            </a:r>
            <a:r>
              <a:rPr lang="en-US" altLang="en-US" dirty="0">
                <a:solidFill>
                  <a:schemeClr val="bg1"/>
                </a:solidFill>
              </a:rPr>
              <a:t> meaning “noble” or “pure”</a:t>
            </a:r>
          </a:p>
          <a:p>
            <a:r>
              <a:rPr lang="en-US" altLang="en-US" dirty="0">
                <a:solidFill>
                  <a:srgbClr val="FFFF00"/>
                </a:solidFill>
              </a:rPr>
              <a:t>Spoke an early form of Sanskrit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</a:rPr>
              <a:t>This Indo-European language is closely related to Persian, Latin, Greek and modern Romance languages</a:t>
            </a:r>
          </a:p>
          <a:p>
            <a:pPr lvl="1"/>
            <a:r>
              <a:rPr lang="en-US" altLang="en-US" sz="2400" dirty="0">
                <a:solidFill>
                  <a:schemeClr val="bg1"/>
                </a:solidFill>
              </a:rPr>
              <a:t>Nazis glorified Aryans as a superior race because they were credited with this important language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14400" y="0"/>
            <a:ext cx="75438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</a:pP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Aryan Migration </a:t>
            </a:r>
          </a:p>
        </p:txBody>
      </p:sp>
      <p:pic>
        <p:nvPicPr>
          <p:cNvPr id="29699" name="Picture 4" descr="map-Indo-AryanMigrationIntoIndia-1750BCE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770164"/>
            <a:ext cx="5562600" cy="4171950"/>
          </a:xfrm>
          <a:noFill/>
          <a:ln>
            <a:solidFill>
              <a:srgbClr val="CCC7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458686" y="4953000"/>
            <a:ext cx="7010400" cy="203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FFC2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pastoral, meaning they were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depended </a:t>
            </a: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on their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cattle</a:t>
            </a:r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warriors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used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horse-drawn chariots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11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7946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Part of a larger Indo-European Class</a:t>
            </a:r>
            <a:endParaRPr lang="en-US" dirty="0"/>
          </a:p>
        </p:txBody>
      </p:sp>
      <p:pic>
        <p:nvPicPr>
          <p:cNvPr id="1026" name="Picture 2" descr="The Kurgan expan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3628"/>
            <a:ext cx="824345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5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not totally sure why the Aryans migrated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could have because their grazing fields were depleted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Might have simply been because of warrior tribes expanding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Aryans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did not spread through India quickly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bg1"/>
                </a:solidFill>
              </a:rPr>
              <a:t>did not carry out well organized military campaigns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Aryans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were a collection of tribes who gradually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chemeClr val="bg1"/>
                </a:solidFill>
              </a:rPr>
              <a:t>over generations of warring with each other </a:t>
            </a:r>
            <a:r>
              <a:rPr lang="en-US" altLang="en-US" dirty="0">
                <a:solidFill>
                  <a:srgbClr val="FFFF00"/>
                </a:solidFill>
              </a:rPr>
              <a:t>came to power in North </a:t>
            </a:r>
            <a:r>
              <a:rPr lang="en-US" altLang="en-US" dirty="0" smtClean="0">
                <a:solidFill>
                  <a:srgbClr val="FFFF00"/>
                </a:solidFill>
              </a:rPr>
              <a:t>India</a:t>
            </a:r>
          </a:p>
          <a:p>
            <a:endParaRPr lang="en-US" altLang="en-US" dirty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Eventually they would conquer the areas of the Indus Valley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</a:t>
            </a:r>
            <a:r>
              <a:rPr lang="en-US" dirty="0"/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rgbClr val="FFFF00"/>
                </a:solidFill>
              </a:rPr>
              <a:t>Introduced</a:t>
            </a:r>
            <a:r>
              <a:rPr lang="en-GB" altLang="en-US" dirty="0" smtClean="0"/>
              <a:t> </a:t>
            </a:r>
            <a:r>
              <a:rPr lang="en-GB" altLang="en-US" dirty="0" smtClean="0">
                <a:solidFill>
                  <a:schemeClr val="bg1"/>
                </a:solidFill>
              </a:rPr>
              <a:t>the use of </a:t>
            </a:r>
            <a:r>
              <a:rPr lang="en-GB" altLang="en-US" dirty="0" smtClean="0">
                <a:solidFill>
                  <a:srgbClr val="FFFF00"/>
                </a:solidFill>
              </a:rPr>
              <a:t>iron tools</a:t>
            </a:r>
            <a:r>
              <a:rPr lang="en-GB" altLang="en-US" dirty="0" smtClean="0"/>
              <a:t> </a:t>
            </a:r>
            <a:r>
              <a:rPr lang="en-GB" altLang="en-US" dirty="0" smtClean="0">
                <a:solidFill>
                  <a:schemeClr val="bg1"/>
                </a:solidFill>
              </a:rPr>
              <a:t>to India</a:t>
            </a:r>
          </a:p>
          <a:p>
            <a:pPr marL="0" indent="0">
              <a:lnSpc>
                <a:spcPct val="90000"/>
              </a:lnSpc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</a:rPr>
              <a:t>Using these tools they were </a:t>
            </a:r>
            <a:r>
              <a:rPr lang="en-GB" altLang="en-US" dirty="0" smtClean="0">
                <a:solidFill>
                  <a:srgbClr val="FFFF00"/>
                </a:solidFill>
              </a:rPr>
              <a:t>able to clear &amp; populate the forests </a:t>
            </a:r>
            <a:r>
              <a:rPr lang="en-GB" altLang="en-US" dirty="0">
                <a:solidFill>
                  <a:srgbClr val="FFFF00"/>
                </a:solidFill>
              </a:rPr>
              <a:t>in Indo- Gangetic </a:t>
            </a:r>
            <a:r>
              <a:rPr lang="en-GB" altLang="en-US" dirty="0" smtClean="0">
                <a:solidFill>
                  <a:srgbClr val="FFFF00"/>
                </a:solidFill>
              </a:rPr>
              <a:t>Plain</a:t>
            </a:r>
            <a:endParaRPr lang="en-GB" altLang="en-US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 smtClean="0">
                <a:solidFill>
                  <a:schemeClr val="bg1"/>
                </a:solidFill>
              </a:rPr>
              <a:t>Beginning </a:t>
            </a:r>
            <a:r>
              <a:rPr lang="en-GB" altLang="en-US" dirty="0">
                <a:solidFill>
                  <a:schemeClr val="bg1"/>
                </a:solidFill>
              </a:rPr>
              <a:t>of </a:t>
            </a:r>
            <a:r>
              <a:rPr lang="en-GB" altLang="en-US" dirty="0" smtClean="0">
                <a:solidFill>
                  <a:schemeClr val="bg1"/>
                </a:solidFill>
              </a:rPr>
              <a:t>sedentary </a:t>
            </a:r>
            <a:r>
              <a:rPr lang="en-GB" altLang="en-US" dirty="0">
                <a:solidFill>
                  <a:schemeClr val="bg1"/>
                </a:solidFill>
              </a:rPr>
              <a:t>agrarian </a:t>
            </a:r>
            <a:r>
              <a:rPr lang="en-GB" altLang="en-US" dirty="0" smtClean="0">
                <a:solidFill>
                  <a:schemeClr val="bg1"/>
                </a:solidFill>
              </a:rPr>
              <a:t>civilization in this region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Indo- Gangetic </a:t>
            </a:r>
            <a:r>
              <a:rPr lang="en-GB" altLang="en-US" dirty="0" smtClean="0"/>
              <a:t>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41246"/>
            <a:ext cx="8220075" cy="56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1508125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major source of information on the Aryans comes from </a:t>
            </a:r>
            <a:r>
              <a:rPr lang="en-US" dirty="0">
                <a:solidFill>
                  <a:schemeClr val="bg1"/>
                </a:solidFill>
              </a:rPr>
              <a:t>4 books of Hymns and spells called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Vedas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>
                <a:solidFill>
                  <a:schemeClr val="bg1"/>
                </a:solidFill>
              </a:rPr>
              <a:t>hus </a:t>
            </a:r>
            <a:r>
              <a:rPr lang="en-US" dirty="0">
                <a:solidFill>
                  <a:srgbClr val="FFFF00"/>
                </a:solidFill>
              </a:rPr>
              <a:t>this time period is often called the Vedic Era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or </a:t>
            </a:r>
            <a:r>
              <a:rPr lang="en-US" dirty="0" smtClean="0">
                <a:solidFill>
                  <a:schemeClr val="bg1"/>
                </a:solidFill>
              </a:rPr>
              <a:t>the peoples are called the Vedic Civilization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81200"/>
            <a:ext cx="48768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6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WWBAT: Begin working on a worksheet to introduce Hinduism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4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Vedas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Rig Veda was the earliest Veda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rgbClr val="FFFF00"/>
                </a:solidFill>
              </a:rPr>
              <a:t>Originally </a:t>
            </a:r>
            <a:r>
              <a:rPr lang="en-US" altLang="en-US" dirty="0">
                <a:solidFill>
                  <a:srgbClr val="FFFF00"/>
                </a:solidFill>
              </a:rPr>
              <a:t>was recited orally </a:t>
            </a:r>
            <a:r>
              <a:rPr lang="en-US" altLang="en-US" dirty="0">
                <a:solidFill>
                  <a:schemeClr val="bg1"/>
                </a:solidFill>
              </a:rPr>
              <a:t>and passed down generation to </a:t>
            </a:r>
            <a:r>
              <a:rPr lang="en-US" altLang="en-US" dirty="0" smtClean="0">
                <a:solidFill>
                  <a:schemeClr val="bg1"/>
                </a:solidFill>
              </a:rPr>
              <a:t>generation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Children </a:t>
            </a:r>
            <a:r>
              <a:rPr lang="en-US" altLang="en-US" dirty="0">
                <a:solidFill>
                  <a:schemeClr val="bg1"/>
                </a:solidFill>
              </a:rPr>
              <a:t>began learning the Rig Veda at an early age, would learn to chant each syllable in perfect order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8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The Vedas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343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of the gods in the </a:t>
            </a:r>
            <a:r>
              <a:rPr lang="en-US" dirty="0">
                <a:solidFill>
                  <a:schemeClr val="bg1"/>
                </a:solidFill>
              </a:rPr>
              <a:t>V</a:t>
            </a:r>
            <a:r>
              <a:rPr lang="en-US" dirty="0" smtClean="0">
                <a:solidFill>
                  <a:schemeClr val="bg1"/>
                </a:solidFill>
              </a:rPr>
              <a:t>edas were heroic figures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Gods were associated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sometimes destructive forces of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fire god, </a:t>
            </a: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vedas and their gods form the basis of Hinduism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42555"/>
            <a:ext cx="3505200" cy="52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791200" y="6215482"/>
            <a:ext cx="2514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god,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Agni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3674" cy="4525963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These are the </a:t>
            </a:r>
            <a:r>
              <a:rPr lang="en-US" sz="4000" dirty="0" smtClean="0">
                <a:solidFill>
                  <a:srgbClr val="FFFF00"/>
                </a:solidFill>
              </a:rPr>
              <a:t>oldest texts of Hinduism</a:t>
            </a:r>
          </a:p>
          <a:p>
            <a:endParaRPr lang="en-US" sz="4000" dirty="0"/>
          </a:p>
          <a:p>
            <a:r>
              <a:rPr lang="en-US" sz="4000" dirty="0" smtClean="0">
                <a:solidFill>
                  <a:schemeClr val="bg1"/>
                </a:solidFill>
              </a:rPr>
              <a:t>Tradition holds that these texts were </a:t>
            </a:r>
            <a:r>
              <a:rPr lang="en-US" sz="4000" dirty="0" smtClean="0">
                <a:solidFill>
                  <a:srgbClr val="FFFF00"/>
                </a:solidFill>
              </a:rPr>
              <a:t>created by the god Brahma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874" y="1219200"/>
            <a:ext cx="3828814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With the </a:t>
            </a:r>
            <a:r>
              <a:rPr lang="en-US" dirty="0">
                <a:solidFill>
                  <a:schemeClr val="bg1"/>
                </a:solidFill>
              </a:rPr>
              <a:t>Aryan </a:t>
            </a:r>
            <a:r>
              <a:rPr lang="en-US" dirty="0" smtClean="0">
                <a:solidFill>
                  <a:schemeClr val="bg1"/>
                </a:solidFill>
              </a:rPr>
              <a:t>invasion they created a very specific social order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People </a:t>
            </a:r>
            <a:r>
              <a:rPr lang="en-US" dirty="0" smtClean="0">
                <a:solidFill>
                  <a:srgbClr val="FFFF00"/>
                </a:solidFill>
              </a:rPr>
              <a:t>were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placed into </a:t>
            </a:r>
            <a:r>
              <a:rPr lang="en-US" dirty="0" smtClean="0">
                <a:solidFill>
                  <a:srgbClr val="FFFF00"/>
                </a:solidFill>
              </a:rPr>
              <a:t>four varnas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Varna literally means colors/outward appearance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This implies that race played a role in the original varnas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Caste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defined occupation, diet, </a:t>
            </a:r>
            <a:r>
              <a:rPr lang="en-US" dirty="0" smtClean="0">
                <a:solidFill>
                  <a:srgbClr val="FFFF00"/>
                </a:solidFill>
              </a:rPr>
              <a:t>social interactions</a:t>
            </a:r>
            <a:r>
              <a:rPr lang="en-US" dirty="0">
                <a:solidFill>
                  <a:srgbClr val="FFFF00"/>
                </a:solidFill>
              </a:rPr>
              <a:t>, style of </a:t>
            </a:r>
            <a:r>
              <a:rPr lang="en-US" dirty="0" smtClean="0">
                <a:solidFill>
                  <a:srgbClr val="FFFF00"/>
                </a:solidFill>
              </a:rPr>
              <a:t>dress, ect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Duty put on the </a:t>
            </a:r>
            <a:r>
              <a:rPr lang="en-US" dirty="0">
                <a:solidFill>
                  <a:schemeClr val="bg1"/>
                </a:solidFill>
              </a:rPr>
              <a:t>monarch to maintain </a:t>
            </a:r>
            <a:r>
              <a:rPr lang="en-US" dirty="0" smtClean="0">
                <a:solidFill>
                  <a:schemeClr val="bg1"/>
                </a:solidFill>
              </a:rPr>
              <a:t>system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Lead to a lack </a:t>
            </a:r>
            <a:r>
              <a:rPr lang="en-US" dirty="0">
                <a:solidFill>
                  <a:schemeClr val="bg1"/>
                </a:solidFill>
              </a:rPr>
              <a:t>of individualism</a:t>
            </a:r>
          </a:p>
        </p:txBody>
      </p:sp>
    </p:spTree>
    <p:extLst>
      <p:ext uri="{BB962C8B-B14F-4D97-AF65-F5344CB8AC3E}">
        <p14:creationId xmlns:p14="http://schemas.microsoft.com/office/powerpoint/2010/main" val="26906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Brahmans</a:t>
            </a: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Kshatriya</a:t>
            </a: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Vaishya</a:t>
            </a:r>
          </a:p>
          <a:p>
            <a:pPr algn="ctr"/>
            <a:endParaRPr lang="en-US" altLang="en-US" dirty="0">
              <a:solidFill>
                <a:schemeClr val="bg1"/>
              </a:solidFill>
            </a:endParaRPr>
          </a:p>
          <a:p>
            <a:pPr algn="ctr"/>
            <a:r>
              <a:rPr lang="en-US" altLang="en-US" dirty="0">
                <a:solidFill>
                  <a:schemeClr val="bg1"/>
                </a:solidFill>
              </a:rPr>
              <a:t>Shudra </a:t>
            </a:r>
          </a:p>
        </p:txBody>
      </p:sp>
    </p:spTree>
    <p:extLst>
      <p:ext uri="{BB962C8B-B14F-4D97-AF65-F5344CB8AC3E}">
        <p14:creationId xmlns:p14="http://schemas.microsoft.com/office/powerpoint/2010/main" val="32668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Brahman was at top</a:t>
            </a:r>
          </a:p>
          <a:p>
            <a:endParaRPr lang="en-US" altLang="en-US" dirty="0" smtClean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Made up of Aryan </a:t>
            </a:r>
            <a:r>
              <a:rPr lang="en-US" altLang="en-US" dirty="0">
                <a:solidFill>
                  <a:srgbClr val="FFFF00"/>
                </a:solidFill>
              </a:rPr>
              <a:t>priests who supported the growth of royal </a:t>
            </a:r>
            <a:r>
              <a:rPr lang="en-US" altLang="en-US" dirty="0" smtClean="0">
                <a:solidFill>
                  <a:srgbClr val="FFFF00"/>
                </a:solidFill>
              </a:rPr>
              <a:t>power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chemeClr val="bg1"/>
                </a:solidFill>
              </a:rPr>
              <a:t>The </a:t>
            </a:r>
            <a:r>
              <a:rPr lang="en-US" altLang="en-US" dirty="0">
                <a:solidFill>
                  <a:srgbClr val="FFFF00"/>
                </a:solidFill>
              </a:rPr>
              <a:t>only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caste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bg1"/>
                </a:solidFill>
              </a:rPr>
              <a:t>that was </a:t>
            </a:r>
            <a:r>
              <a:rPr lang="en-US" altLang="en-US" dirty="0">
                <a:solidFill>
                  <a:srgbClr val="FFFF00"/>
                </a:solidFill>
              </a:rPr>
              <a:t>permitted to perform </a:t>
            </a:r>
            <a:r>
              <a:rPr lang="en-US" altLang="en-US" dirty="0">
                <a:solidFill>
                  <a:schemeClr val="bg1"/>
                </a:solidFill>
              </a:rPr>
              <a:t>important, </a:t>
            </a:r>
            <a:r>
              <a:rPr lang="en-US" altLang="en-US" dirty="0">
                <a:solidFill>
                  <a:srgbClr val="FFFF00"/>
                </a:solidFill>
              </a:rPr>
              <a:t>sacred, daily religious rituals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4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Kshatriya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Made up of </a:t>
            </a:r>
            <a:r>
              <a:rPr lang="en-US" altLang="en-US" dirty="0" smtClean="0">
                <a:solidFill>
                  <a:srgbClr val="FFFF00"/>
                </a:solidFill>
              </a:rPr>
              <a:t>warriors and kings</a:t>
            </a:r>
          </a:p>
          <a:p>
            <a:endParaRPr lang="en-US" altLang="en-US" dirty="0"/>
          </a:p>
          <a:p>
            <a:r>
              <a:rPr lang="en-US" altLang="en-US" dirty="0" smtClean="0">
                <a:solidFill>
                  <a:schemeClr val="bg1"/>
                </a:solidFill>
              </a:rPr>
              <a:t>These were the people that </a:t>
            </a:r>
            <a:r>
              <a:rPr lang="en-US" altLang="en-US" dirty="0" smtClean="0">
                <a:solidFill>
                  <a:srgbClr val="FFFF00"/>
                </a:solidFill>
              </a:rPr>
              <a:t>kept order and helped maintain the caste system</a:t>
            </a:r>
          </a:p>
        </p:txBody>
      </p:sp>
    </p:spTree>
    <p:extLst>
      <p:ext uri="{BB962C8B-B14F-4D97-AF65-F5344CB8AC3E}">
        <p14:creationId xmlns:p14="http://schemas.microsoft.com/office/powerpoint/2010/main" val="53134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Vaishya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Made up of the </a:t>
            </a:r>
            <a:r>
              <a:rPr lang="en-US" dirty="0" smtClean="0">
                <a:solidFill>
                  <a:srgbClr val="FFFF00"/>
                </a:solidFill>
              </a:rPr>
              <a:t>farmers, merchants artisans of communities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They were the </a:t>
            </a:r>
            <a:r>
              <a:rPr lang="en-US" dirty="0" smtClean="0">
                <a:solidFill>
                  <a:srgbClr val="FFFF00"/>
                </a:solidFill>
              </a:rPr>
              <a:t>largest population in the caste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Shudra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Made up of </a:t>
            </a:r>
            <a:r>
              <a:rPr lang="en-US" dirty="0" smtClean="0">
                <a:solidFill>
                  <a:srgbClr val="FFFF00"/>
                </a:solidFill>
              </a:rPr>
              <a:t>servants and peasants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Primary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+mj-lt"/>
              </a:rPr>
              <a:t>made up of conquered </a:t>
            </a:r>
            <a:r>
              <a:rPr lang="en-US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Dasas, darker skin people </a:t>
            </a:r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from Southern India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28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For each statement write a C for Confucianism or a D for Daoism.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686800" cy="41757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____ Founded by Laozi (Lao-tzu)</a:t>
            </a:r>
          </a:p>
          <a:p>
            <a:pPr>
              <a:buNone/>
            </a:pPr>
            <a:r>
              <a:rPr lang="en-US" dirty="0" smtClean="0"/>
              <a:t>____ Stresses family piety &amp; education</a:t>
            </a:r>
          </a:p>
          <a:p>
            <a:pPr>
              <a:buNone/>
            </a:pPr>
            <a:r>
              <a:rPr lang="en-US" dirty="0" smtClean="0"/>
              <a:t>____ </a:t>
            </a:r>
            <a:r>
              <a:rPr lang="en-US" i="1" dirty="0" smtClean="0"/>
              <a:t>Analects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____ Stresses inaction</a:t>
            </a:r>
          </a:p>
          <a:p>
            <a:pPr>
              <a:buNone/>
            </a:pPr>
            <a:r>
              <a:rPr lang="en-US" dirty="0" smtClean="0"/>
              <a:t>____ Influenced civil service system in China</a:t>
            </a:r>
          </a:p>
          <a:p>
            <a:pPr>
              <a:buNone/>
            </a:pPr>
            <a:r>
              <a:rPr lang="en-US" dirty="0" smtClean="0"/>
              <a:t>____ Scholars were attacked under the Qin Dynasty</a:t>
            </a:r>
          </a:p>
          <a:p>
            <a:pPr>
              <a:buNone/>
            </a:pPr>
            <a:r>
              <a:rPr lang="en-US" dirty="0" smtClean="0"/>
              <a:t>____ Founder rumored to have been born aged 72</a:t>
            </a:r>
          </a:p>
          <a:p>
            <a:pPr>
              <a:buNone/>
            </a:pPr>
            <a:r>
              <a:rPr lang="en-US" dirty="0" smtClean="0"/>
              <a:t>____ Developed in the Zhou – Period of Warring States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Varnas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Untouchables or </a:t>
            </a:r>
            <a:r>
              <a:rPr lang="en-US" i="1" dirty="0">
                <a:solidFill>
                  <a:schemeClr val="bg1"/>
                </a:solidFill>
              </a:rPr>
              <a:t>Harijans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These people </a:t>
            </a:r>
            <a:r>
              <a:rPr lang="en-US" dirty="0" smtClean="0">
                <a:solidFill>
                  <a:srgbClr val="FFFF00"/>
                </a:solidFill>
              </a:rPr>
              <a:t>weren’t even in the caste system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They were </a:t>
            </a:r>
            <a:r>
              <a:rPr lang="en-US" dirty="0" smtClean="0">
                <a:solidFill>
                  <a:srgbClr val="FFFF00"/>
                </a:solidFill>
              </a:rPr>
              <a:t>unable to hear/read the vedas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Also unable to participate in religious ceremonies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277049" cy="662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3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“The Hymn of the Primeval Man”</a:t>
            </a:r>
            <a:br>
              <a:rPr lang="en-US" altLang="en-US" dirty="0" smtClean="0"/>
            </a:br>
            <a:r>
              <a:rPr lang="en-US" altLang="en-US" sz="2800" dirty="0" smtClean="0"/>
              <a:t>from the </a:t>
            </a:r>
            <a:r>
              <a:rPr lang="en-US" altLang="en-US" sz="2800" u="sng" dirty="0" smtClean="0"/>
              <a:t>Rig Veda</a:t>
            </a:r>
            <a:endParaRPr lang="en-US" altLang="en-US" u="sng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When they divided the Man into how many parts did they divide him?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What was his mouth, what were his arms, what were his thighs and his feet called?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chemeClr val="bg1"/>
                </a:solidFill>
              </a:rPr>
              <a:t>The brahmin was his mouth, of his arms was made the warrior, His thighs became the vaisya, of his feet the sudra was born.</a:t>
            </a:r>
          </a:p>
        </p:txBody>
      </p:sp>
    </p:spTree>
    <p:extLst>
      <p:ext uri="{BB962C8B-B14F-4D97-AF65-F5344CB8AC3E}">
        <p14:creationId xmlns:p14="http://schemas.microsoft.com/office/powerpoint/2010/main" val="42564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apnabhaarat.files.wordpress.com/2012/01/varn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4" y="762000"/>
            <a:ext cx="886365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will begin working with our first major world religion today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Hinduism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upload.wikimedia.org/wikipedia/commons/thumb/8/8e/Om.svg/356px-O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21321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1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Hinduism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Hinduism is the oldest continually practiced religion in the world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also the third largest religion in the world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80% of the Indian population identify as Hindu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That’s </a:t>
            </a:r>
            <a:r>
              <a:rPr lang="en-US" dirty="0">
                <a:solidFill>
                  <a:schemeClr val="bg1"/>
                </a:solidFill>
              </a:rPr>
              <a:t>about </a:t>
            </a:r>
            <a:r>
              <a:rPr lang="en-US" dirty="0" smtClean="0">
                <a:solidFill>
                  <a:schemeClr val="bg1"/>
                </a:solidFill>
              </a:rPr>
              <a:t>1,010,000,000 people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For each statement write a C for Confucianism or a D for Daoism.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686800" cy="41757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__D__ Founded by Laozi (Lao-tzu)</a:t>
            </a:r>
          </a:p>
          <a:p>
            <a:pPr>
              <a:buNone/>
            </a:pPr>
            <a:r>
              <a:rPr lang="en-US" dirty="0" smtClean="0"/>
              <a:t>__C__ Stresses family piety &amp; education</a:t>
            </a:r>
          </a:p>
          <a:p>
            <a:pPr>
              <a:buNone/>
            </a:pPr>
            <a:r>
              <a:rPr lang="en-US" dirty="0" smtClean="0"/>
              <a:t>__C__ </a:t>
            </a:r>
            <a:r>
              <a:rPr lang="en-US" i="1" dirty="0" smtClean="0"/>
              <a:t>Analects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__D__ Stresses inaction</a:t>
            </a:r>
          </a:p>
          <a:p>
            <a:pPr>
              <a:buNone/>
            </a:pPr>
            <a:r>
              <a:rPr lang="en-US" dirty="0" smtClean="0"/>
              <a:t>__C__ Influenced civil service system in China</a:t>
            </a:r>
          </a:p>
          <a:p>
            <a:pPr>
              <a:buNone/>
            </a:pPr>
            <a:r>
              <a:rPr lang="en-US" dirty="0" smtClean="0"/>
              <a:t>__C__ Scholars were attacked under the Qin Dynasty</a:t>
            </a:r>
          </a:p>
          <a:p>
            <a:pPr>
              <a:buNone/>
            </a:pPr>
            <a:r>
              <a:rPr lang="en-US" dirty="0" smtClean="0"/>
              <a:t>__D__ Founder rumored to have been born aged 72</a:t>
            </a:r>
          </a:p>
          <a:p>
            <a:pPr>
              <a:buNone/>
            </a:pPr>
            <a:r>
              <a:rPr lang="en-US" dirty="0" smtClean="0"/>
              <a:t>__C__ Developed in the Zhou – Period of Warring States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5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TESTING 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ANSWER: TESTING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CORRECT ANSWER: TESTING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OBJECTIVE: </a:t>
            </a:r>
            <a:r>
              <a:rPr lang="en-US" dirty="0">
                <a:solidFill>
                  <a:srgbClr val="FFFF00"/>
                </a:solidFill>
              </a:rPr>
              <a:t>WWBAT: Introduce the Indo-Aryan and Vedic peoples of Ancient India and the beginnings of the Caste System</a:t>
            </a:r>
          </a:p>
        </p:txBody>
      </p:sp>
    </p:spTree>
    <p:extLst>
      <p:ext uri="{BB962C8B-B14F-4D97-AF65-F5344CB8AC3E}">
        <p14:creationId xmlns:p14="http://schemas.microsoft.com/office/powerpoint/2010/main" val="353042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Notebooks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9</a:t>
            </a:r>
            <a:r>
              <a:rPr lang="en-US" dirty="0" smtClean="0">
                <a:solidFill>
                  <a:srgbClr val="FFFF00"/>
                </a:solidFill>
              </a:rPr>
              <a:t>/10/2015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Confucianism and Daoism chart 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2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Confucius </a:t>
            </a:r>
            <a:r>
              <a:rPr lang="en-US" dirty="0" err="1" smtClean="0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ANSWER: ACTIVITY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CORRECT ANSWER: ACTIVITY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/>
                </a:solidFill>
              </a:rPr>
              <a:t>You will be in groups of three or four and I will have you match Confucius quotes to situation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WWBAT: Introduce the </a:t>
            </a:r>
            <a:r>
              <a:rPr lang="en-US" dirty="0" smtClean="0">
                <a:solidFill>
                  <a:srgbClr val="FFFF00"/>
                </a:solidFill>
              </a:rPr>
              <a:t>Indo-Aryan and Vedic </a:t>
            </a:r>
            <a:r>
              <a:rPr lang="en-US" dirty="0" smtClean="0">
                <a:solidFill>
                  <a:srgbClr val="FFFF00"/>
                </a:solidFill>
              </a:rPr>
              <a:t>peoples of Ancient </a:t>
            </a:r>
            <a:r>
              <a:rPr lang="en-US" dirty="0" smtClean="0">
                <a:solidFill>
                  <a:srgbClr val="FFFF00"/>
                </a:solidFill>
              </a:rPr>
              <a:t>India and the beginnings of the Caste System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Notebooks Set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9/10/2015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Vedic </a:t>
            </a:r>
            <a:r>
              <a:rPr lang="en-US" dirty="0" smtClean="0">
                <a:solidFill>
                  <a:srgbClr val="FFFF00"/>
                </a:solidFill>
              </a:rPr>
              <a:t>India Notes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938</Words>
  <Application>Microsoft Office PowerPoint</Application>
  <PresentationFormat>On-screen Show (4:3)</PresentationFormat>
  <Paragraphs>169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For each statement write a C for Confucianism or a D for Daoism.</vt:lpstr>
      <vt:lpstr>For each statement write a C for Confucianism or a D for Daoism.</vt:lpstr>
      <vt:lpstr>TESTING BELLWORK</vt:lpstr>
      <vt:lpstr>Interactive Notebooks Set Up</vt:lpstr>
      <vt:lpstr>Confucius Bellwork</vt:lpstr>
      <vt:lpstr>Objectives</vt:lpstr>
      <vt:lpstr>Interactive Notebooks Set Up</vt:lpstr>
      <vt:lpstr>PowerPoint Presentation</vt:lpstr>
      <vt:lpstr>Background</vt:lpstr>
      <vt:lpstr>Background</vt:lpstr>
      <vt:lpstr>PowerPoint Presentation</vt:lpstr>
      <vt:lpstr>PowerPoint Presentation</vt:lpstr>
      <vt:lpstr>Background</vt:lpstr>
      <vt:lpstr>Background</vt:lpstr>
      <vt:lpstr>Background</vt:lpstr>
      <vt:lpstr>Indo- Gangetic Plain</vt:lpstr>
      <vt:lpstr>The Vedas</vt:lpstr>
      <vt:lpstr>The Vedas</vt:lpstr>
      <vt:lpstr>The Vedas</vt:lpstr>
      <vt:lpstr>The Vedas</vt:lpstr>
      <vt:lpstr>Caste System</vt:lpstr>
      <vt:lpstr>Caste System</vt:lpstr>
      <vt:lpstr>Caste System</vt:lpstr>
      <vt:lpstr>Varnas</vt:lpstr>
      <vt:lpstr>Varnas</vt:lpstr>
      <vt:lpstr>Varnas</vt:lpstr>
      <vt:lpstr>Varnas</vt:lpstr>
      <vt:lpstr>Varnas</vt:lpstr>
      <vt:lpstr>PowerPoint Presentation</vt:lpstr>
      <vt:lpstr>“The Hymn of the Primeval Man” from the Rig Veda</vt:lpstr>
      <vt:lpstr>PowerPoint Presentation</vt:lpstr>
      <vt:lpstr>Hinduism</vt:lpstr>
      <vt:lpstr>Hinduism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Pfannenstiel, Andrew</dc:creator>
  <cp:lastModifiedBy>Pfannenstiel, Andrew</cp:lastModifiedBy>
  <cp:revision>38</cp:revision>
  <dcterms:created xsi:type="dcterms:W3CDTF">2014-08-28T18:48:15Z</dcterms:created>
  <dcterms:modified xsi:type="dcterms:W3CDTF">2015-09-10T23:08:08Z</dcterms:modified>
</cp:coreProperties>
</file>