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8" r:id="rId2"/>
    <p:sldId id="256" r:id="rId3"/>
    <p:sldId id="28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57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1" autoAdjust="0"/>
    <p:restoredTop sz="94660"/>
  </p:normalViewPr>
  <p:slideViewPr>
    <p:cSldViewPr>
      <p:cViewPr varScale="1">
        <p:scale>
          <a:sx n="66" d="100"/>
          <a:sy n="66" d="100"/>
        </p:scale>
        <p:origin x="66" y="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C9E9B9-C42A-4105-8D93-2A4EB29B08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22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3E786D-C9E6-42AC-9E30-77F17F1D0D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28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7A9AAC-502F-47BB-B2EF-31080E8D1DAD}" type="slidenum">
              <a:rPr lang="en-US"/>
              <a:pPr/>
              <a:t>1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08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6A734-A28A-4BF6-855D-2C5C0A2E2439}" type="slidenum">
              <a:rPr lang="en-US"/>
              <a:pPr/>
              <a:t>10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33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0C2E5-72C8-4C42-975B-93D669EEF9E9}" type="slidenum">
              <a:rPr lang="en-US"/>
              <a:pPr/>
              <a:t>11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7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57C67-5AFA-459D-90EB-62EE98A8C558}" type="slidenum">
              <a:rPr lang="en-US"/>
              <a:pPr/>
              <a:t>12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77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65F3BF-D98F-45E9-87BD-A8CA229976B2}" type="slidenum">
              <a:rPr lang="en-US"/>
              <a:pPr/>
              <a:t>13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03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92A01-59BE-491F-B052-F2EE010006DD}" type="slidenum">
              <a:rPr lang="en-US"/>
              <a:pPr/>
              <a:t>14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61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6A711A-29E2-4BF0-8288-D1FCCE7E70D7}" type="slidenum">
              <a:rPr lang="en-US"/>
              <a:pPr/>
              <a:t>15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29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CA2E4-2FF8-409E-B92E-5D309407F99A}" type="slidenum">
              <a:rPr lang="en-US"/>
              <a:pPr/>
              <a:t>16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71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E2643-2155-41FA-A0A3-792273BA2B49}" type="slidenum">
              <a:rPr lang="en-US"/>
              <a:pPr/>
              <a:t>17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10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E4E6BA-FF61-4896-AC61-8EF0A3449E0D}" type="slidenum">
              <a:rPr lang="en-US"/>
              <a:pPr/>
              <a:t>18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08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797A9-7E54-4376-B6D4-20C7B40D659F}" type="slidenum">
              <a:rPr lang="en-US"/>
              <a:pPr/>
              <a:t>19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0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0622D-8A16-42A2-AEF3-C4D12769F0A6}" type="slidenum">
              <a:rPr lang="en-US"/>
              <a:pPr/>
              <a:t>2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28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7C1F14-EF5E-4CB7-BA83-D682DC88D7B5}" type="slidenum">
              <a:rPr lang="en-US"/>
              <a:pPr/>
              <a:t>20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48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AF7D6-4B40-4DEE-93F7-6CBA85B3F738}" type="slidenum">
              <a:rPr lang="en-US"/>
              <a:pPr/>
              <a:t>21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67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28C7AA-BB87-4F21-AEDE-E4FF264CEB9F}" type="slidenum">
              <a:rPr lang="en-US"/>
              <a:pPr/>
              <a:t>22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91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60BAB-9729-4A8B-A2A9-4A9359FC521D}" type="slidenum">
              <a:rPr lang="en-US"/>
              <a:pPr/>
              <a:t>23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8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F29FA-2AB9-4822-8432-D84428DA7F90}" type="slidenum">
              <a:rPr lang="en-US"/>
              <a:pPr/>
              <a:t>24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965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5A8251-5F92-4456-BC30-154BFFA3BADF}" type="slidenum">
              <a:rPr lang="en-US"/>
              <a:pPr/>
              <a:t>25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189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7ECB35-ED92-4394-B0C8-260D6F41C2BE}" type="slidenum">
              <a:rPr lang="en-US"/>
              <a:pPr/>
              <a:t>26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409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50C3FB-AAF9-47CD-940D-8BA6A69A1703}" type="slidenum">
              <a:rPr lang="en-US"/>
              <a:pPr/>
              <a:t>27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108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A9727C-0F69-47AC-92ED-6FF96D89B64B}" type="slidenum">
              <a:rPr lang="en-US"/>
              <a:pPr/>
              <a:t>28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721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A1806-5B9C-412D-9005-A4F53C205B86}" type="slidenum">
              <a:rPr lang="en-US"/>
              <a:pPr/>
              <a:t>29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79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37F103-A0C4-4926-A0B6-A4EA545DC97B}" type="slidenum">
              <a:rPr lang="en-US"/>
              <a:pPr/>
              <a:t>3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924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C91E8E-01CC-4EF9-A35F-67B69DAF5CE5}" type="slidenum">
              <a:rPr lang="en-US"/>
              <a:pPr/>
              <a:t>30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804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5691E-5025-433E-81C5-FE522BE8C48C}" type="slidenum">
              <a:rPr lang="en-US"/>
              <a:pPr/>
              <a:t>31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911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7118B2-366B-461D-9D8C-C82797FD7495}" type="slidenum">
              <a:rPr lang="en-US"/>
              <a:pPr/>
              <a:t>32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371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2FEE34-70E5-42EE-B040-F8F283C1C8EA}" type="slidenum">
              <a:rPr lang="en-US"/>
              <a:pPr/>
              <a:t>33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1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27E62-7E27-464A-AD04-D3972E03775C}" type="slidenum">
              <a:rPr lang="en-US"/>
              <a:pPr/>
              <a:t>4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3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0C7D4-C740-4D00-9738-906BCC7711D4}" type="slidenum">
              <a:rPr lang="en-US"/>
              <a:pPr/>
              <a:t>5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11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64001-ABD5-45EE-8108-FAF6A70E4B4B}" type="slidenum">
              <a:rPr lang="en-US"/>
              <a:pPr/>
              <a:t>6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98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BFD96-F61F-46A2-A506-7C30250B665F}" type="slidenum">
              <a:rPr lang="en-US"/>
              <a:pPr/>
              <a:t>7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56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BE31C3-CFE7-40C0-ADE5-7740528AEBFF}" type="slidenum">
              <a:rPr lang="en-US"/>
              <a:pPr/>
              <a:t>8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19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2DD47-AABE-4EF4-AE12-BFD046D5E804}" type="slidenum">
              <a:rPr lang="en-US"/>
              <a:pPr/>
              <a:t>9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9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01000" y="6553200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0" y="6553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0066FF"/>
                </a:solidFill>
                <a:latin typeface="+mn-lt"/>
              </a:defRPr>
            </a:lvl1pPr>
          </a:lstStyle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0.xml"/><Relationship Id="rId18" Type="http://schemas.openxmlformats.org/officeDocument/2006/relationships/slide" Target="slide16.xml"/><Relationship Id="rId26" Type="http://schemas.openxmlformats.org/officeDocument/2006/relationships/slide" Target="slide27.xml"/><Relationship Id="rId3" Type="http://schemas.openxmlformats.org/officeDocument/2006/relationships/audio" Target="../media/audio2.wav"/><Relationship Id="rId21" Type="http://schemas.openxmlformats.org/officeDocument/2006/relationships/slide" Target="slide31.xml"/><Relationship Id="rId7" Type="http://schemas.openxmlformats.org/officeDocument/2006/relationships/slide" Target="slide19.xml"/><Relationship Id="rId12" Type="http://schemas.openxmlformats.org/officeDocument/2006/relationships/slide" Target="slide15.xml"/><Relationship Id="rId17" Type="http://schemas.openxmlformats.org/officeDocument/2006/relationships/slide" Target="slide11.xml"/><Relationship Id="rId25" Type="http://schemas.openxmlformats.org/officeDocument/2006/relationships/slide" Target="slide22.xml"/><Relationship Id="rId33" Type="http://schemas.openxmlformats.org/officeDocument/2006/relationships/slide" Target="slide33.xml"/><Relationship Id="rId2" Type="http://schemas.openxmlformats.org/officeDocument/2006/relationships/notesSlide" Target="../notesSlides/notesSlide2.xml"/><Relationship Id="rId16" Type="http://schemas.openxmlformats.org/officeDocument/2006/relationships/slide" Target="slide6.xml"/><Relationship Id="rId20" Type="http://schemas.openxmlformats.org/officeDocument/2006/relationships/slide" Target="slide26.xml"/><Relationship Id="rId29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0.xml"/><Relationship Id="rId24" Type="http://schemas.openxmlformats.org/officeDocument/2006/relationships/slide" Target="slide17.xml"/><Relationship Id="rId32" Type="http://schemas.openxmlformats.org/officeDocument/2006/relationships/slide" Target="slide28.xml"/><Relationship Id="rId5" Type="http://schemas.openxmlformats.org/officeDocument/2006/relationships/slide" Target="slide9.xml"/><Relationship Id="rId15" Type="http://schemas.openxmlformats.org/officeDocument/2006/relationships/slide" Target="slide30.xml"/><Relationship Id="rId23" Type="http://schemas.openxmlformats.org/officeDocument/2006/relationships/slide" Target="slide12.xml"/><Relationship Id="rId28" Type="http://schemas.openxmlformats.org/officeDocument/2006/relationships/slide" Target="slide8.xml"/><Relationship Id="rId10" Type="http://schemas.openxmlformats.org/officeDocument/2006/relationships/slide" Target="slide5.xml"/><Relationship Id="rId19" Type="http://schemas.openxmlformats.org/officeDocument/2006/relationships/slide" Target="slide21.xml"/><Relationship Id="rId31" Type="http://schemas.openxmlformats.org/officeDocument/2006/relationships/slide" Target="slide23.xml"/><Relationship Id="rId4" Type="http://schemas.openxmlformats.org/officeDocument/2006/relationships/slide" Target="slide4.xml"/><Relationship Id="rId9" Type="http://schemas.openxmlformats.org/officeDocument/2006/relationships/slide" Target="slide29.xml"/><Relationship Id="rId14" Type="http://schemas.openxmlformats.org/officeDocument/2006/relationships/slide" Target="slide25.xml"/><Relationship Id="rId22" Type="http://schemas.openxmlformats.org/officeDocument/2006/relationships/slide" Target="slide7.xml"/><Relationship Id="rId27" Type="http://schemas.openxmlformats.org/officeDocument/2006/relationships/slide" Target="slide32.xml"/><Relationship Id="rId30" Type="http://schemas.openxmlformats.org/officeDocument/2006/relationships/slide" Target="slide18.xml"/><Relationship Id="rId8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52600" y="2667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Click Once to Begin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8800" b="1"/>
              <a:t>JEOPARDY!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em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 sz="6000" b="1" dirty="0"/>
          </a:p>
        </p:txBody>
      </p:sp>
      <p:sp>
        <p:nvSpPr>
          <p:cNvPr id="11267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5B5B260-EADF-44FB-98FF-478897D64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415925"/>
            <a:ext cx="8932862" cy="58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/>
              <a:t>Janissaries</a:t>
            </a:r>
          </a:p>
        </p:txBody>
      </p:sp>
      <p:sp>
        <p:nvSpPr>
          <p:cNvPr id="12291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13315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264" y="2743200"/>
            <a:ext cx="7772400" cy="1470025"/>
          </a:xfrm>
        </p:spPr>
        <p:txBody>
          <a:bodyPr/>
          <a:lstStyle/>
          <a:p>
            <a:r>
              <a:rPr lang="en-US" sz="6000" b="1" dirty="0"/>
              <a:t>Popular syncretic religion that developed during the Mughal Empire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A6EF9-7782-4A5D-9C61-464A5B49A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047" y="303207"/>
            <a:ext cx="6328196" cy="160338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3900" y="2667000"/>
            <a:ext cx="7772400" cy="1143000"/>
          </a:xfrm>
        </p:spPr>
        <p:txBody>
          <a:bodyPr/>
          <a:lstStyle/>
          <a:p>
            <a:r>
              <a:rPr lang="en-US" sz="6000" b="1" dirty="0"/>
              <a:t>Two ways that Safavid Empire used Shia Islam to establish power</a:t>
            </a:r>
          </a:p>
        </p:txBody>
      </p:sp>
      <p:sp>
        <p:nvSpPr>
          <p:cNvPr id="14339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 sz="6000" b="1" dirty="0"/>
          </a:p>
        </p:txBody>
      </p:sp>
      <p:sp>
        <p:nvSpPr>
          <p:cNvPr id="15363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A758B1-A2AF-4ECC-817D-B4539586B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0"/>
            <a:ext cx="4914900" cy="6858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/>
              <a:t>Millet System</a:t>
            </a:r>
          </a:p>
        </p:txBody>
      </p:sp>
      <p:sp>
        <p:nvSpPr>
          <p:cNvPr id="16387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/>
              <a:t>Ottoman </a:t>
            </a:r>
            <a:r>
              <a:rPr lang="en-US" altLang="en-US" sz="6000" b="1" dirty="0" err="1"/>
              <a:t>Iltizām</a:t>
            </a:r>
            <a:r>
              <a:rPr lang="en-US" altLang="en-US" sz="6000" b="1" dirty="0">
                <a:solidFill>
                  <a:srgbClr val="FF0000"/>
                </a:solidFill>
              </a:rPr>
              <a:t/>
            </a:r>
            <a:br>
              <a:rPr lang="en-US" altLang="en-US" sz="6000" b="1" dirty="0">
                <a:solidFill>
                  <a:srgbClr val="FF0000"/>
                </a:solidFill>
              </a:rPr>
            </a:br>
            <a:endParaRPr lang="en-US" sz="6000" b="1" dirty="0"/>
          </a:p>
        </p:txBody>
      </p:sp>
      <p:sp>
        <p:nvSpPr>
          <p:cNvPr id="17411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438400"/>
            <a:ext cx="7772400" cy="1143000"/>
          </a:xfrm>
        </p:spPr>
        <p:txBody>
          <a:bodyPr/>
          <a:lstStyle/>
          <a:p>
            <a:r>
              <a:rPr lang="en-US" sz="6000" b="1" dirty="0"/>
              <a:t>Mughal method of establishing and legitimizing power  </a:t>
            </a:r>
          </a:p>
        </p:txBody>
      </p:sp>
      <p:sp>
        <p:nvSpPr>
          <p:cNvPr id="18435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0"/>
            <a:ext cx="8153400" cy="1143000"/>
          </a:xfrm>
        </p:spPr>
        <p:txBody>
          <a:bodyPr/>
          <a:lstStyle/>
          <a:p>
            <a:r>
              <a:rPr lang="en-US" sz="6000" b="1" dirty="0"/>
              <a:t>Two major impacts of Ottoman Safavid Conflict </a:t>
            </a:r>
          </a:p>
        </p:txBody>
      </p:sp>
      <p:sp>
        <p:nvSpPr>
          <p:cNvPr id="19459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/>
              <a:t>Hard Currency</a:t>
            </a:r>
          </a:p>
        </p:txBody>
      </p:sp>
      <p:sp>
        <p:nvSpPr>
          <p:cNvPr id="20483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066800" y="304800"/>
            <a:ext cx="6705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latin typeface="Benguiat Frisky" pitchFamily="66" charset="0"/>
              </a:rPr>
              <a:t>JEOPARDY!</a:t>
            </a:r>
            <a:endParaRPr lang="en-US" sz="320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81000" y="274320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4" action="ppaction://hlinksldjump"/>
              </a:rPr>
              <a:t>100</a:t>
            </a:r>
            <a:endParaRPr lang="en-US" sz="360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782763" y="2743200"/>
            <a:ext cx="1309687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5" action="ppaction://hlinksldjump"/>
              </a:rPr>
              <a:t>100</a:t>
            </a:r>
            <a:endParaRPr lang="en-US" sz="360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184525" y="274320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6" action="ppaction://hlinksldjump"/>
              </a:rPr>
              <a:t>100</a:t>
            </a:r>
            <a:endParaRPr lang="en-US" sz="360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586288" y="2743200"/>
            <a:ext cx="1309687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7" action="ppaction://hlinksldjump"/>
              </a:rPr>
              <a:t>100</a:t>
            </a:r>
            <a:endParaRPr lang="en-US" sz="360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988050" y="274320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8" action="ppaction://hlinksldjump"/>
              </a:rPr>
              <a:t>100</a:t>
            </a:r>
            <a:endParaRPr lang="en-US" sz="360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391400" y="274320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9" action="ppaction://hlinksldjump"/>
              </a:rPr>
              <a:t>100</a:t>
            </a:r>
            <a:endParaRPr lang="en-US" sz="360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81000" y="352425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10" action="ppaction://hlinksldjump"/>
              </a:rPr>
              <a:t>200</a:t>
            </a:r>
            <a:endParaRPr lang="en-US" sz="3600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782763" y="3524250"/>
            <a:ext cx="1309687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11" action="ppaction://hlinksldjump"/>
              </a:rPr>
              <a:t>200</a:t>
            </a:r>
            <a:endParaRPr lang="en-US" sz="3600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184525" y="352425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12" action="ppaction://hlinksldjump"/>
              </a:rPr>
              <a:t>200</a:t>
            </a:r>
            <a:endParaRPr lang="en-US" sz="3600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586288" y="3524250"/>
            <a:ext cx="1309687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hlinkClick r:id="rId13" action="ppaction://hlinksldjump"/>
              </a:rPr>
              <a:t>200</a:t>
            </a:r>
            <a:endParaRPr lang="en-US" sz="3600" dirty="0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5988050" y="352425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14" action="ppaction://hlinksldjump"/>
              </a:rPr>
              <a:t>200</a:t>
            </a:r>
            <a:endParaRPr lang="en-US" sz="3600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7391400" y="352425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15" action="ppaction://hlinksldjump"/>
              </a:rPr>
              <a:t>200</a:t>
            </a:r>
            <a:endParaRPr lang="en-US" sz="3600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381000" y="430530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16" action="ppaction://hlinksldjump"/>
              </a:rPr>
              <a:t>300</a:t>
            </a:r>
            <a:endParaRPr lang="en-US" sz="3600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1782763" y="4305300"/>
            <a:ext cx="1309687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17" action="ppaction://hlinksldjump"/>
              </a:rPr>
              <a:t>300</a:t>
            </a:r>
            <a:endParaRPr lang="en-US" sz="3600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3184525" y="430530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18" action="ppaction://hlinksldjump"/>
              </a:rPr>
              <a:t>300</a:t>
            </a:r>
            <a:endParaRPr lang="en-US" sz="3600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4586288" y="4305300"/>
            <a:ext cx="1309687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19" action="ppaction://hlinksldjump"/>
              </a:rPr>
              <a:t>300</a:t>
            </a:r>
            <a:endParaRPr lang="en-US" sz="3600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5988050" y="430530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20" action="ppaction://hlinksldjump"/>
              </a:rPr>
              <a:t>300</a:t>
            </a:r>
            <a:endParaRPr lang="en-US" sz="3600"/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7391400" y="430530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21" action="ppaction://hlinksldjump"/>
              </a:rPr>
              <a:t>300</a:t>
            </a:r>
            <a:endParaRPr lang="en-US" sz="3600"/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381000" y="508635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22" action="ppaction://hlinksldjump"/>
              </a:rPr>
              <a:t>400</a:t>
            </a:r>
            <a:endParaRPr lang="en-US" sz="3600"/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1782763" y="5086350"/>
            <a:ext cx="1309687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23" action="ppaction://hlinksldjump"/>
              </a:rPr>
              <a:t>400</a:t>
            </a:r>
            <a:endParaRPr lang="en-US" sz="3600"/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3184525" y="508635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24" action="ppaction://hlinksldjump"/>
              </a:rPr>
              <a:t>400</a:t>
            </a:r>
            <a:endParaRPr lang="en-US" sz="3600"/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4586288" y="5086350"/>
            <a:ext cx="1309687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25" action="ppaction://hlinksldjump"/>
              </a:rPr>
              <a:t>400</a:t>
            </a:r>
            <a:endParaRPr lang="en-US" sz="3600"/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5988050" y="508635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26" action="ppaction://hlinksldjump"/>
              </a:rPr>
              <a:t>400</a:t>
            </a:r>
            <a:endParaRPr lang="en-US" sz="3600"/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7391400" y="508635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27" action="ppaction://hlinksldjump"/>
              </a:rPr>
              <a:t>400</a:t>
            </a:r>
            <a:endParaRPr lang="en-US" sz="3600"/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381000" y="586740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28" action="ppaction://hlinksldjump"/>
              </a:rPr>
              <a:t>500</a:t>
            </a:r>
            <a:endParaRPr lang="en-US" sz="3600"/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1782763" y="5867400"/>
            <a:ext cx="1309687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29" action="ppaction://hlinksldjump"/>
              </a:rPr>
              <a:t>500</a:t>
            </a:r>
            <a:endParaRPr lang="en-US" sz="3600"/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3184525" y="586740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30" action="ppaction://hlinksldjump"/>
              </a:rPr>
              <a:t>500</a:t>
            </a:r>
            <a:endParaRPr lang="en-US" sz="3600"/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4586288" y="5867400"/>
            <a:ext cx="1309687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31" action="ppaction://hlinksldjump"/>
              </a:rPr>
              <a:t>500</a:t>
            </a:r>
            <a:endParaRPr lang="en-US" sz="3600"/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5988050" y="586740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32" action="ppaction://hlinksldjump"/>
              </a:rPr>
              <a:t>500</a:t>
            </a:r>
            <a:endParaRPr lang="en-US" sz="3600"/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7391400" y="586740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33" action="ppaction://hlinksldjump"/>
              </a:rPr>
              <a:t>500</a:t>
            </a:r>
            <a:endParaRPr lang="en-US" sz="3600"/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391551" y="1466557"/>
            <a:ext cx="1325563" cy="1096963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sz="1800" b="1" dirty="0"/>
              <a:t>Byzantine and Russia</a:t>
            </a:r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1782763" y="1447800"/>
            <a:ext cx="1309687" cy="1096963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sz="1600" b="1" dirty="0"/>
              <a:t>Gunpowder Empires </a:t>
            </a: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3184525" y="1447800"/>
            <a:ext cx="1325563" cy="1096963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sz="1600" b="1" dirty="0"/>
              <a:t>More Gunpowder Empires</a:t>
            </a:r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4586288" y="1450643"/>
            <a:ext cx="1325562" cy="1096963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sz="1800" b="1" dirty="0"/>
              <a:t>Ming Dynasty </a:t>
            </a:r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6002227" y="1440144"/>
            <a:ext cx="1325563" cy="1096963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European States and Reformation</a:t>
            </a:r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7391400" y="1447800"/>
            <a:ext cx="1325563" cy="1096963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Random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tegori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tegori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9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7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4" grpId="0" build="p" animBg="1" autoUpdateAnimBg="0" advAuto="200"/>
      <p:bldP spid="2095" grpId="0" build="p" animBg="1" autoUpdateAnimBg="0" advAuto="200"/>
      <p:bldP spid="2096" grpId="0" build="p" animBg="1" autoUpdateAnimBg="0" advAuto="200"/>
      <p:bldP spid="2097" grpId="0" build="p" animBg="1" autoUpdateAnimBg="0" advAuto="200"/>
      <p:bldP spid="2098" grpId="0" build="p" animBg="1" autoUpdateAnimBg="0" advAuto="200"/>
      <p:bldP spid="2099" grpId="0" build="p" animBg="1" autoUpdateAnimBg="0" advAuto="2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/>
              <a:t>Ming Dynasty brought this back to centralize government</a:t>
            </a:r>
          </a:p>
        </p:txBody>
      </p:sp>
      <p:sp>
        <p:nvSpPr>
          <p:cNvPr id="21507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/>
              <a:t>Official state language</a:t>
            </a:r>
          </a:p>
        </p:txBody>
      </p:sp>
      <p:sp>
        <p:nvSpPr>
          <p:cNvPr id="22531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/>
              <a:t>Ming Dynasty Trade Policy</a:t>
            </a:r>
          </a:p>
        </p:txBody>
      </p:sp>
      <p:sp>
        <p:nvSpPr>
          <p:cNvPr id="23555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/>
              <a:t>Two Ming methods of establishing power </a:t>
            </a:r>
          </a:p>
        </p:txBody>
      </p:sp>
      <p:sp>
        <p:nvSpPr>
          <p:cNvPr id="24579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/>
              <a:t>Invention that helped spread Protestant Ideas</a:t>
            </a:r>
          </a:p>
        </p:txBody>
      </p:sp>
      <p:sp>
        <p:nvSpPr>
          <p:cNvPr id="25603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/>
              <a:t>Two Complaints of Protestant Reformation</a:t>
            </a:r>
          </a:p>
        </p:txBody>
      </p:sp>
      <p:sp>
        <p:nvSpPr>
          <p:cNvPr id="26627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09800"/>
            <a:ext cx="7772400" cy="1143000"/>
          </a:xfrm>
        </p:spPr>
        <p:txBody>
          <a:bodyPr/>
          <a:lstStyle/>
          <a:p>
            <a:r>
              <a:rPr lang="en-US" sz="6000" b="1" dirty="0"/>
              <a:t>Divine Right</a:t>
            </a:r>
          </a:p>
        </p:txBody>
      </p:sp>
      <p:sp>
        <p:nvSpPr>
          <p:cNvPr id="27651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514600"/>
            <a:ext cx="7772400" cy="1143000"/>
          </a:xfrm>
        </p:spPr>
        <p:txBody>
          <a:bodyPr/>
          <a:lstStyle/>
          <a:p>
            <a:r>
              <a:rPr lang="en-US" sz="6000" b="1" dirty="0"/>
              <a:t>Two major effects of the Protestant Reformation</a:t>
            </a:r>
          </a:p>
        </p:txBody>
      </p:sp>
      <p:sp>
        <p:nvSpPr>
          <p:cNvPr id="28675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9711" y="2667000"/>
            <a:ext cx="7772400" cy="1143000"/>
          </a:xfrm>
        </p:spPr>
        <p:txBody>
          <a:bodyPr/>
          <a:lstStyle/>
          <a:p>
            <a:r>
              <a:rPr lang="en-US" sz="6000" b="1" dirty="0"/>
              <a:t>Two Methods of Establishing &amp; Legitimizing power in Europe</a:t>
            </a:r>
          </a:p>
        </p:txBody>
      </p:sp>
      <p:sp>
        <p:nvSpPr>
          <p:cNvPr id="29699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/>
              <a:t>New Jersey Musician known as “the Boss”</a:t>
            </a:r>
            <a:endParaRPr lang="en-US" sz="6000" b="1" dirty="0"/>
          </a:p>
        </p:txBody>
      </p:sp>
      <p:sp>
        <p:nvSpPr>
          <p:cNvPr id="30723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28800"/>
            <a:ext cx="7467600" cy="1143000"/>
          </a:xfrm>
        </p:spPr>
        <p:txBody>
          <a:bodyPr/>
          <a:lstStyle/>
          <a:p>
            <a:r>
              <a:rPr lang="en-US" sz="4800" b="1"/>
              <a:t>Daily Double Graphic and Sound Effect!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200400"/>
            <a:ext cx="8382000" cy="3276600"/>
          </a:xfrm>
        </p:spPr>
        <p:txBody>
          <a:bodyPr/>
          <a:lstStyle/>
          <a:p>
            <a:r>
              <a:rPr lang="en-US" sz="2200" b="1" i="1"/>
              <a:t>DO NOT DELETE THIS SLIDE!</a:t>
            </a:r>
            <a:r>
              <a:rPr lang="en-US" sz="2200" b="1"/>
              <a:t>  Deleting it may cause the game links to work improperly.  This slide is hidden during the game, and WILL not appear.</a:t>
            </a:r>
          </a:p>
          <a:p>
            <a:r>
              <a:rPr lang="en-US" sz="2200" b="1"/>
              <a:t>In slide view mode, copy the above (red) graphic (click once to select; right click the </a:t>
            </a:r>
            <a:r>
              <a:rPr lang="en-US" sz="2200" b="1" i="1" u="sng"/>
              <a:t>border</a:t>
            </a:r>
            <a:r>
              <a:rPr lang="en-US" sz="2200" b="1"/>
              <a:t> and choose “copy”).</a:t>
            </a:r>
          </a:p>
          <a:p>
            <a:r>
              <a:rPr lang="en-US" sz="2200" b="1"/>
              <a:t>Locate the answer slide which you want to be the daily double</a:t>
            </a:r>
          </a:p>
          <a:p>
            <a:r>
              <a:rPr lang="en-US" sz="2200" b="1"/>
              <a:t>Right-click and choose “paste”.  If necessary, reposition the graphic so that it does not cover the answer text.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524000" y="609600"/>
            <a:ext cx="6324600" cy="100647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/>
              <a:t>Daily Double!!!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i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/>
              <a:t>RZA, GZA, Method Man, Raekwon, </a:t>
            </a:r>
            <a:r>
              <a:rPr lang="en-US" sz="6000" b="1" dirty="0" err="1"/>
              <a:t>Ghostface</a:t>
            </a:r>
            <a:r>
              <a:rPr lang="en-US" sz="6000" b="1" dirty="0"/>
              <a:t> </a:t>
            </a:r>
            <a:r>
              <a:rPr lang="en-US" sz="6000" b="1" dirty="0" err="1"/>
              <a:t>Killah</a:t>
            </a:r>
            <a:r>
              <a:rPr lang="en-US" sz="6000" b="1" dirty="0"/>
              <a:t>, </a:t>
            </a:r>
            <a:r>
              <a:rPr lang="en-US" sz="6000" b="1" dirty="0" err="1"/>
              <a:t>Inspectah</a:t>
            </a:r>
            <a:r>
              <a:rPr lang="en-US" sz="6000" b="1" dirty="0"/>
              <a:t> Deck, U-God, </a:t>
            </a:r>
            <a:r>
              <a:rPr lang="en-US" sz="6000" b="1" dirty="0" err="1"/>
              <a:t>Masta</a:t>
            </a:r>
            <a:r>
              <a:rPr lang="en-US" sz="6000" b="1" dirty="0"/>
              <a:t> </a:t>
            </a:r>
            <a:r>
              <a:rPr lang="en-US" sz="6000" b="1" dirty="0" err="1"/>
              <a:t>Killa</a:t>
            </a:r>
            <a:r>
              <a:rPr lang="en-US" sz="6000" b="1" dirty="0"/>
              <a:t>, and O.D.B</a:t>
            </a:r>
            <a:endParaRPr lang="en-US" sz="6000" b="1" dirty="0"/>
          </a:p>
        </p:txBody>
      </p:sp>
      <p:sp>
        <p:nvSpPr>
          <p:cNvPr id="31747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/>
              <a:t>The UWNT won this competition for the FOURTH time this summer</a:t>
            </a:r>
            <a:endParaRPr lang="en-US" sz="6000" b="1" dirty="0"/>
          </a:p>
        </p:txBody>
      </p:sp>
      <p:sp>
        <p:nvSpPr>
          <p:cNvPr id="32771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/>
              <a:t>The only state whose name is a single syllable</a:t>
            </a:r>
            <a:endParaRPr lang="en-US" sz="6000" b="1" dirty="0"/>
          </a:p>
        </p:txBody>
      </p:sp>
      <p:sp>
        <p:nvSpPr>
          <p:cNvPr id="33795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3900" y="2971800"/>
            <a:ext cx="7772400" cy="1143000"/>
          </a:xfrm>
        </p:spPr>
        <p:txBody>
          <a:bodyPr/>
          <a:lstStyle/>
          <a:p>
            <a:r>
              <a:rPr lang="en-US" sz="6000" b="1" dirty="0" smtClean="0"/>
              <a:t>The second largest city in the United States</a:t>
            </a:r>
            <a:endParaRPr lang="en-US" sz="6000" b="1" dirty="0"/>
          </a:p>
        </p:txBody>
      </p:sp>
      <p:sp>
        <p:nvSpPr>
          <p:cNvPr id="3076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sz="6000" b="1" dirty="0"/>
              <a:t>Religion of both Russia and Byzantine Empire</a:t>
            </a:r>
          </a:p>
        </p:txBody>
      </p:sp>
      <p:sp>
        <p:nvSpPr>
          <p:cNvPr id="5123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772400" cy="1143000"/>
          </a:xfrm>
        </p:spPr>
        <p:txBody>
          <a:bodyPr/>
          <a:lstStyle/>
          <a:p>
            <a:r>
              <a:rPr lang="en-US" sz="6000" b="1" dirty="0"/>
              <a:t>Russian Policy addressing conquered Siberians</a:t>
            </a:r>
          </a:p>
        </p:txBody>
      </p:sp>
      <p:sp>
        <p:nvSpPr>
          <p:cNvPr id="6147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/>
              <a:t>Byzantine idea that emperor is head of both the church and political state </a:t>
            </a:r>
            <a:br>
              <a:rPr lang="en-US" sz="6000" b="1" dirty="0"/>
            </a:br>
            <a:endParaRPr lang="en-US" sz="6000" b="1" dirty="0"/>
          </a:p>
        </p:txBody>
      </p:sp>
      <p:sp>
        <p:nvSpPr>
          <p:cNvPr id="7171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/>
              <a:t>Methods of Legitimizing power used by Byzantine Empire</a:t>
            </a:r>
          </a:p>
        </p:txBody>
      </p:sp>
      <p:sp>
        <p:nvSpPr>
          <p:cNvPr id="8195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5400" b="1" dirty="0"/>
              <a:t>Method of Legitimizing Power used by Peter the Great</a:t>
            </a:r>
          </a:p>
        </p:txBody>
      </p:sp>
      <p:sp>
        <p:nvSpPr>
          <p:cNvPr id="9219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/>
              <a:t>Sunni Islamic Gunpowder Empires</a:t>
            </a:r>
          </a:p>
        </p:txBody>
      </p:sp>
      <p:sp>
        <p:nvSpPr>
          <p:cNvPr id="10243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00"/>
      </a:lt2>
      <a:accent1>
        <a:srgbClr val="FF9900"/>
      </a:accent1>
      <a:accent2>
        <a:srgbClr val="00FFFF"/>
      </a:accent2>
      <a:accent3>
        <a:srgbClr val="AAAACA"/>
      </a:accent3>
      <a:accent4>
        <a:srgbClr val="DADADA"/>
      </a:accent4>
      <a:accent5>
        <a:srgbClr val="FFCAAA"/>
      </a:accent5>
      <a:accent6>
        <a:srgbClr val="00E7E7"/>
      </a:accent6>
      <a:hlink>
        <a:srgbClr val="FFFFFF"/>
      </a:hlink>
      <a:folHlink>
        <a:srgbClr val="0000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3569</TotalTime>
  <Words>581</Words>
  <Application>Microsoft Office PowerPoint</Application>
  <PresentationFormat>On-screen Show (4:3)</PresentationFormat>
  <Paragraphs>172</Paragraphs>
  <Slides>33</Slides>
  <Notes>33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Benguiat Frisky</vt:lpstr>
      <vt:lpstr>Times New Roman</vt:lpstr>
      <vt:lpstr>Default Design</vt:lpstr>
      <vt:lpstr>JEOPARDY!</vt:lpstr>
      <vt:lpstr>PowerPoint Presentation</vt:lpstr>
      <vt:lpstr>Daily Double Graphic and Sound Effect!</vt:lpstr>
      <vt:lpstr>Religion of both Russia and Byzantine Empire</vt:lpstr>
      <vt:lpstr>Russian Policy addressing conquered Siberians</vt:lpstr>
      <vt:lpstr>Byzantine idea that emperor is head of both the church and political state  </vt:lpstr>
      <vt:lpstr>Methods of Legitimizing power used by Byzantine Empire</vt:lpstr>
      <vt:lpstr>Method of Legitimizing Power used by Peter the Great</vt:lpstr>
      <vt:lpstr>Sunni Islamic Gunpowder Empires</vt:lpstr>
      <vt:lpstr>PowerPoint Presentation</vt:lpstr>
      <vt:lpstr>Janissaries</vt:lpstr>
      <vt:lpstr>Popular syncretic religion that developed during the Mughal Empire</vt:lpstr>
      <vt:lpstr>Two ways that Safavid Empire used Shia Islam to establish power</vt:lpstr>
      <vt:lpstr>PowerPoint Presentation</vt:lpstr>
      <vt:lpstr>Millet System</vt:lpstr>
      <vt:lpstr>Ottoman Iltizām </vt:lpstr>
      <vt:lpstr>Mughal method of establishing and legitimizing power  </vt:lpstr>
      <vt:lpstr>Two major impacts of Ottoman Safavid Conflict </vt:lpstr>
      <vt:lpstr>Hard Currency</vt:lpstr>
      <vt:lpstr>Ming Dynasty brought this back to centralize government</vt:lpstr>
      <vt:lpstr>Official state language</vt:lpstr>
      <vt:lpstr>Ming Dynasty Trade Policy</vt:lpstr>
      <vt:lpstr>Two Ming methods of establishing power </vt:lpstr>
      <vt:lpstr>Invention that helped spread Protestant Ideas</vt:lpstr>
      <vt:lpstr>Two Complaints of Protestant Reformation</vt:lpstr>
      <vt:lpstr>Divine Right</vt:lpstr>
      <vt:lpstr>Two major effects of the Protestant Reformation</vt:lpstr>
      <vt:lpstr>Two Methods of Establishing &amp; Legitimizing power in Europe</vt:lpstr>
      <vt:lpstr>New Jersey Musician known as “the Boss”</vt:lpstr>
      <vt:lpstr>RZA, GZA, Method Man, Raekwon, Ghostface Killah, Inspectah Deck, U-God, Masta Killa, and O.D.B</vt:lpstr>
      <vt:lpstr>The UWNT won this competition for the FOURTH time this summer</vt:lpstr>
      <vt:lpstr>The only state whose name is a single syllable</vt:lpstr>
      <vt:lpstr>The second largest city in the United States</vt:lpstr>
    </vt:vector>
  </TitlesOfParts>
  <Company>Compaq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Bill Arcuri</dc:creator>
  <cp:lastModifiedBy>Pfannenstiel, Andrew</cp:lastModifiedBy>
  <cp:revision>134</cp:revision>
  <dcterms:created xsi:type="dcterms:W3CDTF">2000-09-05T02:28:20Z</dcterms:created>
  <dcterms:modified xsi:type="dcterms:W3CDTF">2019-11-07T19:30:38Z</dcterms:modified>
</cp:coreProperties>
</file>