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292" r:id="rId2"/>
    <p:sldId id="289" r:id="rId3"/>
    <p:sldId id="286" r:id="rId4"/>
    <p:sldId id="264" r:id="rId5"/>
    <p:sldId id="257" r:id="rId6"/>
    <p:sldId id="265" r:id="rId7"/>
    <p:sldId id="267" r:id="rId8"/>
    <p:sldId id="268" r:id="rId9"/>
    <p:sldId id="269" r:id="rId10"/>
    <p:sldId id="271" r:id="rId11"/>
    <p:sldId id="270" r:id="rId12"/>
    <p:sldId id="273" r:id="rId13"/>
    <p:sldId id="274" r:id="rId14"/>
    <p:sldId id="278" r:id="rId15"/>
    <p:sldId id="279" r:id="rId16"/>
    <p:sldId id="280" r:id="rId17"/>
    <p:sldId id="281" r:id="rId18"/>
    <p:sldId id="276" r:id="rId19"/>
    <p:sldId id="277" r:id="rId20"/>
    <p:sldId id="275" r:id="rId21"/>
    <p:sldId id="285" r:id="rId22"/>
    <p:sldId id="290" r:id="rId23"/>
    <p:sldId id="291" r:id="rId24"/>
    <p:sldId id="262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420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D05FD-C782-4E56-8D68-1A9A05983A6F}" type="datetimeFigureOut">
              <a:rPr lang="en-US" smtClean="0"/>
              <a:t>1/29/2016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C240B-539C-4A4E-BFDC-6083C065D56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D05FD-C782-4E56-8D68-1A9A05983A6F}" type="datetimeFigureOut">
              <a:rPr lang="en-US" smtClean="0"/>
              <a:t>1/29/2016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C240B-539C-4A4E-BFDC-6083C065D5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D05FD-C782-4E56-8D68-1A9A05983A6F}" type="datetimeFigureOut">
              <a:rPr lang="en-US" smtClean="0"/>
              <a:t>1/29/2016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C240B-539C-4A4E-BFDC-6083C065D5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C81BD5-EA8B-42C2-88D6-D6C4AFDB30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5646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49DA10B-92D9-4DAD-9124-C606643F14A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6014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D05FD-C782-4E56-8D68-1A9A05983A6F}" type="datetimeFigureOut">
              <a:rPr lang="en-US" smtClean="0"/>
              <a:t>1/29/2016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C240B-539C-4A4E-BFDC-6083C065D5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D05FD-C782-4E56-8D68-1A9A05983A6F}" type="datetimeFigureOut">
              <a:rPr lang="en-US" smtClean="0"/>
              <a:t>1/29/2016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52C240B-539C-4A4E-BFDC-6083C065D563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D05FD-C782-4E56-8D68-1A9A05983A6F}" type="datetimeFigureOut">
              <a:rPr lang="en-US" smtClean="0"/>
              <a:t>1/29/2016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C240B-539C-4A4E-BFDC-6083C065D5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D05FD-C782-4E56-8D68-1A9A05983A6F}" type="datetimeFigureOut">
              <a:rPr lang="en-US" smtClean="0"/>
              <a:t>1/29/2016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C240B-539C-4A4E-BFDC-6083C065D5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D05FD-C782-4E56-8D68-1A9A05983A6F}" type="datetimeFigureOut">
              <a:rPr lang="en-US" smtClean="0"/>
              <a:t>1/29/2016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C240B-539C-4A4E-BFDC-6083C065D5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D05FD-C782-4E56-8D68-1A9A05983A6F}" type="datetimeFigureOut">
              <a:rPr lang="en-US" smtClean="0"/>
              <a:t>1/29/2016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C240B-539C-4A4E-BFDC-6083C065D5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D05FD-C782-4E56-8D68-1A9A05983A6F}" type="datetimeFigureOut">
              <a:rPr lang="en-US" smtClean="0"/>
              <a:t>1/29/2016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C240B-539C-4A4E-BFDC-6083C065D5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D05FD-C782-4E56-8D68-1A9A05983A6F}" type="datetimeFigureOut">
              <a:rPr lang="en-US" smtClean="0"/>
              <a:t>1/29/2016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C240B-539C-4A4E-BFDC-6083C065D5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C1D05FD-C782-4E56-8D68-1A9A05983A6F}" type="datetimeFigureOut">
              <a:rPr lang="en-US" smtClean="0"/>
              <a:t>1/29/2016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52C240B-539C-4A4E-BFDC-6083C065D563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rose-hulman.edu/~delacova/toltecs/tula6.gif" TargetMode="External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hyperlink" Target="http://www.rose-hulman.edu/~delacova/toltecs/vessel.gif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rose-hulman.edu/~delacova/toltecs/pipe.gif" TargetMode="External"/><Relationship Id="rId5" Type="http://schemas.openxmlformats.org/officeDocument/2006/relationships/image" Target="../media/image6.png"/><Relationship Id="rId4" Type="http://schemas.openxmlformats.org/officeDocument/2006/relationships/hyperlink" Target="http://www.rose-hulman.edu/~delacova/toltecs/braizer.gif" TargetMode="External"/><Relationship Id="rId9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hyperlink" Target="http://www.rose-hulman.edu/~delacova/toltecs/jaguar-bearer.gif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rose-hulman.edu/~delacova/toltecs/standing-figure.gif" TargetMode="External"/><Relationship Id="rId5" Type="http://schemas.openxmlformats.org/officeDocument/2006/relationships/image" Target="../media/image10.png"/><Relationship Id="rId4" Type="http://schemas.openxmlformats.org/officeDocument/2006/relationships/hyperlink" Target="http://www.rose-hulman.edu/~delacova/toltecs/standing-figure-1.gif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s://www.google.com/url?sa=i&amp;rct=j&amp;q=&amp;esrc=s&amp;frm=1&amp;source=images&amp;cd=&amp;cad=rja&amp;uact=8&amp;ved=0CAcQjRw&amp;url=https://lanaveva.wordpress.com/2011/05/05/quetzalcoatl-dios-de-la-sabiduria-en-teotihuacan/&amp;ei=-FS0VK6bE4mvoQTjtYDIBA&amp;bvm=bv.83339334,d.cGU&amp;psig=AFQjCNF1lYfKBwT92kGQXZEGTM7bhqGdrw&amp;ust=1421190772228500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google.com/url?sa=i&amp;rct=j&amp;q=&amp;esrc=s&amp;frm=1&amp;source=images&amp;cd=&amp;cad=rja&amp;uact=8&amp;ved=0CAcQjRw&amp;url=http://en.wikipedia.org/wiki/Tezcatlipoca&amp;ei=J1W0VMrXBIXToATvw4LADg&amp;bvm=bv.83339334,d.cGU&amp;psig=AFQjCNHucA-pWccks0SsEUjD3IuFPbanDA&amp;ust=1421190820129277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://www.google.com/url?sa=i&amp;source=images&amp;cd=&amp;cad=rja&amp;uact=8&amp;ved=0CAgQjRw&amp;url=http://en.wikipedia.org/wiki/Aztec_Empire&amp;ei=VoG2VJGeEc6eyASA5oCgAQ&amp;psig=AFQjCNH4GHIbfgEbuVFG36mYDjYFh0lb2g&amp;ust=1421333206359880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www.google.com/url?sa=i&amp;source=images&amp;cd=&amp;cad=rja&amp;uact=8&amp;ved=0CAgQjRw&amp;url=http://publications.newberry.org/aztecs/section_2_home.html&amp;ei=WoG2VJzMJoiuyQTuv4G4Cw&amp;psig=AFQjCNGL5A0wpHi_8783h4SLsJvClVIBcw&amp;ust=1421333210711893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hyperlink" Target="http://www.google.com/url?sa=i&amp;rct=j&amp;q=&amp;esrc=s&amp;frm=1&amp;source=images&amp;cd=&amp;cad=rja&amp;uact=8&amp;ved=0CAcQjRw&amp;url=http://www.fofweb.com/History/HistRefMain.asp?iPin%3DAK103%26DatabaseName%3DAncient%2Band%2BMedieval%2BHistory%2BOnline%26dTitle%3DToltec%2BEmpire%26SID%3D3%26InputText%3D%22Tula%22%26SearchStyle%3D%26BioCountPass%3D8%26SubCountPass%3D110%26DocCountPass%3D2%26ImgCountPass%3D1%26MapCountPass%3D6%26MedCountPass%3D7%26NewsCountPass%3D0%26RecPosition%3D2%26TabRecordType%3DMedia%26AmericanData%3D%26WomenData%3D%26AFHCData%3D%26IndianData%3D%26WorldData%3D%26AncientData%3DSet%26GovernmentData%3D&amp;ei=70G0VPf7LIj8oATg34DYCQ&amp;bvm=bv.83339334,d.cGU&amp;psig=AFQjCNFj9UxJ0RbkLdPyfn39j78WcIVZHg&amp;ust=1421185887455189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google.com/url?sa=i&amp;source=images&amp;cd=&amp;cad=rja&amp;uact=8&amp;ved=0CAgQjRw&amp;url=http://www.zonaturistica.com/en/tourist-attractions-in/172/tula-de-allende-hidalgo.html?ct%3Darqueologico&amp;ei=hEq0VPqpB5fjoASF_ID4CQ&amp;psig=AFQjCNHlBp0gmK5i37o462ItEst--NPGUA&amp;ust=1421188100192811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>
                <a:solidFill>
                  <a:srgbClr val="FFFF00"/>
                </a:solidFill>
                <a:effectLst/>
              </a:rPr>
              <a:t>Columbian Exchange </a:t>
            </a:r>
            <a:r>
              <a:rPr lang="en-US" b="0" dirty="0" err="1" smtClean="0">
                <a:solidFill>
                  <a:srgbClr val="FFFF00"/>
                </a:solidFill>
                <a:effectLst/>
              </a:rPr>
              <a:t>Bellwork</a:t>
            </a:r>
            <a:endParaRPr lang="en-US" b="0" dirty="0">
              <a:solidFill>
                <a:srgbClr val="FFFF00"/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kind of items were created by Europe as part of the triangular trade?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Manufactured goods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What are two adjectives you would use to describe the Middle Passage?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Answers Vary 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9017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Economy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As with much of the region agriculture was essential to the Toltec</a:t>
            </a:r>
          </a:p>
          <a:p>
            <a:endParaRPr lang="en-US" dirty="0"/>
          </a:p>
          <a:p>
            <a:r>
              <a:rPr lang="en-US" dirty="0" smtClean="0"/>
              <a:t>The </a:t>
            </a:r>
            <a:r>
              <a:rPr lang="en-US" dirty="0" smtClean="0">
                <a:solidFill>
                  <a:srgbClr val="FFFF00"/>
                </a:solidFill>
              </a:rPr>
              <a:t>primary crop  </a:t>
            </a:r>
            <a:r>
              <a:rPr lang="en-US" dirty="0" smtClean="0"/>
              <a:t>and major food source </a:t>
            </a:r>
            <a:r>
              <a:rPr lang="en-US" dirty="0" smtClean="0">
                <a:solidFill>
                  <a:srgbClr val="FFFF00"/>
                </a:solidFill>
              </a:rPr>
              <a:t>was maize</a:t>
            </a:r>
          </a:p>
          <a:p>
            <a:endParaRPr lang="en-US" dirty="0"/>
          </a:p>
          <a:p>
            <a:pPr marL="548640" lvl="1" indent="-411480"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</a:pPr>
            <a:r>
              <a:rPr lang="en-US" altLang="en-US" sz="2800" dirty="0" smtClean="0"/>
              <a:t>Maize was supplemented </a:t>
            </a:r>
            <a:r>
              <a:rPr lang="en-US" altLang="en-US" sz="2800" dirty="0"/>
              <a:t>with beans, chili peppers, amaranth, squashes, and </a:t>
            </a:r>
            <a:r>
              <a:rPr lang="en-US" altLang="en-US" sz="2800" dirty="0" smtClean="0"/>
              <a:t>agave</a:t>
            </a:r>
          </a:p>
          <a:p>
            <a:pPr marL="548640" lvl="1" indent="-411480"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</a:pPr>
            <a:endParaRPr lang="en-US" altLang="en-US" sz="2800" dirty="0"/>
          </a:p>
          <a:p>
            <a:pPr marL="548640" lvl="1" indent="-411480"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</a:pPr>
            <a:r>
              <a:rPr lang="en-US" altLang="en-US" sz="2800" dirty="0" smtClean="0">
                <a:solidFill>
                  <a:srgbClr val="FFFF00"/>
                </a:solidFill>
              </a:rPr>
              <a:t>Irrigation was </a:t>
            </a:r>
            <a:r>
              <a:rPr lang="en-US" altLang="en-US" sz="2800" dirty="0" smtClean="0"/>
              <a:t>an </a:t>
            </a:r>
            <a:r>
              <a:rPr lang="en-US" altLang="en-US" sz="2800" dirty="0" smtClean="0">
                <a:solidFill>
                  <a:srgbClr val="FFFF00"/>
                </a:solidFill>
              </a:rPr>
              <a:t>essential </a:t>
            </a:r>
            <a:r>
              <a:rPr lang="en-US" altLang="en-US" sz="2800" dirty="0" smtClean="0"/>
              <a:t>part of Toltec agriculture</a:t>
            </a:r>
            <a:endParaRPr lang="en-US" altLang="en-US" sz="2800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4887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Economy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altLang="en-US" dirty="0"/>
              <a:t>Developed impressive metal-working industry</a:t>
            </a:r>
          </a:p>
          <a:p>
            <a:pPr lvl="1">
              <a:lnSpc>
                <a:spcPct val="90000"/>
              </a:lnSpc>
            </a:pPr>
            <a:r>
              <a:rPr lang="en-US" altLang="en-US" sz="2800" dirty="0"/>
              <a:t>Specialized in jewelry</a:t>
            </a:r>
          </a:p>
          <a:p>
            <a:pPr lvl="1">
              <a:lnSpc>
                <a:spcPct val="90000"/>
              </a:lnSpc>
            </a:pPr>
            <a:endParaRPr lang="en-US" altLang="en-US" sz="2800" dirty="0"/>
          </a:p>
          <a:p>
            <a:pPr>
              <a:lnSpc>
                <a:spcPct val="90000"/>
              </a:lnSpc>
            </a:pPr>
            <a:r>
              <a:rPr lang="en-US" altLang="en-US" dirty="0">
                <a:solidFill>
                  <a:srgbClr val="FFFF00"/>
                </a:solidFill>
              </a:rPr>
              <a:t>Established trade network </a:t>
            </a:r>
            <a:r>
              <a:rPr lang="en-US" altLang="en-US" dirty="0"/>
              <a:t>which stretched </a:t>
            </a:r>
            <a:r>
              <a:rPr lang="en-US" altLang="en-US" dirty="0" smtClean="0">
                <a:solidFill>
                  <a:srgbClr val="FFFF00"/>
                </a:solidFill>
              </a:rPr>
              <a:t>from</a:t>
            </a:r>
            <a:r>
              <a:rPr lang="en-US" altLang="en-US" dirty="0" smtClean="0"/>
              <a:t> </a:t>
            </a:r>
            <a:r>
              <a:rPr lang="en-US" altLang="en-US" dirty="0"/>
              <a:t>northern </a:t>
            </a:r>
            <a:r>
              <a:rPr lang="en-US" altLang="en-US" dirty="0">
                <a:solidFill>
                  <a:srgbClr val="FFFF00"/>
                </a:solidFill>
              </a:rPr>
              <a:t>South </a:t>
            </a:r>
            <a:r>
              <a:rPr lang="en-US" altLang="en-US" dirty="0" smtClean="0">
                <a:solidFill>
                  <a:srgbClr val="FFFF00"/>
                </a:solidFill>
              </a:rPr>
              <a:t>America </a:t>
            </a:r>
            <a:r>
              <a:rPr lang="en-US" altLang="en-US" dirty="0" smtClean="0"/>
              <a:t>and </a:t>
            </a:r>
            <a:r>
              <a:rPr lang="en-US" altLang="en-US" dirty="0" smtClean="0">
                <a:solidFill>
                  <a:srgbClr val="FFFF00"/>
                </a:solidFill>
              </a:rPr>
              <a:t>into</a:t>
            </a:r>
            <a:r>
              <a:rPr lang="en-US" altLang="en-US" dirty="0" smtClean="0"/>
              <a:t> the </a:t>
            </a:r>
            <a:r>
              <a:rPr lang="en-US" altLang="en-US" dirty="0" smtClean="0">
                <a:solidFill>
                  <a:srgbClr val="FFFF00"/>
                </a:solidFill>
              </a:rPr>
              <a:t>American Southwest</a:t>
            </a:r>
          </a:p>
          <a:p>
            <a:pPr lvl="1">
              <a:lnSpc>
                <a:spcPct val="90000"/>
              </a:lnSpc>
            </a:pPr>
            <a:r>
              <a:rPr lang="en-US" altLang="en-US" dirty="0" smtClean="0"/>
              <a:t>Possibly even into the Ohio and Mississippi River Valleys</a:t>
            </a:r>
          </a:p>
          <a:p>
            <a:pPr>
              <a:lnSpc>
                <a:spcPct val="90000"/>
              </a:lnSpc>
            </a:pPr>
            <a:endParaRPr lang="en-US" altLang="en-US" dirty="0"/>
          </a:p>
          <a:p>
            <a:pPr>
              <a:lnSpc>
                <a:spcPct val="90000"/>
              </a:lnSpc>
            </a:pPr>
            <a:r>
              <a:rPr lang="en-US" altLang="en-US" dirty="0" smtClean="0"/>
              <a:t>Traded with obsidian mined in the region for other precious materials</a:t>
            </a:r>
          </a:p>
          <a:p>
            <a:pPr lvl="1">
              <a:lnSpc>
                <a:spcPct val="90000"/>
              </a:lnSpc>
            </a:pPr>
            <a:r>
              <a:rPr lang="en-US" altLang="en-US" sz="1800" dirty="0" smtClean="0"/>
              <a:t>Most notably turquoise </a:t>
            </a:r>
            <a:endParaRPr lang="en-US" altLang="en-US" sz="1800" dirty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121428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Artifacts: Pottery</a:t>
            </a:r>
          </a:p>
        </p:txBody>
      </p:sp>
      <p:pic>
        <p:nvPicPr>
          <p:cNvPr id="49158" name="Picture 6" descr="vessel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295400"/>
            <a:ext cx="23050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161" name="Text Box 9"/>
          <p:cNvSpPr txBox="1">
            <a:spLocks noChangeArrowheads="1"/>
          </p:cNvSpPr>
          <p:nvPr/>
        </p:nvSpPr>
        <p:spPr bwMode="auto">
          <a:xfrm>
            <a:off x="1600200" y="3810000"/>
            <a:ext cx="1847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Duck effigy bowl</a:t>
            </a:r>
          </a:p>
        </p:txBody>
      </p:sp>
      <p:pic>
        <p:nvPicPr>
          <p:cNvPr id="49164" name="Picture 12" descr="braizer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371600"/>
            <a:ext cx="2562225" cy="200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165" name="Text Box 13"/>
          <p:cNvSpPr txBox="1">
            <a:spLocks noChangeArrowheads="1"/>
          </p:cNvSpPr>
          <p:nvPr/>
        </p:nvSpPr>
        <p:spPr bwMode="auto">
          <a:xfrm>
            <a:off x="5486400" y="3657600"/>
            <a:ext cx="2076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Brazier with skulls </a:t>
            </a:r>
          </a:p>
        </p:txBody>
      </p:sp>
      <p:pic>
        <p:nvPicPr>
          <p:cNvPr id="49167" name="Picture 15" descr="pipe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267200"/>
            <a:ext cx="3114675" cy="208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168" name="Text Box 16"/>
          <p:cNvSpPr txBox="1">
            <a:spLocks noChangeArrowheads="1"/>
          </p:cNvSpPr>
          <p:nvPr/>
        </p:nvSpPr>
        <p:spPr bwMode="auto">
          <a:xfrm>
            <a:off x="4267200" y="5029200"/>
            <a:ext cx="755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Pipes</a:t>
            </a:r>
          </a:p>
        </p:txBody>
      </p:sp>
      <p:pic>
        <p:nvPicPr>
          <p:cNvPr id="49173" name="Picture 21" descr="tula6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114800"/>
            <a:ext cx="2790825" cy="200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174" name="Rectangle 22"/>
          <p:cNvSpPr>
            <a:spLocks noChangeArrowheads="1"/>
          </p:cNvSpPr>
          <p:nvPr/>
        </p:nvSpPr>
        <p:spPr bwMode="auto">
          <a:xfrm>
            <a:off x="5257800" y="6248400"/>
            <a:ext cx="3054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r>
              <a:rPr lang="en-US" altLang="en-US"/>
              <a:t>Papagayo polychrome bowl </a:t>
            </a:r>
          </a:p>
        </p:txBody>
      </p:sp>
    </p:spTree>
    <p:extLst>
      <p:ext uri="{BB962C8B-B14F-4D97-AF65-F5344CB8AC3E}">
        <p14:creationId xmlns:p14="http://schemas.microsoft.com/office/powerpoint/2010/main" val="1118754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Artifacts: Stone Carvings</a:t>
            </a:r>
          </a:p>
        </p:txBody>
      </p:sp>
      <p:pic>
        <p:nvPicPr>
          <p:cNvPr id="51205" name="Picture 5" descr="jaguar-bearer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481136"/>
            <a:ext cx="2351896" cy="4119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06" name="Text Box 6"/>
          <p:cNvSpPr txBox="1">
            <a:spLocks noChangeArrowheads="1"/>
          </p:cNvSpPr>
          <p:nvPr/>
        </p:nvSpPr>
        <p:spPr bwMode="auto">
          <a:xfrm>
            <a:off x="1085850" y="5795963"/>
            <a:ext cx="156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dirty="0"/>
              <a:t>Jaguar statue</a:t>
            </a:r>
          </a:p>
        </p:txBody>
      </p:sp>
      <p:pic>
        <p:nvPicPr>
          <p:cNvPr id="51207" name="Picture 7" descr="standing-figure-1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676399"/>
            <a:ext cx="2840183" cy="3810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08" name="Text Box 8"/>
          <p:cNvSpPr txBox="1">
            <a:spLocks noChangeArrowheads="1"/>
          </p:cNvSpPr>
          <p:nvPr/>
        </p:nvSpPr>
        <p:spPr bwMode="auto">
          <a:xfrm>
            <a:off x="5419725" y="5867400"/>
            <a:ext cx="1123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/>
              <a:t>Figurines</a:t>
            </a:r>
          </a:p>
        </p:txBody>
      </p:sp>
      <p:pic>
        <p:nvPicPr>
          <p:cNvPr id="51210" name="Picture 10" descr="standing-figure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3675" y="1371600"/>
            <a:ext cx="2257425" cy="4434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5091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Religion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Toltec </a:t>
            </a:r>
            <a:r>
              <a:rPr lang="en-US" dirty="0" smtClean="0">
                <a:solidFill>
                  <a:srgbClr val="FFFF00"/>
                </a:solidFill>
              </a:rPr>
              <a:t>were polytheistic </a:t>
            </a:r>
            <a:r>
              <a:rPr lang="en-US" dirty="0" smtClean="0"/>
              <a:t>like the other major culture of Mesoamerica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FFF00"/>
                </a:solidFill>
              </a:rPr>
              <a:t>Gods represented</a:t>
            </a:r>
            <a:r>
              <a:rPr lang="en-US" dirty="0" smtClean="0"/>
              <a:t> different important </a:t>
            </a:r>
            <a:r>
              <a:rPr lang="en-US" dirty="0" smtClean="0">
                <a:solidFill>
                  <a:srgbClr val="FFFF00"/>
                </a:solidFill>
              </a:rPr>
              <a:t>aspects of life</a:t>
            </a:r>
            <a:r>
              <a:rPr lang="en-US" dirty="0" smtClean="0"/>
              <a:t> that was </a:t>
            </a:r>
            <a:r>
              <a:rPr lang="en-US" dirty="0" smtClean="0">
                <a:solidFill>
                  <a:srgbClr val="FFFF00"/>
                </a:solidFill>
              </a:rPr>
              <a:t>important</a:t>
            </a:r>
            <a:r>
              <a:rPr lang="en-US" dirty="0" smtClean="0"/>
              <a:t> to the </a:t>
            </a:r>
            <a:r>
              <a:rPr lang="en-US" dirty="0" smtClean="0">
                <a:solidFill>
                  <a:srgbClr val="FFFF00"/>
                </a:solidFill>
              </a:rPr>
              <a:t>Toltec</a:t>
            </a:r>
            <a:r>
              <a:rPr lang="en-US" dirty="0" smtClean="0"/>
              <a:t> </a:t>
            </a:r>
          </a:p>
          <a:p>
            <a:endParaRPr lang="en-US" dirty="0"/>
          </a:p>
          <a:p>
            <a:r>
              <a:rPr lang="en-US" dirty="0" smtClean="0"/>
              <a:t>Gods represented things such as fertility, rain, water, vegetation, etc.. </a:t>
            </a:r>
          </a:p>
        </p:txBody>
      </p:sp>
    </p:spTree>
    <p:extLst>
      <p:ext uri="{BB962C8B-B14F-4D97-AF65-F5344CB8AC3E}">
        <p14:creationId xmlns:p14="http://schemas.microsoft.com/office/powerpoint/2010/main" val="1228537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Religion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The two </a:t>
            </a:r>
            <a:r>
              <a:rPr lang="en-US" dirty="0" smtClean="0">
                <a:solidFill>
                  <a:srgbClr val="FFFF00"/>
                </a:solidFill>
              </a:rPr>
              <a:t>most important gods</a:t>
            </a:r>
            <a:r>
              <a:rPr lang="en-US" dirty="0" smtClean="0"/>
              <a:t> of the Toltec </a:t>
            </a:r>
            <a:r>
              <a:rPr lang="en-US" dirty="0">
                <a:solidFill>
                  <a:srgbClr val="FFFF00"/>
                </a:solidFill>
              </a:rPr>
              <a:t>were Quetzalcoatl and </a:t>
            </a:r>
            <a:r>
              <a:rPr lang="en-US" dirty="0" smtClean="0">
                <a:solidFill>
                  <a:srgbClr val="FFFF00"/>
                </a:solidFill>
              </a:rPr>
              <a:t>Tezcatlipoca</a:t>
            </a:r>
          </a:p>
          <a:p>
            <a:endParaRPr lang="en-US" dirty="0"/>
          </a:p>
          <a:p>
            <a:r>
              <a:rPr lang="en-US" dirty="0" smtClean="0"/>
              <a:t>They were </a:t>
            </a:r>
            <a:r>
              <a:rPr lang="en-US" dirty="0" smtClean="0">
                <a:solidFill>
                  <a:srgbClr val="FFFF00"/>
                </a:solidFill>
              </a:rPr>
              <a:t>brother gods and responsible for creating the earth</a:t>
            </a:r>
          </a:p>
          <a:p>
            <a:endParaRPr lang="en-US" dirty="0"/>
          </a:p>
          <a:p>
            <a:r>
              <a:rPr lang="en-US" dirty="0" smtClean="0"/>
              <a:t>They were also thought to be eternal opposites</a:t>
            </a:r>
          </a:p>
          <a:p>
            <a:r>
              <a:rPr lang="en-US" dirty="0" smtClean="0"/>
              <a:t>Quetzalcoatl represented: </a:t>
            </a:r>
            <a:r>
              <a:rPr lang="en-US" dirty="0"/>
              <a:t>learning, fertility, holiness, gentility, culture, philosophy, as well as </a:t>
            </a:r>
            <a:r>
              <a:rPr lang="en-US" dirty="0" smtClean="0"/>
              <a:t>good</a:t>
            </a:r>
          </a:p>
          <a:p>
            <a:endParaRPr lang="en-US" dirty="0"/>
          </a:p>
          <a:p>
            <a:r>
              <a:rPr lang="en-US" dirty="0" smtClean="0"/>
              <a:t>Tezcatlipoca represented: </a:t>
            </a:r>
            <a:r>
              <a:rPr lang="en-US" dirty="0"/>
              <a:t>war, tyranny, and evil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75531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Quetzalcoatl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 descr="https://lanaveva.files.wordpress.com/2011/05/quetzalcoatl-77598.jpe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181595"/>
            <a:ext cx="6934200" cy="576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4217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Tezcatlipoca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458" name="Picture 2" descr="http://upload.wikimedia.org/wikipedia/commons/6/67/Black_Tezcatlipoca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488374"/>
            <a:ext cx="7861759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8058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dirty="0"/>
              <a:t>Toltec Art and Religious Piercings</a:t>
            </a:r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en-US" sz="2800" dirty="0"/>
              <a:t>Murals</a:t>
            </a:r>
          </a:p>
          <a:p>
            <a:r>
              <a:rPr lang="en-US" altLang="en-US" sz="2800" dirty="0"/>
              <a:t>Depicting gruesome battle scenes</a:t>
            </a:r>
          </a:p>
          <a:p>
            <a:r>
              <a:rPr lang="en-US" altLang="en-US" sz="2800" dirty="0"/>
              <a:t>Chief Bird Warriors</a:t>
            </a:r>
          </a:p>
          <a:p>
            <a:r>
              <a:rPr lang="en-US" altLang="en-US" sz="2800" dirty="0"/>
              <a:t>Piercing his own cheek for losing battle</a:t>
            </a:r>
          </a:p>
        </p:txBody>
      </p:sp>
      <p:pic>
        <p:nvPicPr>
          <p:cNvPr id="26630" name="Picture 6" descr="mural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53000" y="1905000"/>
            <a:ext cx="3657600" cy="33480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5211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/>
      <p:bldP spid="26628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7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en-US" sz="2800" dirty="0"/>
              <a:t>Strongly resembles an Aztec Eagle Warrior</a:t>
            </a:r>
          </a:p>
          <a:p>
            <a:r>
              <a:rPr lang="en-US" altLang="en-US" sz="2800" dirty="0"/>
              <a:t>Ceramic</a:t>
            </a:r>
          </a:p>
          <a:p>
            <a:r>
              <a:rPr lang="en-US" altLang="en-US" sz="2800" dirty="0"/>
              <a:t>Represents a Toltec priest</a:t>
            </a:r>
          </a:p>
          <a:p>
            <a:r>
              <a:rPr lang="en-US" altLang="en-US" sz="2800" dirty="0"/>
              <a:t>Drawing blood as an offertory sacrifice </a:t>
            </a:r>
          </a:p>
        </p:txBody>
      </p:sp>
      <p:pic>
        <p:nvPicPr>
          <p:cNvPr id="28679" name="Picture 7" descr="priest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05400" y="1752600"/>
            <a:ext cx="3429000" cy="4572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en-US" altLang="en-US" sz="4000" dirty="0"/>
              <a:t>Toltec Art and Religious Piercings</a:t>
            </a:r>
          </a:p>
        </p:txBody>
      </p:sp>
    </p:spTree>
    <p:extLst>
      <p:ext uri="{BB962C8B-B14F-4D97-AF65-F5344CB8AC3E}">
        <p14:creationId xmlns:p14="http://schemas.microsoft.com/office/powerpoint/2010/main" val="2940245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7" grpId="0" build="p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>
                <a:solidFill>
                  <a:srgbClr val="FFFF00"/>
                </a:solidFill>
              </a:rPr>
              <a:t>Objective</a:t>
            </a:r>
            <a:endParaRPr lang="en-US" b="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WWBAT: Introduce and discuss major characteristics of Toltec civilization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726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dirty="0" smtClean="0">
                <a:solidFill>
                  <a:schemeClr val="tx1"/>
                </a:solidFill>
              </a:rPr>
              <a:t>Reasons for Collapse</a:t>
            </a:r>
            <a:endParaRPr lang="en-US" altLang="en-US" sz="4000" dirty="0">
              <a:solidFill>
                <a:schemeClr val="tx1"/>
              </a:solidFill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382000" cy="5257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 dirty="0"/>
              <a:t>Agriculture 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agriculture was especially sensitive to drought 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problem became critical with population growth 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Tula may have become overpopulated by 1100 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climate change and decrease in precipitation may have caused many years of famine 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historical accounts contain many references to food problems </a:t>
            </a:r>
          </a:p>
          <a:p>
            <a:pPr>
              <a:lnSpc>
                <a:spcPct val="90000"/>
              </a:lnSpc>
            </a:pPr>
            <a:r>
              <a:rPr lang="en-US" altLang="en-US" sz="2400" dirty="0"/>
              <a:t>Conflicts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often coupled with stories of conflicts and battles over land, famine may have coincided with period of greatest influx of population </a:t>
            </a:r>
          </a:p>
          <a:p>
            <a:pPr>
              <a:lnSpc>
                <a:spcPct val="90000"/>
              </a:lnSpc>
            </a:pPr>
            <a:r>
              <a:rPr lang="en-US" altLang="en-US" sz="2400" dirty="0"/>
              <a:t>Social integration 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problems of multi-ethnicity 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continual flow of migrants into the city caused strains 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migrants may have been toughened and warlike </a:t>
            </a:r>
          </a:p>
          <a:p>
            <a:pPr lvl="2">
              <a:lnSpc>
                <a:spcPct val="90000"/>
              </a:lnSpc>
              <a:buFont typeface="Wingdings" pitchFamily="2" charset="2"/>
              <a:buNone/>
            </a:pPr>
            <a:endParaRPr lang="en-US" altLang="en-US" sz="1800" dirty="0"/>
          </a:p>
        </p:txBody>
      </p:sp>
    </p:spTree>
    <p:extLst>
      <p:ext uri="{BB962C8B-B14F-4D97-AF65-F5344CB8AC3E}">
        <p14:creationId xmlns:p14="http://schemas.microsoft.com/office/powerpoint/2010/main" val="3155753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Aztecs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Rise of the </a:t>
            </a:r>
            <a:r>
              <a:rPr lang="en-US" dirty="0" smtClean="0"/>
              <a:t>Aztecs Page 237-239</a:t>
            </a:r>
          </a:p>
          <a:p>
            <a:endParaRPr lang="en-US" dirty="0"/>
          </a:p>
          <a:p>
            <a:r>
              <a:rPr lang="en-US" dirty="0" smtClean="0"/>
              <a:t>Aztec Religion Pages 239-240</a:t>
            </a:r>
          </a:p>
          <a:p>
            <a:endParaRPr lang="en-US" dirty="0"/>
          </a:p>
          <a:p>
            <a:r>
              <a:rPr lang="en-US" dirty="0" smtClean="0"/>
              <a:t>Aztec </a:t>
            </a:r>
            <a:r>
              <a:rPr lang="en-US" dirty="0" smtClean="0"/>
              <a:t>Economy </a:t>
            </a:r>
            <a:r>
              <a:rPr lang="en-US" dirty="0" smtClean="0"/>
              <a:t>240-241</a:t>
            </a:r>
          </a:p>
          <a:p>
            <a:endParaRPr lang="en-US" dirty="0"/>
          </a:p>
          <a:p>
            <a:r>
              <a:rPr lang="en-US" dirty="0" smtClean="0"/>
              <a:t>Aztec </a:t>
            </a:r>
            <a:r>
              <a:rPr lang="en-US" dirty="0"/>
              <a:t>Social Structure </a:t>
            </a:r>
            <a:r>
              <a:rPr lang="en-US" dirty="0" smtClean="0"/>
              <a:t>Pages 241-243</a:t>
            </a:r>
          </a:p>
          <a:p>
            <a:endParaRPr lang="en-US" dirty="0"/>
          </a:p>
          <a:p>
            <a:r>
              <a:rPr lang="en-US" dirty="0"/>
              <a:t>Aztec Empire and Political </a:t>
            </a:r>
            <a:r>
              <a:rPr lang="en-US" dirty="0" smtClean="0"/>
              <a:t>Organization pages 243-244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5983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upload.wikimedia.org/wikipedia/commons/thumb/b/b1/Aztec_Empire_1519_map-fr.svg/2000px-Aztec_Empire_1519_map-fr.svg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1000"/>
            <a:ext cx="8108041" cy="624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4143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ttp://publications.newberry.org/aztecs/images/full/s2i1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762000"/>
            <a:ext cx="8458979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4691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" descr="STEA63540176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9567" y="274638"/>
            <a:ext cx="4044866" cy="5851525"/>
          </a:xfrm>
          <a:noFill/>
        </p:spPr>
      </p:pic>
    </p:spTree>
    <p:extLst>
      <p:ext uri="{BB962C8B-B14F-4D97-AF65-F5344CB8AC3E}">
        <p14:creationId xmlns:p14="http://schemas.microsoft.com/office/powerpoint/2010/main" val="52827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Interactive Notebook Setup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1/29/2016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The Toltec and Aztec Civilizations</a:t>
            </a:r>
          </a:p>
          <a:p>
            <a:r>
              <a:rPr lang="en-US" dirty="0" smtClean="0"/>
              <a:t>This will be one page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3738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Background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dirty="0" smtClean="0"/>
              <a:t>The Toltec were a </a:t>
            </a:r>
            <a:r>
              <a:rPr lang="en-US" altLang="en-US" dirty="0" smtClean="0">
                <a:solidFill>
                  <a:srgbClr val="FFFF00"/>
                </a:solidFill>
              </a:rPr>
              <a:t>nomadic people</a:t>
            </a:r>
            <a:r>
              <a:rPr lang="en-US" altLang="en-US" dirty="0" smtClean="0"/>
              <a:t> who moved into </a:t>
            </a:r>
            <a:r>
              <a:rPr lang="en-US" altLang="en-US" dirty="0"/>
              <a:t>southern Mexico from </a:t>
            </a:r>
            <a:r>
              <a:rPr lang="en-US" altLang="en-US" dirty="0" smtClean="0">
                <a:solidFill>
                  <a:srgbClr val="FFFF00"/>
                </a:solidFill>
              </a:rPr>
              <a:t>north</a:t>
            </a:r>
          </a:p>
          <a:p>
            <a:pPr>
              <a:lnSpc>
                <a:spcPct val="80000"/>
              </a:lnSpc>
            </a:pPr>
            <a:endParaRPr lang="en-US" altLang="en-US" dirty="0" smtClean="0"/>
          </a:p>
          <a:p>
            <a:pPr>
              <a:lnSpc>
                <a:spcPct val="80000"/>
              </a:lnSpc>
            </a:pPr>
            <a:r>
              <a:rPr lang="en-US" altLang="en-US" dirty="0" smtClean="0"/>
              <a:t>Moved in around the time </a:t>
            </a:r>
            <a:r>
              <a:rPr lang="en-US" altLang="en-US" dirty="0"/>
              <a:t>of </a:t>
            </a:r>
            <a:r>
              <a:rPr lang="en-US" altLang="en-US" dirty="0" smtClean="0"/>
              <a:t>the Mayan collapse in the 8</a:t>
            </a:r>
            <a:r>
              <a:rPr lang="en-US" altLang="en-US" baseline="30000" dirty="0" smtClean="0"/>
              <a:t>th</a:t>
            </a:r>
            <a:r>
              <a:rPr lang="en-US" altLang="en-US" dirty="0" smtClean="0"/>
              <a:t> century CE</a:t>
            </a:r>
            <a:endParaRPr lang="en-US" altLang="en-US" dirty="0"/>
          </a:p>
          <a:p>
            <a:pPr>
              <a:lnSpc>
                <a:spcPct val="80000"/>
              </a:lnSpc>
            </a:pPr>
            <a:endParaRPr lang="en-US" altLang="en-US" dirty="0"/>
          </a:p>
          <a:p>
            <a:pPr>
              <a:lnSpc>
                <a:spcPct val="80000"/>
              </a:lnSpc>
            </a:pPr>
            <a:r>
              <a:rPr lang="en-US" altLang="en-US" dirty="0">
                <a:solidFill>
                  <a:srgbClr val="FFFF00"/>
                </a:solidFill>
              </a:rPr>
              <a:t>Took over and expanded Mayan centers</a:t>
            </a:r>
          </a:p>
          <a:p>
            <a:pPr>
              <a:lnSpc>
                <a:spcPct val="80000"/>
              </a:lnSpc>
            </a:pPr>
            <a:endParaRPr lang="en-US" altLang="en-US" dirty="0"/>
          </a:p>
          <a:p>
            <a:pPr>
              <a:lnSpc>
                <a:spcPct val="80000"/>
              </a:lnSpc>
            </a:pPr>
            <a:r>
              <a:rPr lang="en-US" altLang="en-US" dirty="0"/>
              <a:t>Built capital city of Tula using Mayan architectural and construction techniques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7275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www.fofweb.com/Electronic_Images/Maps/AK-103TheToltecEmpire.gif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57200"/>
            <a:ext cx="8436610" cy="556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9781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495800" cy="4709160"/>
          </a:xfrm>
        </p:spPr>
        <p:txBody>
          <a:bodyPr>
            <a:normAutofit fontScale="92500" lnSpcReduction="10000"/>
          </a:bodyPr>
          <a:lstStyle/>
          <a:p>
            <a:r>
              <a:rPr lang="en-US" altLang="en-US" dirty="0"/>
              <a:t>Name means: an “urbanite,” a “cultured” person, and the “reed people” 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The </a:t>
            </a:r>
            <a:r>
              <a:rPr lang="en-US" altLang="en-US" dirty="0" smtClean="0">
                <a:solidFill>
                  <a:srgbClr val="FFFF00"/>
                </a:solidFill>
              </a:rPr>
              <a:t>language</a:t>
            </a:r>
            <a:r>
              <a:rPr lang="en-US" altLang="en-US" dirty="0" smtClean="0"/>
              <a:t> of the Toltec </a:t>
            </a:r>
            <a:r>
              <a:rPr lang="en-US" altLang="en-US" dirty="0" smtClean="0">
                <a:solidFill>
                  <a:srgbClr val="FFFF00"/>
                </a:solidFill>
              </a:rPr>
              <a:t>was</a:t>
            </a:r>
            <a:r>
              <a:rPr lang="en-US" altLang="en-US" dirty="0" smtClean="0"/>
              <a:t> called </a:t>
            </a:r>
            <a:r>
              <a:rPr lang="en-US" altLang="en-US" dirty="0" err="1" smtClean="0">
                <a:solidFill>
                  <a:srgbClr val="FFFF00"/>
                </a:solidFill>
              </a:rPr>
              <a:t>Nahuatl</a:t>
            </a:r>
            <a:r>
              <a:rPr lang="en-US" altLang="en-US" dirty="0" smtClean="0">
                <a:solidFill>
                  <a:srgbClr val="FFFF00"/>
                </a:solidFill>
              </a:rPr>
              <a:t> </a:t>
            </a:r>
            <a:endParaRPr lang="en-US" altLang="en-US" dirty="0">
              <a:solidFill>
                <a:srgbClr val="FFFF00"/>
              </a:solidFill>
            </a:endParaRPr>
          </a:p>
          <a:p>
            <a:pPr marL="137160" indent="0">
              <a:buNone/>
            </a:pPr>
            <a:endParaRPr lang="en-US" altLang="en-US" dirty="0"/>
          </a:p>
          <a:p>
            <a:r>
              <a:rPr lang="en-US" altLang="en-US" dirty="0"/>
              <a:t>Dominated Mexico between 10</a:t>
            </a:r>
            <a:r>
              <a:rPr lang="en-US" altLang="en-US" baseline="30000" dirty="0"/>
              <a:t>th</a:t>
            </a:r>
            <a:r>
              <a:rPr lang="en-US" altLang="en-US" dirty="0"/>
              <a:t> and 12</a:t>
            </a:r>
            <a:r>
              <a:rPr lang="en-US" altLang="en-US" baseline="30000" dirty="0"/>
              <a:t>th</a:t>
            </a:r>
            <a:r>
              <a:rPr lang="en-US" altLang="en-US" dirty="0"/>
              <a:t> century AD</a:t>
            </a:r>
          </a:p>
          <a:p>
            <a:endParaRPr lang="en-US" dirty="0"/>
          </a:p>
        </p:txBody>
      </p:sp>
      <p:pic>
        <p:nvPicPr>
          <p:cNvPr id="4" name="Picture 5" descr="250px-Telamones_Tul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00600" y="2051482"/>
            <a:ext cx="4088780" cy="41910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223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Brought in own ideas and </a:t>
            </a:r>
            <a:r>
              <a:rPr lang="en-US" dirty="0" smtClean="0">
                <a:solidFill>
                  <a:srgbClr val="FFFF00"/>
                </a:solidFill>
              </a:rPr>
              <a:t>mixed with </a:t>
            </a:r>
            <a:r>
              <a:rPr lang="en-US" dirty="0" smtClean="0"/>
              <a:t>those of the </a:t>
            </a:r>
            <a:r>
              <a:rPr lang="en-US" dirty="0" smtClean="0">
                <a:solidFill>
                  <a:srgbClr val="FFFF00"/>
                </a:solidFill>
              </a:rPr>
              <a:t>previous inhabitants of the region</a:t>
            </a:r>
          </a:p>
          <a:p>
            <a:pPr lvl="1"/>
            <a:r>
              <a:rPr lang="en-US" dirty="0" smtClean="0"/>
              <a:t>Most notably the Maya and the </a:t>
            </a:r>
            <a:r>
              <a:rPr lang="en-US" altLang="en-US" dirty="0" smtClean="0">
                <a:cs typeface="Arial" charset="0"/>
              </a:rPr>
              <a:t>Teotihuacán </a:t>
            </a:r>
          </a:p>
          <a:p>
            <a:endParaRPr lang="en-US" dirty="0">
              <a:cs typeface="Arial" charset="0"/>
            </a:endParaRPr>
          </a:p>
          <a:p>
            <a:r>
              <a:rPr lang="en-US" dirty="0" smtClean="0">
                <a:cs typeface="Arial" charset="0"/>
              </a:rPr>
              <a:t>Most prominent ideas brought related to military and political organizations</a:t>
            </a:r>
          </a:p>
          <a:p>
            <a:endParaRPr lang="en-US" dirty="0">
              <a:cs typeface="Arial" charset="0"/>
            </a:endParaRPr>
          </a:p>
          <a:p>
            <a:r>
              <a:rPr lang="en-US" dirty="0" smtClean="0">
                <a:cs typeface="Arial" charset="0"/>
              </a:rPr>
              <a:t>Also added to the already prominent practice of human sacrifice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11263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Background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>
                <a:solidFill>
                  <a:srgbClr val="FFFF00"/>
                </a:solidFill>
              </a:rPr>
              <a:t>Capital</a:t>
            </a:r>
            <a:r>
              <a:rPr lang="en-US" altLang="en-US" dirty="0" smtClean="0"/>
              <a:t> city </a:t>
            </a:r>
            <a:r>
              <a:rPr lang="en-US" altLang="en-US" dirty="0" smtClean="0">
                <a:solidFill>
                  <a:srgbClr val="FFFF00"/>
                </a:solidFill>
              </a:rPr>
              <a:t>was</a:t>
            </a:r>
            <a:r>
              <a:rPr lang="en-US" altLang="en-US" dirty="0" smtClean="0"/>
              <a:t> called </a:t>
            </a:r>
            <a:r>
              <a:rPr lang="en-US" altLang="en-US" dirty="0" smtClean="0">
                <a:solidFill>
                  <a:srgbClr val="FFFF00"/>
                </a:solidFill>
              </a:rPr>
              <a:t>Tula</a:t>
            </a:r>
          </a:p>
          <a:p>
            <a:r>
              <a:rPr lang="en-US" altLang="en-US" dirty="0" smtClean="0"/>
              <a:t>Lasted from around 900-1200 CE</a:t>
            </a:r>
            <a:endParaRPr lang="en-US" altLang="en-US" dirty="0"/>
          </a:p>
          <a:p>
            <a:r>
              <a:rPr lang="en-US" altLang="en-US" dirty="0" smtClean="0"/>
              <a:t>Developed north </a:t>
            </a:r>
            <a:r>
              <a:rPr lang="en-US" altLang="en-US" dirty="0"/>
              <a:t>of </a:t>
            </a:r>
            <a:r>
              <a:rPr lang="en-US" altLang="en-US" dirty="0" smtClean="0"/>
              <a:t>Teotihuacan</a:t>
            </a:r>
          </a:p>
          <a:p>
            <a:endParaRPr lang="en-US" altLang="en-US" dirty="0"/>
          </a:p>
          <a:p>
            <a:r>
              <a:rPr lang="en-US" altLang="en-US" dirty="0">
                <a:solidFill>
                  <a:srgbClr val="FFFF00"/>
                </a:solidFill>
              </a:rPr>
              <a:t>Located on the Tula river </a:t>
            </a:r>
            <a:r>
              <a:rPr lang="en-US" altLang="en-US" dirty="0"/>
              <a:t>and near the Lerma rivers </a:t>
            </a:r>
            <a:r>
              <a:rPr lang="en-US" altLang="en-US" dirty="0">
                <a:solidFill>
                  <a:srgbClr val="FFFF00"/>
                </a:solidFill>
              </a:rPr>
              <a:t>for easy communication </a:t>
            </a:r>
            <a:r>
              <a:rPr lang="en-US" altLang="en-US" dirty="0"/>
              <a:t>with </a:t>
            </a:r>
            <a:r>
              <a:rPr lang="en-US" altLang="en-US" dirty="0" smtClean="0"/>
              <a:t>others</a:t>
            </a:r>
          </a:p>
          <a:p>
            <a:endParaRPr lang="en-US" altLang="en-US" dirty="0"/>
          </a:p>
          <a:p>
            <a:r>
              <a:rPr lang="en-US" altLang="en-US" dirty="0"/>
              <a:t>This new capital was closer to the northern limits of </a:t>
            </a:r>
            <a:r>
              <a:rPr lang="en-US" altLang="en-US" dirty="0" smtClean="0"/>
              <a:t>agriculture</a:t>
            </a:r>
            <a:endParaRPr lang="en-US" alt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2690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TULA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8" name="Picture 4" descr="http://www.zonaturistica.com/files/atractivos/1017/A1017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76400"/>
            <a:ext cx="8412885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0673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1078</TotalTime>
  <Words>594</Words>
  <Application>Microsoft Office PowerPoint</Application>
  <PresentationFormat>On-screen Show (4:3)</PresentationFormat>
  <Paragraphs>118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Apex</vt:lpstr>
      <vt:lpstr>Columbian Exchange Bellwork</vt:lpstr>
      <vt:lpstr>Objective</vt:lpstr>
      <vt:lpstr>Interactive Notebook Setup</vt:lpstr>
      <vt:lpstr>Background</vt:lpstr>
      <vt:lpstr>PowerPoint Presentation</vt:lpstr>
      <vt:lpstr>Background</vt:lpstr>
      <vt:lpstr>Background</vt:lpstr>
      <vt:lpstr>Background</vt:lpstr>
      <vt:lpstr>TULA</vt:lpstr>
      <vt:lpstr>Economy </vt:lpstr>
      <vt:lpstr>Economy </vt:lpstr>
      <vt:lpstr>Artifacts: Pottery</vt:lpstr>
      <vt:lpstr>Artifacts: Stone Carvings</vt:lpstr>
      <vt:lpstr>Religion </vt:lpstr>
      <vt:lpstr>Religion </vt:lpstr>
      <vt:lpstr>Quetzalcoatl</vt:lpstr>
      <vt:lpstr>Tezcatlipoca</vt:lpstr>
      <vt:lpstr>Toltec Art and Religious Piercings</vt:lpstr>
      <vt:lpstr>Toltec Art and Religious Piercings</vt:lpstr>
      <vt:lpstr>Reasons for Collapse</vt:lpstr>
      <vt:lpstr>The Aztecs</vt:lpstr>
      <vt:lpstr>PowerPoint Presentation</vt:lpstr>
      <vt:lpstr>PowerPoint Presentation</vt:lpstr>
      <vt:lpstr>PowerPoint Presentation</vt:lpstr>
    </vt:vector>
  </TitlesOfParts>
  <Company>Tucson Unified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Pfannenstiel, Andrew</dc:creator>
  <cp:lastModifiedBy>Pfannenstiel, Andrew</cp:lastModifiedBy>
  <cp:revision>30</cp:revision>
  <dcterms:created xsi:type="dcterms:W3CDTF">2015-01-12T19:49:05Z</dcterms:created>
  <dcterms:modified xsi:type="dcterms:W3CDTF">2016-01-29T16:12:18Z</dcterms:modified>
</cp:coreProperties>
</file>