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297" r:id="rId3"/>
    <p:sldId id="295" r:id="rId4"/>
    <p:sldId id="302" r:id="rId5"/>
    <p:sldId id="301" r:id="rId6"/>
    <p:sldId id="292" r:id="rId7"/>
    <p:sldId id="293" r:id="rId8"/>
    <p:sldId id="271" r:id="rId9"/>
    <p:sldId id="272" r:id="rId10"/>
    <p:sldId id="270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9" r:id="rId20"/>
    <p:sldId id="290" r:id="rId21"/>
    <p:sldId id="291" r:id="rId22"/>
    <p:sldId id="281" r:id="rId23"/>
    <p:sldId id="282" r:id="rId24"/>
    <p:sldId id="284" r:id="rId25"/>
    <p:sldId id="283" r:id="rId26"/>
    <p:sldId id="298" r:id="rId27"/>
    <p:sldId id="300" r:id="rId28"/>
    <p:sldId id="29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123C190-8DAC-4157-A6BB-2E6B85B393E5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7DF204F-FBB0-4E2E-9705-2B03C66C0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23C190-8DAC-4157-A6BB-2E6B85B393E5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DF204F-FBB0-4E2E-9705-2B03C66C0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123C190-8DAC-4157-A6BB-2E6B85B393E5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7DF204F-FBB0-4E2E-9705-2B03C66C0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23C190-8DAC-4157-A6BB-2E6B85B393E5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DF204F-FBB0-4E2E-9705-2B03C66C0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123C190-8DAC-4157-A6BB-2E6B85B393E5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7DF204F-FBB0-4E2E-9705-2B03C66C0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23C190-8DAC-4157-A6BB-2E6B85B393E5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DF204F-FBB0-4E2E-9705-2B03C66C0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23C190-8DAC-4157-A6BB-2E6B85B393E5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DF204F-FBB0-4E2E-9705-2B03C66C0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23C190-8DAC-4157-A6BB-2E6B85B393E5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DF204F-FBB0-4E2E-9705-2B03C66C0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123C190-8DAC-4157-A6BB-2E6B85B393E5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DF204F-FBB0-4E2E-9705-2B03C66C0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23C190-8DAC-4157-A6BB-2E6B85B393E5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DF204F-FBB0-4E2E-9705-2B03C66C0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23C190-8DAC-4157-A6BB-2E6B85B393E5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DF204F-FBB0-4E2E-9705-2B03C66C01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123C190-8DAC-4157-A6BB-2E6B85B393E5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7DF204F-FBB0-4E2E-9705-2B03C66C0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m/url?sa=i&amp;rct=j&amp;q=&amp;esrc=s&amp;frm=1&amp;source=images&amp;cd=&amp;cad=rja&amp;uact=8&amp;ved=0ahUKEwjtvdu7x-jKAhUC5WMKHRs9CD0QjRwIBw&amp;url=https://www.pinterest.com/pinkedone/denver-broncos/&amp;psig=AFQjCNF4S4ienIBGY_ZWiAMsIu7esvAHww&amp;ust=145503434037899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heavy.com/sports/2016/01/denver-broncos-super-bowl-odds-super-bowl-50-chances-win-line-vegas-playoffs-seed-matchup-spread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http://www.speakgif.com/wp-content/uploads/2016/02/Super-Bowl-50-Denver-Broncos-Peyton-Manning-ANIMATED-GIF.gi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hyperlink" Target="http://www.speakgif.com/wp-content/uploads/2016/02/Super-Bowl-50-Denver-Broncos-Von-Miller-ANIMATED-GIF.gi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Mughal Empire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When you here the term Mughal(also known as Mogul) what comes to mind?</a:t>
            </a:r>
          </a:p>
          <a:p>
            <a:r>
              <a:rPr lang="en-US" altLang="en-US" dirty="0" smtClean="0">
                <a:solidFill>
                  <a:srgbClr val="FF0000"/>
                </a:solidFill>
              </a:rPr>
              <a:t>Answers Vary(Mongols)</a:t>
            </a:r>
          </a:p>
          <a:p>
            <a:endParaRPr lang="en-US" altLang="en-US" dirty="0">
              <a:solidFill>
                <a:srgbClr val="FF0000"/>
              </a:solidFill>
            </a:endParaRPr>
          </a:p>
          <a:p>
            <a:r>
              <a:rPr lang="en-US" altLang="en-US" dirty="0" smtClean="0"/>
              <a:t>What has long been the dominate religion of India?</a:t>
            </a:r>
          </a:p>
          <a:p>
            <a:r>
              <a:rPr lang="en-US" altLang="en-US" dirty="0" smtClean="0">
                <a:solidFill>
                  <a:srgbClr val="FF0000"/>
                </a:solidFill>
              </a:rPr>
              <a:t>Hinduism</a:t>
            </a:r>
          </a:p>
          <a:p>
            <a:endParaRPr lang="en-US" altLang="en-US" dirty="0" smtClean="0"/>
          </a:p>
          <a:p>
            <a:pPr marL="0" indent="0"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702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838200"/>
          </a:xfrm>
        </p:spPr>
        <p:txBody>
          <a:bodyPr/>
          <a:lstStyle/>
          <a:p>
            <a:r>
              <a:rPr lang="en-US" dirty="0" smtClean="0"/>
              <a:t>The Mughal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6172200" cy="5867400"/>
          </a:xfrm>
        </p:spPr>
        <p:txBody>
          <a:bodyPr/>
          <a:lstStyle/>
          <a:p>
            <a:r>
              <a:rPr lang="en-GB" dirty="0" smtClean="0"/>
              <a:t>The Mughal (or Mogul) Empire </a:t>
            </a:r>
            <a:r>
              <a:rPr lang="en-GB" dirty="0" smtClean="0">
                <a:solidFill>
                  <a:srgbClr val="FF0000"/>
                </a:solidFill>
              </a:rPr>
              <a:t>ruled most of India and Pakistan in the 16th and 17th centuries</a:t>
            </a:r>
          </a:p>
          <a:p>
            <a:r>
              <a:rPr lang="en-GB" dirty="0" smtClean="0"/>
              <a:t>It consolidated Islam in South Asia, and spread Muslim (and particularly Persian) arts and culture as well as the faith</a:t>
            </a:r>
          </a:p>
          <a:p>
            <a:r>
              <a:rPr lang="en-GB" dirty="0" smtClean="0"/>
              <a:t>The Mughals were </a:t>
            </a:r>
            <a:r>
              <a:rPr lang="en-GB" dirty="0" smtClean="0">
                <a:solidFill>
                  <a:srgbClr val="FF0000"/>
                </a:solidFill>
              </a:rPr>
              <a:t>Muslims who ruled a country with a large Hindu majority</a:t>
            </a:r>
          </a:p>
          <a:p>
            <a:r>
              <a:rPr lang="en-GB" dirty="0" smtClean="0"/>
              <a:t>However, for much of their empire they </a:t>
            </a:r>
            <a:r>
              <a:rPr lang="en-GB" dirty="0" smtClean="0">
                <a:solidFill>
                  <a:srgbClr val="FF0000"/>
                </a:solidFill>
              </a:rPr>
              <a:t>allowed Hindus to reach senior government or military positions</a:t>
            </a:r>
          </a:p>
          <a:p>
            <a:endParaRPr lang="en-US" dirty="0"/>
          </a:p>
        </p:txBody>
      </p:sp>
      <p:pic>
        <p:nvPicPr>
          <p:cNvPr id="15362" name="Picture 2" descr="http://home.comcast.net/~DiazStudents/IslamIndiaMughalEmp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4815" y="0"/>
            <a:ext cx="2639185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822960"/>
          </a:xfrm>
        </p:spPr>
        <p:txBody>
          <a:bodyPr/>
          <a:lstStyle/>
          <a:p>
            <a:r>
              <a:rPr lang="en-US" dirty="0" smtClean="0"/>
              <a:t>Babur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6172200" cy="5791200"/>
          </a:xfrm>
        </p:spPr>
        <p:txBody>
          <a:bodyPr>
            <a:normAutofit fontScale="77500" lnSpcReduction="20000"/>
          </a:bodyPr>
          <a:lstStyle/>
          <a:p>
            <a:r>
              <a:rPr lang="en-GB" sz="3600" dirty="0" smtClean="0"/>
              <a:t>Babur the </a:t>
            </a:r>
            <a:r>
              <a:rPr lang="en-GB" sz="3600" dirty="0" smtClean="0">
                <a:solidFill>
                  <a:srgbClr val="FF0000"/>
                </a:solidFill>
              </a:rPr>
              <a:t>first Mughal Emperor</a:t>
            </a:r>
            <a:endParaRPr lang="en-GB" sz="3600" dirty="0"/>
          </a:p>
          <a:p>
            <a:pPr lvl="1"/>
            <a:r>
              <a:rPr lang="en-GB" sz="3100" dirty="0" smtClean="0"/>
              <a:t>was a descendent of Genghis Khan and Tamerlane</a:t>
            </a:r>
          </a:p>
          <a:p>
            <a:r>
              <a:rPr lang="en-GB" sz="3600" dirty="0" smtClean="0"/>
              <a:t>Babur succeeded his father as ruler of the state of Farghana in Turkestan when he was only 12, although he was swiftly deposed by older relatives</a:t>
            </a:r>
          </a:p>
          <a:p>
            <a:r>
              <a:rPr lang="en-GB" sz="3600" dirty="0" smtClean="0"/>
              <a:t>Babur </a:t>
            </a:r>
            <a:r>
              <a:rPr lang="en-GB" sz="3600" dirty="0" smtClean="0">
                <a:solidFill>
                  <a:srgbClr val="FF0000"/>
                </a:solidFill>
              </a:rPr>
              <a:t>moved into Afghanistan in 1504</a:t>
            </a:r>
            <a:endParaRPr lang="en-GB" sz="3600" dirty="0"/>
          </a:p>
          <a:p>
            <a:endParaRPr lang="en-GB" sz="3600" dirty="0" smtClean="0"/>
          </a:p>
          <a:p>
            <a:r>
              <a:rPr lang="en-GB" sz="3600" dirty="0" smtClean="0"/>
              <a:t>Then moved on to India, apparently at the invitation of some Indian princes who wanted to dispose of their ruler</a:t>
            </a:r>
          </a:p>
          <a:p>
            <a:endParaRPr lang="en-US" dirty="0"/>
          </a:p>
        </p:txBody>
      </p:sp>
      <p:pic>
        <p:nvPicPr>
          <p:cNvPr id="12290" name="Picture 2" descr="http://www.exoticindiaart.com/details/mughal/babur_the_great_mughal_mf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1155" y="0"/>
            <a:ext cx="2632845" cy="3581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7239000" cy="6150936"/>
          </a:xfrm>
        </p:spPr>
        <p:txBody>
          <a:bodyPr>
            <a:normAutofit lnSpcReduction="10000"/>
          </a:bodyPr>
          <a:lstStyle/>
          <a:p>
            <a:r>
              <a:rPr lang="en-GB" sz="3200" dirty="0" smtClean="0"/>
              <a:t>Babur disposed of the ruler, and decided to take over himself</a:t>
            </a:r>
          </a:p>
          <a:p>
            <a:r>
              <a:rPr lang="en-GB" sz="3200" dirty="0" smtClean="0"/>
              <a:t>He captured the Turkic Ghur'iat Sultanate of Delhi in </a:t>
            </a:r>
            <a:r>
              <a:rPr lang="en-GB" sz="3200" dirty="0" smtClean="0">
                <a:solidFill>
                  <a:srgbClr val="FF0000"/>
                </a:solidFill>
              </a:rPr>
              <a:t>1526, imposing his rule on most of Northern India</a:t>
            </a:r>
          </a:p>
          <a:p>
            <a:r>
              <a:rPr lang="en-GB" sz="3200" dirty="0" smtClean="0"/>
              <a:t>The Empire he founded was a sophisticated civilization </a:t>
            </a:r>
            <a:r>
              <a:rPr lang="en-GB" sz="3200" dirty="0" smtClean="0">
                <a:solidFill>
                  <a:srgbClr val="FF0000"/>
                </a:solidFill>
              </a:rPr>
              <a:t>based on religious toleration</a:t>
            </a:r>
          </a:p>
          <a:p>
            <a:r>
              <a:rPr lang="en-GB" sz="3200" dirty="0" smtClean="0"/>
              <a:t>It was a </a:t>
            </a:r>
            <a:r>
              <a:rPr lang="en-GB" sz="3200" dirty="0" smtClean="0">
                <a:solidFill>
                  <a:srgbClr val="FF0000"/>
                </a:solidFill>
              </a:rPr>
              <a:t>mixture of Persian, Mongol and Indian culture</a:t>
            </a:r>
          </a:p>
          <a:p>
            <a:r>
              <a:rPr lang="en-GB" sz="3200" dirty="0" smtClean="0"/>
              <a:t>Under Babur, </a:t>
            </a:r>
            <a:r>
              <a:rPr lang="en-GB" sz="3200" dirty="0" smtClean="0">
                <a:solidFill>
                  <a:srgbClr val="FF0000"/>
                </a:solidFill>
              </a:rPr>
              <a:t>Hinduism was tolerated </a:t>
            </a:r>
            <a:r>
              <a:rPr lang="en-GB" sz="3200" dirty="0" smtClean="0"/>
              <a:t>and new Hindu temples were built with his permission</a:t>
            </a:r>
          </a:p>
          <a:p>
            <a:endParaRPr lang="en-US" dirty="0"/>
          </a:p>
        </p:txBody>
      </p:sp>
      <p:pic>
        <p:nvPicPr>
          <p:cNvPr id="11266" name="Picture 2" descr="http://www.exoticindiaart.com/mughal/babur__founder_of_the_mughal_dynasty_mf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429000"/>
            <a:ext cx="2322871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914400"/>
          </a:xfrm>
        </p:spPr>
        <p:txBody>
          <a:bodyPr/>
          <a:lstStyle/>
          <a:p>
            <a:r>
              <a:rPr lang="en-US" dirty="0" smtClean="0"/>
              <a:t>Abu AKBAR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4876800" cy="5791200"/>
          </a:xfrm>
        </p:spPr>
        <p:txBody>
          <a:bodyPr/>
          <a:lstStyle/>
          <a:p>
            <a:r>
              <a:rPr lang="en-GB" sz="2800" dirty="0" smtClean="0"/>
              <a:t>The third Emperor, Abu Akbar, is </a:t>
            </a:r>
            <a:r>
              <a:rPr lang="en-GB" sz="2800" dirty="0" smtClean="0">
                <a:solidFill>
                  <a:srgbClr val="FF0000"/>
                </a:solidFill>
              </a:rPr>
              <a:t>regarded as one of the great rulers of all time</a:t>
            </a:r>
            <a:r>
              <a:rPr lang="en-GB" sz="2800" dirty="0" smtClean="0"/>
              <a:t>, regardless of country</a:t>
            </a:r>
          </a:p>
          <a:p>
            <a:r>
              <a:rPr lang="en-GB" sz="2800" dirty="0" smtClean="0"/>
              <a:t>Akbar succeeded to the throne at 13, and </a:t>
            </a:r>
            <a:r>
              <a:rPr lang="en-GB" sz="2800" dirty="0" smtClean="0">
                <a:solidFill>
                  <a:srgbClr val="FF0000"/>
                </a:solidFill>
              </a:rPr>
              <a:t>started to recapture</a:t>
            </a:r>
            <a:r>
              <a:rPr lang="en-GB" sz="2800" dirty="0" smtClean="0"/>
              <a:t> the remaining </a:t>
            </a:r>
            <a:r>
              <a:rPr lang="en-GB" sz="2800" dirty="0" smtClean="0">
                <a:solidFill>
                  <a:srgbClr val="FF0000"/>
                </a:solidFill>
              </a:rPr>
              <a:t>territory lost from Babur's empire</a:t>
            </a:r>
          </a:p>
          <a:p>
            <a:r>
              <a:rPr lang="en-GB" sz="2800" dirty="0" smtClean="0"/>
              <a:t>By the time of his death in 1605 he </a:t>
            </a:r>
            <a:r>
              <a:rPr lang="en-GB" sz="2800" dirty="0" smtClean="0">
                <a:solidFill>
                  <a:srgbClr val="FF0000"/>
                </a:solidFill>
              </a:rPr>
              <a:t>ruled over most of north, central, and western India</a:t>
            </a:r>
          </a:p>
          <a:p>
            <a:endParaRPr lang="en-US" dirty="0"/>
          </a:p>
        </p:txBody>
      </p:sp>
      <p:pic>
        <p:nvPicPr>
          <p:cNvPr id="10242" name="Picture 2" descr="http://hmmad.files.wordpress.com/2009/07/mughal_akb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75" y="1247775"/>
            <a:ext cx="4048125" cy="561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7696200" cy="6858000"/>
          </a:xfrm>
        </p:spPr>
        <p:txBody>
          <a:bodyPr/>
          <a:lstStyle/>
          <a:p>
            <a:r>
              <a:rPr lang="en-GB" dirty="0" smtClean="0"/>
              <a:t>Akbar worked hard to win over the hearts and minds of the Hindu leaders</a:t>
            </a:r>
          </a:p>
          <a:p>
            <a:r>
              <a:rPr lang="en-GB" dirty="0" smtClean="0"/>
              <a:t>While this may well have been for political reasons - he married a Hindu princess (and is said to have married several thousand wives for political and diplomatic purposes) - it was also a part of his philosophy</a:t>
            </a:r>
          </a:p>
          <a:p>
            <a:r>
              <a:rPr lang="en-GB" dirty="0" smtClean="0"/>
              <a:t>Akbar </a:t>
            </a:r>
            <a:r>
              <a:rPr lang="en-GB" dirty="0" smtClean="0">
                <a:solidFill>
                  <a:srgbClr val="FF0000"/>
                </a:solidFill>
              </a:rPr>
              <a:t>believed</a:t>
            </a:r>
            <a:r>
              <a:rPr lang="en-GB" dirty="0" smtClean="0"/>
              <a:t> that </a:t>
            </a:r>
            <a:r>
              <a:rPr lang="en-GB" dirty="0" smtClean="0">
                <a:solidFill>
                  <a:srgbClr val="FF0000"/>
                </a:solidFill>
              </a:rPr>
              <a:t>all religions should be tolerated</a:t>
            </a:r>
            <a:r>
              <a:rPr lang="en-GB" dirty="0" smtClean="0"/>
              <a:t>, and that a ruler's duty was to treat all believers equally, whatever their belief</a:t>
            </a:r>
          </a:p>
          <a:p>
            <a:r>
              <a:rPr lang="en-GB" dirty="0" smtClean="0"/>
              <a:t>He </a:t>
            </a:r>
            <a:r>
              <a:rPr lang="en-GB" dirty="0" smtClean="0">
                <a:solidFill>
                  <a:srgbClr val="FF0000"/>
                </a:solidFill>
              </a:rPr>
              <a:t>established </a:t>
            </a:r>
            <a:r>
              <a:rPr lang="en-GB" dirty="0" smtClean="0"/>
              <a:t>a form of </a:t>
            </a:r>
            <a:r>
              <a:rPr lang="en-GB" dirty="0" smtClean="0">
                <a:solidFill>
                  <a:srgbClr val="FF0000"/>
                </a:solidFill>
              </a:rPr>
              <a:t>delegated government in which the provincial governors were personally responsible to him </a:t>
            </a:r>
            <a:r>
              <a:rPr lang="en-GB" dirty="0" smtClean="0"/>
              <a:t>for the quality of government in their territory</a:t>
            </a:r>
          </a:p>
          <a:p>
            <a:endParaRPr lang="en-US" dirty="0"/>
          </a:p>
        </p:txBody>
      </p:sp>
      <p:pic>
        <p:nvPicPr>
          <p:cNvPr id="9218" name="Picture 2" descr="http://www.artoflegendindia.com/images/images_big/pabae046_mughal_emperor_akb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8403" y="4740275"/>
            <a:ext cx="1585597" cy="211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934200" cy="6858000"/>
          </a:xfrm>
        </p:spPr>
        <p:txBody>
          <a:bodyPr>
            <a:normAutofit/>
          </a:bodyPr>
          <a:lstStyle/>
          <a:p>
            <a:r>
              <a:rPr lang="en-GB" dirty="0" smtClean="0"/>
              <a:t>Akbar's government machine included many Hindus in positions of responsibility - the governed were allowed to take a major part in the governing</a:t>
            </a:r>
          </a:p>
          <a:p>
            <a:r>
              <a:rPr lang="en-GB" dirty="0" smtClean="0"/>
              <a:t>Akbar also </a:t>
            </a:r>
            <a:r>
              <a:rPr lang="en-GB" dirty="0" smtClean="0">
                <a:solidFill>
                  <a:srgbClr val="FF0000"/>
                </a:solidFill>
              </a:rPr>
              <a:t>ended a tax (</a:t>
            </a:r>
            <a:r>
              <a:rPr lang="en-GB" i="1" dirty="0" smtClean="0">
                <a:solidFill>
                  <a:srgbClr val="FF0000"/>
                </a:solidFill>
              </a:rPr>
              <a:t>jizya</a:t>
            </a:r>
            <a:r>
              <a:rPr lang="en-GB" dirty="0" smtClean="0">
                <a:solidFill>
                  <a:srgbClr val="FF0000"/>
                </a:solidFill>
              </a:rPr>
              <a:t>) that had been imposed on non-Muslims</a:t>
            </a:r>
          </a:p>
          <a:p>
            <a:r>
              <a:rPr lang="en-GB" dirty="0" smtClean="0"/>
              <a:t>This discriminatory tax had been much resented, and ending it was a popular move</a:t>
            </a:r>
          </a:p>
          <a:p>
            <a:r>
              <a:rPr lang="en-GB" dirty="0" smtClean="0"/>
              <a:t>An innovation was the amount of autonomy he allowed to the provinces</a:t>
            </a:r>
          </a:p>
          <a:p>
            <a:r>
              <a:rPr lang="en-GB" dirty="0" smtClean="0"/>
              <a:t>For example, non-Muslims were not forced to obey Islamic law (as was the case in many Islamic lands), and </a:t>
            </a:r>
            <a:r>
              <a:rPr lang="en-GB" dirty="0" smtClean="0">
                <a:solidFill>
                  <a:srgbClr val="FF0000"/>
                </a:solidFill>
              </a:rPr>
              <a:t>Hindus were allowed to regulate themselves through their own law and institutions</a:t>
            </a:r>
          </a:p>
          <a:p>
            <a:endParaRPr lang="en-US" dirty="0"/>
          </a:p>
        </p:txBody>
      </p:sp>
      <p:pic>
        <p:nvPicPr>
          <p:cNvPr id="8194" name="Picture 2" descr="http://www.exoticindiaart.com/mughal/mughal_emperor_akbar_with_a_lion_mb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3001" y="3810000"/>
            <a:ext cx="2100998" cy="3048000"/>
          </a:xfrm>
          <a:prstGeom prst="rect">
            <a:avLst/>
          </a:prstGeom>
          <a:noFill/>
        </p:spPr>
      </p:pic>
      <p:pic>
        <p:nvPicPr>
          <p:cNvPr id="4" name="Picture 2" descr="http://www.exoticindiaart.com/mughal/mughal_emperor_akbar_with_a_lion_mb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3002" y="0"/>
            <a:ext cx="2100998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7239000" cy="6227136"/>
          </a:xfrm>
        </p:spPr>
        <p:txBody>
          <a:bodyPr/>
          <a:lstStyle/>
          <a:p>
            <a:r>
              <a:rPr lang="en-GB" dirty="0" smtClean="0"/>
              <a:t>Akbar took the policy of religious toleration even further by breaking with conventional Islam</a:t>
            </a:r>
          </a:p>
          <a:p>
            <a:r>
              <a:rPr lang="en-GB" dirty="0" smtClean="0"/>
              <a:t>The Emperor </a:t>
            </a:r>
            <a:r>
              <a:rPr lang="en-GB" dirty="0" smtClean="0">
                <a:solidFill>
                  <a:srgbClr val="FF0000"/>
                </a:solidFill>
              </a:rPr>
              <a:t>proclaimed an entirely new state religion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of</a:t>
            </a:r>
            <a:r>
              <a:rPr lang="en-GB" dirty="0" smtClean="0"/>
              <a:t> 'God-ism' (</a:t>
            </a:r>
            <a:r>
              <a:rPr lang="en-GB" i="1" dirty="0" smtClean="0">
                <a:solidFill>
                  <a:srgbClr val="FF0000"/>
                </a:solidFill>
              </a:rPr>
              <a:t>Din-</a:t>
            </a:r>
            <a:r>
              <a:rPr lang="en-GB" i="1" dirty="0" err="1" smtClean="0">
                <a:solidFill>
                  <a:srgbClr val="FF0000"/>
                </a:solidFill>
              </a:rPr>
              <a:t>i</a:t>
            </a:r>
            <a:r>
              <a:rPr lang="en-GB" i="1" dirty="0" smtClean="0">
                <a:solidFill>
                  <a:srgbClr val="FF0000"/>
                </a:solidFill>
              </a:rPr>
              <a:t>-</a:t>
            </a:r>
            <a:r>
              <a:rPr lang="en-GB" i="1" dirty="0" err="1" smtClean="0">
                <a:solidFill>
                  <a:srgbClr val="FF0000"/>
                </a:solidFill>
              </a:rPr>
              <a:t>ilahi</a:t>
            </a:r>
            <a:r>
              <a:rPr lang="en-GB" dirty="0" smtClean="0"/>
              <a:t>)</a:t>
            </a:r>
            <a:endParaRPr lang="en-GB" dirty="0" smtClean="0"/>
          </a:p>
          <a:p>
            <a:r>
              <a:rPr lang="en-GB" dirty="0" smtClean="0"/>
              <a:t>A jumble of </a:t>
            </a:r>
            <a:r>
              <a:rPr lang="en-GB" dirty="0" smtClean="0">
                <a:solidFill>
                  <a:srgbClr val="FF0000"/>
                </a:solidFill>
              </a:rPr>
              <a:t>Islamic, Hindu, Christian and Buddhist teaching with himself as deity</a:t>
            </a:r>
          </a:p>
          <a:p>
            <a:r>
              <a:rPr lang="en-GB" dirty="0" smtClean="0"/>
              <a:t>It never spread beyond his court and died when he did</a:t>
            </a:r>
          </a:p>
          <a:p>
            <a:r>
              <a:rPr lang="en-GB" dirty="0" smtClean="0"/>
              <a:t>Fatehpur Sikri was the new capital built by Akbar, as a part of his attempt to absorb other religions into Islam</a:t>
            </a:r>
          </a:p>
          <a:p>
            <a:r>
              <a:rPr lang="en-GB" dirty="0" smtClean="0"/>
              <a:t>Fatehpur Sikri is a synthesis of Hindu and Islamic architecture</a:t>
            </a:r>
          </a:p>
          <a:p>
            <a:endParaRPr lang="en-US" dirty="0"/>
          </a:p>
        </p:txBody>
      </p:sp>
      <p:pic>
        <p:nvPicPr>
          <p:cNvPr id="7170" name="Picture 2" descr="http://www.friendlyplanet.com/media/gallery/asia/india/fatehpur-sikri-big.jpg?title=Main%20gate%20of%20Fatehpur%20Sik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8728" y="5334001"/>
            <a:ext cx="2355272" cy="1524000"/>
          </a:xfrm>
          <a:prstGeom prst="rect">
            <a:avLst/>
          </a:prstGeom>
          <a:noFill/>
        </p:spPr>
      </p:pic>
      <p:pic>
        <p:nvPicPr>
          <p:cNvPr id="7172" name="Picture 4" descr="http://blujetair.org/images/fatehpur_sikr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6974" y="0"/>
            <a:ext cx="1787026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7239000" cy="6858000"/>
          </a:xfrm>
        </p:spPr>
        <p:txBody>
          <a:bodyPr>
            <a:normAutofit/>
          </a:bodyPr>
          <a:lstStyle/>
          <a:p>
            <a:r>
              <a:rPr lang="en-GB" dirty="0" smtClean="0"/>
              <a:t>Akbar's son, Emperor Jahangir, readopted Islam as the state religion and continued the policy of religious toleration</a:t>
            </a:r>
          </a:p>
          <a:p>
            <a:r>
              <a:rPr lang="en-GB" dirty="0" smtClean="0"/>
              <a:t>His court included large numbers of Indian Hindus, Persian Shi'a and Sufis and members of local heterodox Islamic sects</a:t>
            </a:r>
          </a:p>
          <a:p>
            <a:r>
              <a:rPr lang="en-GB" dirty="0" smtClean="0"/>
              <a:t>Jahangir</a:t>
            </a:r>
            <a:r>
              <a:rPr lang="en-GB" dirty="0" smtClean="0">
                <a:solidFill>
                  <a:srgbClr val="FF0000"/>
                </a:solidFill>
              </a:rPr>
              <a:t>(</a:t>
            </a:r>
            <a:r>
              <a:rPr lang="en-GB" dirty="0" err="1" smtClean="0">
                <a:solidFill>
                  <a:srgbClr val="FF0000"/>
                </a:solidFill>
              </a:rPr>
              <a:t>Akabar’s</a:t>
            </a:r>
            <a:r>
              <a:rPr lang="en-GB" dirty="0" smtClean="0">
                <a:solidFill>
                  <a:srgbClr val="FF0000"/>
                </a:solidFill>
              </a:rPr>
              <a:t> Son)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began building magnificent monuments and gardens the Mughals are </a:t>
            </a:r>
            <a:r>
              <a:rPr lang="en-GB" dirty="0" smtClean="0"/>
              <a:t>chiefly </a:t>
            </a:r>
            <a:r>
              <a:rPr lang="en-GB" dirty="0" smtClean="0">
                <a:solidFill>
                  <a:srgbClr val="FF0000"/>
                </a:solidFill>
              </a:rPr>
              <a:t>remembered for</a:t>
            </a:r>
            <a:r>
              <a:rPr lang="en-GB" dirty="0" smtClean="0"/>
              <a:t> today, importing hundreds of Persian architects to build palaces and create magnificent gardens</a:t>
            </a:r>
          </a:p>
          <a:p>
            <a:r>
              <a:rPr lang="en-GB" dirty="0" smtClean="0"/>
              <a:t>Jahangir's approach was typified by the development of </a:t>
            </a:r>
            <a:r>
              <a:rPr lang="en-GB" dirty="0" smtClean="0">
                <a:solidFill>
                  <a:srgbClr val="FF0000"/>
                </a:solidFill>
              </a:rPr>
              <a:t>Urdu</a:t>
            </a:r>
            <a:r>
              <a:rPr lang="en-GB" dirty="0" smtClean="0"/>
              <a:t> as </a:t>
            </a:r>
            <a:r>
              <a:rPr lang="en-GB" dirty="0" smtClean="0">
                <a:solidFill>
                  <a:srgbClr val="FF0000"/>
                </a:solidFill>
              </a:rPr>
              <a:t>the official language of Empire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Urdu uses an Arabic script, but Persian vocabulary and Hindi grammatical structure</a:t>
            </a:r>
          </a:p>
          <a:p>
            <a:endParaRPr lang="en-US" dirty="0"/>
          </a:p>
        </p:txBody>
      </p:sp>
      <p:pic>
        <p:nvPicPr>
          <p:cNvPr id="6146" name="Picture 2" descr="http://www.4to40.com/images/Coloring_Book/mughal_emperor_jahangi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4807" y="4800600"/>
            <a:ext cx="1659193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914400"/>
          </a:xfrm>
        </p:spPr>
        <p:txBody>
          <a:bodyPr/>
          <a:lstStyle/>
          <a:p>
            <a:r>
              <a:rPr lang="en-US" dirty="0" smtClean="0"/>
              <a:t>Jahan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6324600" cy="5715000"/>
          </a:xfrm>
        </p:spPr>
        <p:txBody>
          <a:bodyPr>
            <a:normAutofit/>
          </a:bodyPr>
          <a:lstStyle/>
          <a:p>
            <a:r>
              <a:rPr lang="en-GB" dirty="0" smtClean="0"/>
              <a:t>The architectural achievements of the Mughals peaked between 1592 and 1666, during the reign of Jahangir's successor, Jahan</a:t>
            </a:r>
          </a:p>
          <a:p>
            <a:r>
              <a:rPr lang="en-GB" dirty="0" smtClean="0"/>
              <a:t>Jahan commissioned the Taj Mahal</a:t>
            </a:r>
          </a:p>
          <a:p>
            <a:r>
              <a:rPr lang="en-GB" dirty="0" smtClean="0"/>
              <a:t>The Taj Mahal marks the apex of the Mughal Empire; it symbolizes stability, power and confidence</a:t>
            </a:r>
          </a:p>
          <a:p>
            <a:r>
              <a:rPr lang="en-GB" dirty="0" smtClean="0"/>
              <a:t>The building is a mausoleum built by Jahan for his wife Mumtaz and it has come to symbolize the love between two people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US" dirty="0"/>
          </a:p>
        </p:txBody>
      </p:sp>
      <p:pic>
        <p:nvPicPr>
          <p:cNvPr id="5122" name="Picture 2" descr="http://media.onsugar.com/files/2010/06/24/4/48/486592/ad963590b9f3d343_taj_mah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0"/>
            <a:ext cx="2895600" cy="2385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The </a:t>
            </a:r>
            <a:r>
              <a:rPr lang="en-US" dirty="0" err="1">
                <a:solidFill>
                  <a:schemeClr val="accent1">
                    <a:satMod val="150000"/>
                  </a:schemeClr>
                </a:solidFill>
              </a:rPr>
              <a:t>Taj</a:t>
            </a: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satMod val="150000"/>
                  </a:schemeClr>
                </a:solidFill>
              </a:rPr>
              <a:t>Mahal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7411" name="Picture 5" descr="taj-mah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467600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17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QEhUQEhIVFRUVFhUVFxUYGBUXFRUXFxcXFxYVFhgYHSggHxolHRUYITEhJSkrLi4uGB8zODMtNygtLisBCgoKDg0OGxAQGy0lHyUtLS0tLS0tLS0tLS0tLS0tLS0tLS0tLS0tLS0tLS0tLS0tLS0tLS0tLS0tLS0tLS0tLf/AABEIALwAvAMBEQACEQEDEQH/xAAbAAABBQEBAAAAAAAAAAAAAAACAAEEBQYDB//EAEoQAAIBAgIGBQcICAQFBQAAAAECAwARBCEFBhIxQVETImFxkTJSU4GhsdEHFBYjQmKSwTNjcqKjstLhc4LC8BUkQ5PxNDVUdIP/xAAaAQACAwEBAAAAAAAAAAAAAAAAAQIEBQMG/8QALBEAAgEDBAEEAgEFAQEAAAAAAAECAwQRBRIhMUETFSJRFDNhIzJCUnGBNP/aAAwDAQACEQMRAD8A9aFMBWpEhUAKgB1FABUgFQAVAD0wFQAqBBCmRHoAVACoAVADUABQMVACpDGIoAagaBIoBjUAMKeRD0hitQA4FABUAKkAqADFACpgKgBUCEKaFgOkAqBCpgKgBjQAFAxUAPSGNQCGNBLINAmDagBAUCC2aBj0gFagB7UAKgB6YD0AKgBUAKh8AuSLjNIRxWDN1juUXLHuAzrm6iJqk32cH0oQL9Cw5bTIl+2xN/GoO5iuCatm+gF0w3oGI+68T+zaBoVwn5B2zS6ZKwelIpSVVrON6MCrjtKtnbtrqpRfZzdN4yS71N/wc+UCaAFQA9AxUgBoAekME0xjGgMD0gwOBQA9qAFQAqAHpgKgQqAFQAqAKvSWPOccflHq7XBTzPZ21xqTl4OtKCbMrPp0RXXD9Zz5UrZknjbsrGub1w4Ru22nqaTm+Cu6GSdtpiWJ4n4VmN1a3Jor0qCwkTYdDtvuQa6wtpnGpdU2TV0RLJa7m6Zq32lP3Tvq9So1scMz61al9Gi0HjWkQrJ+kjOy/byb1j862LepuW19mTcw2y3LosqsFYVIBxQNCoAVADGkMGmNDGgB1pAFQA9MBUANRgB6eBCpYAVGAFQIiaUl2Y2s2ybHrb9kAdZu8Dd22qMngnCG88y1hZpB83WWRSyjpCrEALkyx2vYscixOZvbIVm3F8ocGzaaZvWWx9AatzqQRMXXzXHDle5qNF07juI7hytuIM3eAwAUC4sfZVqNnGPRnTu5y/u7JOIaKIXkdUH3iBUnGEVyRj6k3wjlgtMQPcRMXA4gZdw5mlTuKf8AbHklVt6kf7kBhUaPEqW3yo5I5FSGA8CaKXxlkVR7qePou6tlXArUCEaBioAagBGkANMBqBh0gFegQqMBkejACowAqeAFRgByKMCFahIHLgx2vmmlgVVIJ23YG2VkhQyyeq62qE6e/jJ1pz284MVqvjhipetGwLEsTkRc+qqNTSHJ7smmtXjGOxI9Dx2koMCgMhzI6qDym7hy7aklG3iV1GdzLgxWltccTiAyRH5upyBXOT8RGXqqtLUMM04aQnDkzOjEnaRkxBZsi/TuSbgWvtM24Z2uTkSBxFSrUfVjuizlQuFbT9OojXaD00ocRxeQCA0h3tz2RwXt31VU1bySLdW3lXg5s2SYtZcXHsm4SORiR27KitSlNVKhi1aLp0+S8vVxf8M/ge9GV9B8RqOPoOBXoWGMV6TGMTQANMBr0AdKEMrtNaSGGTpCpbMCwqpdV/Rjks2tq689qZSfTdPQt4isx6o8dGo9DkvIw14j9E3LetN6nJeBLRZPyF9Nk9C/itC1XPgHolT7I0HyjQvI0PQSB03hiuY5ix3VandyUNyKsdOk57WyX9NU9C/itU/dv4LPss/sf6bL6FvFaHqz8IXssvMhHXVbfoWt3iulPUpT4SIT0hwWXJFRrZpCN1SRiArQhgLbRtNIBw4ZEVcdGrVinEr0q1Oi2mV+P03Bo+MJBF0mKdeqir5G19qQLnu+zvPYM6u21GpBYkyndV4zeYox2Fw+kJZGmfDYiZpMyWVxnwtlkLcN1TuLSNRcslaXzovovFws8A+twkhff0aXdh+1YW9tu3gaL0uHll6WtT+ik0t85xKFJMLiI1uCo2G2Qw3E3Av/AH4VZp22yOPBUqXaqPLL7U7Q7sjtKymQJ9XBfZeRrZFmPO24XrMuqMZSL1K+nGODvBrT/wANldJIXR32VDyAhDbM2PE3PC9Rp05045gdKk6deSjLgtk1xxJz6hBzH/kXqrO+rR4kX4aRSkspnX6az+jTxPwqH59T7H7LTYL66Yg7lQesn8qfuFX7JR0WmdsJrrID9ZGrDmpsa70tTafJwraKmvgzVaL0pHiFvG3eDkR3italdU6n/TBr2tSi8NE+rGCulnoE0CFagZ1oXY2Z3Xf9AP2x7jWVqn6zV0j9xgwleayj1jaeUU+NEseIBjsRIBdTuJXeOw299a9JxnTwzPqRnCeUSenxDZCAKfOZrgeq1V1GhF5bJylUfRwk0HK7CRp7yLuOzYDsBB3V1/Ng/j4KztJZ3Z5O6YyWPKaO/wB5SBf8qi6NOpzE7KrKmvkTsHDicVlhoeru6R8lB457vfXSlaRXko3Oo44RdYX5NzL1sZiGf9WmSjs2j+Qq9FY8GPWu5T7NjgtXcLGkaCFWEahF2+sVVSWUZ8iSa1KUviUWs9olR4NVJNgLm+QAufVvrpnPkW1HQwswsDsL+8fyFL/0f/geHwqIOqoHbxJ5mjheRPP0dSe00v8Ar4Hl+DPafWB3jR41klJIjB+yMtt8t1gN9Zl1KK4iW6abWWctN6v/ADnZ+ssALNGyq8Ug47a5G/JgbjtrhTnJIhuxyYfS2quIwDs2HjabDHrBAbvDzA4sO3lv51CrSjUXPZrWV/6axJkDC46OTJTnxU5MO8Gs2pbSieho3MJrhkgiq3RY4YxWnkllroPDzvGdpGKnsrpTqODyjjUoQqL5o3OrGsfzj6mTKUC45SAbyO0cRXpLK59dYPJahYSoS3Lo0V6vmUFegYdC7GzPa6Zwr+2PcaydW/Waek/uMYsVeWcuD1Ln2Bi8D0i24jMHka60q+xnKckcY8Qy5MhJ57qsyo7uTm66XGSbg4JZ22Io8+Z3DtPCu1Kxy+CtVvYwRqtGanxoduc9K/L7C9w41p0rRx7MKvqMqnRpI4wBYAADcBuHdVn08FBvc8sPZp7GJsZpAgJY2A3k7h311hJxA4Q6Ugk8iWNr3A2WBvbeBbee6rS6yB26dedHYGe1s0ocK0DhiAWfqBiA5CkhWIUm3Gwte1QlLCJwSb5MZjvldEbGMwhzzUlAveGzbLls1wc5NEtsVI02pcqYkNjek25JLAi1jGo3Ls8KzVD5Nlms8QwjU11UMlTOEQdJQTEbUD7LruDC8b/dbiO8Goyg0dqbj/kZnSUeHxYKYuFYZ/JErAhRJbIdILeBqEcvgtqXpNOEsmWfRs+Ebo51ax8h/KRh2HfVK6oSXJ6C0vYTWPJ1Cg51nPKNFSz0IpSyPcwSrKVdDsuhDI3Jh+XAjtq1bV9kivXpKpBwPT9E44YiFJQLbQzHIjJh416ujNVIpnia9J0ajRNvXXODj2dL0eRsoNbx9Ug/WD+U1k6t+rJpaZxVyZdY68g2ehcjqkNR3EXPJn9YdJYqNykOIeKwuLbJHcbivQafNbfkslataKpByTOGivlHxGHAjxbEgbpV2c+1hbPvFbUVx8TAqR2Pl5Nbo3XWPEfo8WjHzdpQ3gc65yVVMinBljiNOvEpeScIoFyxKgAd5oj6jHJQMNpv5WWBKYVwf1jlf3V5dpNXacJeSrJp9GZTXnSMzhUxkjM25V2Dc8gAK6SivJE9e+TfRDLgDFikVi8szspCkdYg5jdehBg1OHwMcKbMaAAXIHLxpgRpJixT9u2XarfCuFaOVgknjoiTavQSSvLKiuWtkyggWUDK/dVH0Xy8nVVW5Ip9WYBhsRJARs3Fly80kqPA+yqlKW2ptZoXKU6Ski407pT5slwAztuB3D7x/wB51oyX0Z0FxyZLE4vGy9a89ju2VcD1ADdXLZNlmMoRIGKjxbqUcYhlORVhIQe8caSpyRLfHwUbNiMP1FkkMfGCQsQBw2Nu9u61OXPDRGm9rymW2ih86RtgfXRjaKW/SpxZfvDl21Rq2m7LRp22oNPEhkN+w8Qd9Y04uLN6FRT6C2ajklk1Gos+UsPIhx/muG9oHjXptJq7oY+jzWs08S3GrrVcWzHXQdPyLwUmtY6kf+IP5WrI1j9LNDTnibKOOGvHI2pTOyQ0408nOVTBSaUhC4/DgfaaAn/uAflW/YJJoHVboSweoKo5Dwr00XhHmJbnkLYHmjwHwpuSFhhEA0LAPItgch4CpojgdVAzAA7svdUWMI0YwBC0vixDDLKQW2EZtkbzsi9h25VJdiZQat4jGT2kmijw6EgrHm8pFm8omwG/leipgXg0jVVquMeWdNuSo0lhY5zdXAkXcfyrNqqlOWYvkuUpTgsPokYXA9cyygM+QXLyQABx4k3N+0Vq0orYkVJPM2TzXXgjhjEUm8dD5IWltGRYlDHKtxwP2lPNTwNRnBSRKLPOtBaOkw+kFhvcxuQW4FSDYkdoYZVRcWm0dniUUXWtGBASOQqBIzWdgLcD/ase9p7Y5NfTa73bSr6CsZy5NjeWWqZ2cURzhPsdfjXodGecmTq3NNM2teiR58Kl5EU2swusQ/Wj+VqydWWaLL9lxJkNIa8lGPKNGUzukVdVA5OYD4BGcSMoLLbZYjMbJuLeuu0ZSj0yPqPGCwWRvONWFXqfZXdOP0dVkbmakq9T7IOERSbRFg7L2i3511VxU+yO2P0FDiJI1O0TL6grW9xPhVylqMovEuTnKkn0SsFjklBKHdkynJlPIjhWxSrxmslecHE67VdiPYnzB7qFwJrJVaW0lHhIWnlJCoV3bySwAAHaSBSf2wSbeEd5n6RVbMAi9u8A51i6nN4WC1Q47IsmHHKsaKcZZRa35WGWWG8keuvV2jfppsoVMJ8HW9WSAqBgsKQsHkutLKmnYirFJD0G4kBhZhZhuOQ9lU7mcoJsv0o03Tw+zaY7GLLCySL1xu5E3yIrz9a7jUp7ZdlmhSlRmmiuTD2FqxP8jS9Q6aAS2N//AAf+dK9Nofkp6lLNNGvr0OWYLHBo8jKnWDPof8X/AENWXqfNIu2vbBVK8yolpy5OgSpYItnRUqSRzbDArookXJhipJEG2GBUiPY9NYAh4nCEsJYzsyLkG4MvFG5j3Vat5OM+A3LyWqtXoE8pFeSyzljMUsSl2NlG895A/MVPtnJ8JnnWs2POJxksP/SwyKtuDSF43Jt2WA/y9tVL+tsWEaOnUdz3M3uHa8UZ+6PcKo3K3UoyZzqfGo0giKy2g3ZJWH8mvS2v60VZ9hVZEPSAVAzybW2IvpzDknqr0Nltx61yT/vdVG8q/Fr+DQoWv9P1Mm5fDgm9q8nKJYVTKQJw4rm6a8E3MiaPS2PH/wBd/wCda9Bo6w2cryWaSNPW9gyWKhCKPWrFLCkcr5KsoJO+3VYfnWffU3KHBes1uk0iqGuWE89vwmsH8aSZpfh1HyhxrnhPPP4TS9CQvwqga654Tzz+E0ejIj+DUDGuOF85vwmpKkxfgVAxrfhfOb8Jp7GmRenVWTdH6w4eZtlH63IixPdQ0zjVs6sC0oKuGh71Zt+ZEWQtOaZTBxdM4JW4Fhs3zv5xA4VtueEOnRc3gwWsutOIlhZdlOixJCKmZZEDAF9oZEtv7L5XtUaVXMuTvWtlGmyJotrtinOZMslz3NWfqlT+rgvabDFFHpWhn2sPGfuj4Uqj3WyKF0sV2Saz8o444JMO4V6O1/WcJHSrBEVACoGjyvWn/wB6hPbD/qrKvPJuW/8A8rN2xrzsnyV0uEDeo5JNEDBn/nx/gP8AzrW5pPbI3X6kaSt9GWxVHgXYEsSuCrAMpFiCAQRyINDWeCScocoxeM+TDBu5dZJYgfsIUKr3bSk27L1xdsmX6eo1IrBzHyV4X/5E/wDC/oqH4qJe6VA1+S3C+nn/AIf9FH4sRe6zOi/Jjhh/1p/4f9FL8SI/c6oQ+TPDemn/AIf9FH4cR+6VR2+TuJReLESq3AkIRftAAPtrlOyjgFqlSXDSLvCYk7IVvKFweNyp2fyrz9V7JNA4Z5OsmMAIvle9XtPp+o2yvWxTKDX7EAYUMc1Us9hx2Y3Nsq1XBuW0lSltW487+fRSMlgbs8IXaVbkbUTWBN2yLtx41KVCUOTurqFSLT7LzoxhknZjcF5XyGedzb2VktflV8GhlW1BNm21L0gs+EV1vbrDPI5E1bubd0qO0x6tVVqm5Fo+IFYKnydfT4J+HN1r1Vp+tFCS+WDrVkiKgBUAjyTXLEKmm4BfMmD3sKzruGYtmpRuIxo7Ps10mkhci3E15GpU+Rcjb5Q0ePBNqj6hKVBg6JfaxwP6h/51r0OjyzkqXscUkaqvQpmO2KjKG+ejg+LjGRkUHkWAPvri6sc8nVUJtZF8+i9LH+NfjTVSH2J06n0GmOjO6RD3MPjT9ZdIPSqd4O966J5Ob+gqMiHoDA1J5wC7MkuJ2WYEfbf+drV4q/ntqM3qVPNNM7xzhw1+ArS0ebb4Kt5CKjyV+ktHjF4do2YrbMNYEA2zuDvFia9BLHqpIz4N7G2YXF6qvChnWcNLG4KKi7I+yATcnrWztuyqVxcKEtjJW1s6ickNgtLdLBNHJk4ilFzubqN4NVWlZbavqw6LdS630XSn2aH5Lcb/AMrLHyYkesC9dL55e1la1hmOTR4XGA514up8Jv8A6bLpPbn+DT4NrqPHxr11hU30kYdWLU2d6unMVAhiKBo8j1t0a02noHXdGsRbsCbTE+6qVzWjGnKLLkLVyipfyWD49iT1eJrxzo5kz01On8UBDpEE2tY0p0Gifp5LfVZtvFluULX9brb3Vv6LHGTI1WO2CRs69AYDFQuQ6PN9YYwmJlBVTchhdQfKF/fevLX6camT1+nRjOkihx+HLsCEh3W60ak+rKlRutscFmdnFvJ0wjTIyt9UQCLrsgAjcV3cr1NXUM5ZCpZblgv9SNLyYUyQYiVpIt8LNdmjXO8ZO88LX5Vp0tSp4wYdxpUk8xNiusmG9J+63wrr7jSKvt9f/Uf6R4b0n7rfCmtQpdh7fXXODhj9ZIlS8Z2mO7eLdufuqpcanHwdKOnTcsyMRjMTK0jSqb7VsuQG4VjOtCo3uRvRtdiWCw0WJpFO0dkE9mdgK27OtTp08x7Ma9tpTqcl3shUKDiLeupq6bnvZzdt/T2mcxyMisGtmwOVUtSulVknE0tMtvTKTH6KWXadcn2Tfkwtx7e2ix1KUFtZK/0+NR5J2rcHQGQCwVmDKBwGwAR43qN7e+pLIqFl6cMHSQOpujeo1merufJe9LKSLbQmn5YerJZhwN/FTl7au216qLM+607e9xp49ZcORdn2TyIPvFbFPUaUu2ZMtPqxC+kmG9KPA/Cun51HPZH8Ct9ATay4cAkPtHgACPaahV1CnFcE4adVk+Uee4+Ry8sykdNN5b3yRL5Rp4AE8bVkVLyNRvKN2jZOKSK8nE+cvjXPfS8F1UWg8JAVO0zXPZXOrNTeEdoU9qyzafJ/ASJpzuLCNf8AJcsfE29Vbmm0dkMnmtXrbp7TX1otcmMmKp+SL5WDKa86P2lXEL9jqv8AsnMH1H31k6jQ3Ryjc0i5UJbZGLvXnmsPB6zjGRA0DCBpMi45CvUcEdoQNGCLQcViQDuuL91CSOVVfHgkYzYBGx23F78cs+0VKeF0cLdzxyi/0Kq9Fnvtcd5JrTtNvp8mbeOTqZOzPlUt3OH0c2ngqtY1jAGwb3Y37LW/vVe52LmJbsJT3ckTRyKxZWNuo1j2jh4Vys9u7Mjvebu0VwbZQEZdVR7BXKcfngsw5RLk2ejjI3lbt31CcYro50d295DwGwX+s8mx3c+FRhFeQud+PiRpDYkA5XPhwoaS6O9NZXIBajs6KPPADGhEnFAk0xoa9MkcysjssMIvLIdlAdwyzdvurvNaNlbepLJn6hcqlA9X0RgFw0McCXIRQLnex3lj2k516SMUlhHjKlRzk5Ml1M5CpDBdAwKkXByIO4g0msrBKM3F5R5xrDq9JhmLoNuA5g/ai+6/NeTeNYt3YKK3RPS6dqal8KhTA1jOLR6CMovoIGojeAg1LAmwgaWCIQNLAnge9SUWyEvijRYbIAcgKtwckjKqLL5Osr5UVG8EYRWTP4ts/XVL5Ps0qaSXAeHHu/KpUcqZGq01yRX/AEXqHuqbTdQnTfyAwzXUGozi8nbC8B3qHKDGexUAmgTTwSTALUYHka9SwwwmBdmZY40LyNkqLvJ/Idpq5b2kpy5Klxd06MW8noGqerYwgMshD4hwAzcEXeI07OZ4nOvSW9FUonjru5lWn/Boq7srCpCFSfDBdEWWR7kDd3VB7s8HWKi1yDtv2eFQlCT7JLankxOsmI0XhptnEyiKQjaKLtbjuJUAgVWlZRbyXoajUgsJh6AXRuOLjDSGQoAWttCwN7bx2GuT06DOi1ar9kzQ2icHi4xNCWdCWUG7DNTZt/I0PTaaF7rW+zpozRmCxIkMRZuikaJ82Gy6gFlzHbwqXttMPdK3WSg+kGhAbHEEHtEnwpe30/CE9SreWXp0HgXhGL6QmEL0nSdIQmyOO7stapxsqeCD1Cq+yu+mOhgf/U+yT4VL8OCOUruf2XenJsFhY1lxDlEfJT1zfLa4DlRKzpjjeVPBRYXTWhp3WNMR1mIAHXAucgLkVD8Cl9HRahWXk1SaswjcrfiNNafSXKQnqFV9sptPw6OwKquJdow4Oyeub7O/MDLfR+BTzkFqNbwyu0N/wfGSCHDzsz2uq7bqTbM2uBc9lN2NMfuNbvJP03Bo7AAHEy7G1fZuzFjbfYCovT6f0NalVfkjaGxOisbJ0WHm23sSFuykgb7XGdL26lnol7jWx2TodF4J55MKpYyxqrut2Fla1mF8jvG7nSenU8jWp1sdnBMJo9oZMQsl4oi4kYMTslPKH9+ND06mNanW8s5YzBYFMPHiXd1ilKBGu2Zk8jK1xehWEED1Sql2aLRWiUwgKwqFJ8pjm7ftMczVyFPaviUalZ1HmROLyc/ZU2pM5pxQUTPcXItThuzyQltxwSbVLJAepC74M3j9a1ikePoi2ybX2gL+ysu41FU5YaNm30p1YbkyP9NE9A34h8K4rVY/6nX2Sf8AsYrT+lIxi2xcWKXCyyIgdJEjlRgvknMgirlG49VZxwVK9mqTxu5LbVTXeRmkilEMwULszQL0am/2WFt431OpXUOyNOzc1lMh6ha34fR+EGFnIWRJJiwLBSNpyRkRyp+puWUiDttrw2StRdOCKPFMYyRiMVNKh3XVgqg91xXCpeKEtpYVg5R3ZKbU3SeNjwSxQphDHeWzSBzIdpjfdlxNuypTu4Q7IRsJyfBPxD/N9CS6PALsI3JcZAlpelaw32Fz4VypX8aksInPT5QWWyJgdZpVWMDSeDCgKNjoF2rC3VvffbK9WZT284K34+XhMuNfdNmb5n0SqHTEqy7eaMdk2vbhXKndqWeOjo7KUfJW6yaUxc/QwYlcMkTzxkyxK3VaNg4Uk7r2tU43MGsxF+JNf3HoP0oX0TeIqrPVUuMHX2tvnJiNf9O7eJwUiOsBQy2kkAdVuozK5X5eurNK59VZwcpWfp+Sswumnkx2DkfFQ4vo3c7MMYjKgobs1ibjv5VOdTYs4Ixob3jJcaT09FHpWPGTqFi+avEu3a3SbYO85A2qNK43rhEp2rh2znpvWTD4vF4B8MFZoJXkfY2SdjY4lRlnUp19sMtCha7pYyRNddMSLio8Zh0KyTQyYMgni+aNlyzPqrlRu41E/wCDpOxlCSWSixmEfDKcBCWMWMWFHJOayREGVx2MoOXAW5VKFzFxb+hSs5bjTa+6aSTBRxJGUWKbDEEkWCR3AvyFrVChexqPGCdTT3TW7Jfx/KPhXbZTZZiTYCRc+7Kp1biUFnbwc6VkqssKRJOua+gb8Q+FUXq0c/2l1aNN/wCRI0brSs0qx9ERtG19oZZE8uyrdrfqrLakcLrS3ShubNHWjtMgVJ9iKHG6sRyyNKXcFjcgBbe2qdWxhUllmlR1GdKG1HL6IRekfwWuXtlM6e71RHU+HixPeqH3iu0bNQXDOctQnPsMapwgW2mHcEHuFErFT7Y46jOKCOqcJ3sT3qhPdcipxtFFYyc3fOTzg6LqrGPtt4LXJ6fBvOSfuU0sJBDVeIbmPgo9wolYQny2JalNdIIatR+e3sojp1OPTIy1Go1hiGq0H99iP4V1/FSXZy/MlnhHT6NxecTyuFNjzGWRqKsYRXfZOV9Nsf6NxcST2EKffUY2UIrsUr2Uux/o5H5zeArn7bTfLJe4zXQLatQneSe9UPvFd4WcYrhkJX05dob6MwjcbdyoPcKjK0jLiQRvJReUhm1ZiIsWJHIhSPaKIWUIdE5X0p9oAasRDcxF99lUX8BTlaKUcNijeyjLKQx1Yj89v3fhUI2MFwjo9Sm3loA6qxee3gvwp/gQjxnsb1KTecAHVOLz27rL+dKNhCD4Y5alOXDRz+h0IzDEHmFQH2Cpys8rlnON+4vhDHVCL0j+C1x9rpdndatVR3wGrUcMiyh2JXOxCgHK2du+u1CyjSllHGvqM60drLyrbyUUxUERUIYqBCoDA9qMAEBTAOkhipY4wIVMMc5HWgGPQ1kXI9N4YDgUcCERQA1A0NQAJpYAam8NDyKh8rAhrUkMGngYxFDWRDUxioyLAqiMVACoAVABCgB6bAcGkAVACoAdaBMemIegBxQAqBjUCFQANAA0AKgBUhitUhgtQAFACoA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0650" y="-1074738"/>
            <a:ext cx="22479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IQEhUQEhIVFRUVFhUVFxUYGBUXFRUXFxcXFxYVFhgYHSggHxolHRUYITEhJSkrLi4uGB8zODMtNygtLisBCgoKDg0OGxAQGy0lHyUtLS0tLS0tLS0tLS0tLS0tLS0tLS0tLS0tLS0tLS0tLS0tLS0tLS0tLS0tLS0tLS0tLf/AABEIALwAvAMBEQACEQEDEQH/xAAbAAABBQEBAAAAAAAAAAAAAAACAAEEBQYDB//EAEoQAAIBAgIGBQcICAQFBQAAAAECAwARBCEFBhIxQVETImFxkTJSU4GhsdEHFBYjQmKSwTNjcqKjstLhc4LC8BUkQ5PxNDVUdIP/xAAaAQACAwEBAAAAAAAAAAAAAAAAAQIEBQMG/8QALBEAAgEDBAEEAgEFAQEAAAAAAAECAwQRBRIhMUETFSJRFDNhIzJCUnGBNP/aAAwDAQACEQMRAD8A9aFMBWpEhUAKgB1FABUgFQAVAD0wFQAqBBCmRHoAVACoAVADUABQMVACpDGIoAagaBIoBjUAMKeRD0hitQA4FABUAKkAqADFACpgKgBUCEKaFgOkAqBCpgKgBjQAFAxUAPSGNQCGNBLINAmDagBAUCC2aBj0gFagB7UAKgB6YD0AKgBUAKh8AuSLjNIRxWDN1juUXLHuAzrm6iJqk32cH0oQL9Cw5bTIl+2xN/GoO5iuCatm+gF0w3oGI+68T+zaBoVwn5B2zS6ZKwelIpSVVrON6MCrjtKtnbtrqpRfZzdN4yS71N/wc+UCaAFQA9AxUgBoAekME0xjGgMD0gwOBQA9qAFQAqAHpgKgQqAFQAqAKvSWPOccflHq7XBTzPZ21xqTl4OtKCbMrPp0RXXD9Zz5UrZknjbsrGub1w4Ru22nqaTm+Cu6GSdtpiWJ4n4VmN1a3Jor0qCwkTYdDtvuQa6wtpnGpdU2TV0RLJa7m6Zq32lP3Tvq9So1scMz61al9Gi0HjWkQrJ+kjOy/byb1j862LepuW19mTcw2y3LosqsFYVIBxQNCoAVADGkMGmNDGgB1pAFQA9MBUANRgB6eBCpYAVGAFQIiaUl2Y2s2ybHrb9kAdZu8Dd22qMngnCG88y1hZpB83WWRSyjpCrEALkyx2vYscixOZvbIVm3F8ocGzaaZvWWx9AatzqQRMXXzXHDle5qNF07juI7hytuIM3eAwAUC4sfZVqNnGPRnTu5y/u7JOIaKIXkdUH3iBUnGEVyRj6k3wjlgtMQPcRMXA4gZdw5mlTuKf8AbHklVt6kf7kBhUaPEqW3yo5I5FSGA8CaKXxlkVR7qePou6tlXArUCEaBioAagBGkANMBqBh0gFegQqMBkejACowAqeAFRgByKMCFahIHLgx2vmmlgVVIJ23YG2VkhQyyeq62qE6e/jJ1pz284MVqvjhipetGwLEsTkRc+qqNTSHJ7smmtXjGOxI9Dx2koMCgMhzI6qDym7hy7aklG3iV1GdzLgxWltccTiAyRH5upyBXOT8RGXqqtLUMM04aQnDkzOjEnaRkxBZsi/TuSbgWvtM24Z2uTkSBxFSrUfVjuizlQuFbT9OojXaD00ocRxeQCA0h3tz2RwXt31VU1bySLdW3lXg5s2SYtZcXHsm4SORiR27KitSlNVKhi1aLp0+S8vVxf8M/ge9GV9B8RqOPoOBXoWGMV6TGMTQANMBr0AdKEMrtNaSGGTpCpbMCwqpdV/Rjks2tq689qZSfTdPQt4isx6o8dGo9DkvIw14j9E3LetN6nJeBLRZPyF9Nk9C/itC1XPgHolT7I0HyjQvI0PQSB03hiuY5ix3VandyUNyKsdOk57WyX9NU9C/itU/dv4LPss/sf6bL6FvFaHqz8IXssvMhHXVbfoWt3iulPUpT4SIT0hwWXJFRrZpCN1SRiArQhgLbRtNIBw4ZEVcdGrVinEr0q1Oi2mV+P03Bo+MJBF0mKdeqir5G19qQLnu+zvPYM6u21GpBYkyndV4zeYox2Fw+kJZGmfDYiZpMyWVxnwtlkLcN1TuLSNRcslaXzovovFws8A+twkhff0aXdh+1YW9tu3gaL0uHll6WtT+ik0t85xKFJMLiI1uCo2G2Qw3E3Av/AH4VZp22yOPBUqXaqPLL7U7Q7sjtKymQJ9XBfZeRrZFmPO24XrMuqMZSL1K+nGODvBrT/wANldJIXR32VDyAhDbM2PE3PC9Rp05045gdKk6deSjLgtk1xxJz6hBzH/kXqrO+rR4kX4aRSkspnX6az+jTxPwqH59T7H7LTYL66Yg7lQesn8qfuFX7JR0WmdsJrrID9ZGrDmpsa70tTafJwraKmvgzVaL0pHiFvG3eDkR3italdU6n/TBr2tSi8NE+rGCulnoE0CFagZ1oXY2Z3Xf9AP2x7jWVqn6zV0j9xgwleayj1jaeUU+NEseIBjsRIBdTuJXeOw299a9JxnTwzPqRnCeUSenxDZCAKfOZrgeq1V1GhF5bJylUfRwk0HK7CRp7yLuOzYDsBB3V1/Ng/j4KztJZ3Z5O6YyWPKaO/wB5SBf8qi6NOpzE7KrKmvkTsHDicVlhoeru6R8lB457vfXSlaRXko3Oo44RdYX5NzL1sZiGf9WmSjs2j+Qq9FY8GPWu5T7NjgtXcLGkaCFWEahF2+sVVSWUZ8iSa1KUviUWs9olR4NVJNgLm+QAufVvrpnPkW1HQwswsDsL+8fyFL/0f/geHwqIOqoHbxJ5mjheRPP0dSe00v8Ar4Hl+DPafWB3jR41klJIjB+yMtt8t1gN9Zl1KK4iW6abWWctN6v/ADnZ+ssALNGyq8Ug47a5G/JgbjtrhTnJIhuxyYfS2quIwDs2HjabDHrBAbvDzA4sO3lv51CrSjUXPZrWV/6axJkDC46OTJTnxU5MO8Gs2pbSieho3MJrhkgiq3RY4YxWnkllroPDzvGdpGKnsrpTqODyjjUoQqL5o3OrGsfzj6mTKUC45SAbyO0cRXpLK59dYPJahYSoS3Lo0V6vmUFegYdC7GzPa6Zwr+2PcaydW/Waek/uMYsVeWcuD1Ln2Bi8D0i24jMHka60q+xnKckcY8Qy5MhJ57qsyo7uTm66XGSbg4JZ22Io8+Z3DtPCu1Kxy+CtVvYwRqtGanxoduc9K/L7C9w41p0rRx7MKvqMqnRpI4wBYAADcBuHdVn08FBvc8sPZp7GJsZpAgJY2A3k7h311hJxA4Q6Ugk8iWNr3A2WBvbeBbee6rS6yB26dedHYGe1s0ocK0DhiAWfqBiA5CkhWIUm3Gwte1QlLCJwSb5MZjvldEbGMwhzzUlAveGzbLls1wc5NEtsVI02pcqYkNjek25JLAi1jGo3Ls8KzVD5Nlms8QwjU11UMlTOEQdJQTEbUD7LruDC8b/dbiO8Goyg0dqbj/kZnSUeHxYKYuFYZ/JErAhRJbIdILeBqEcvgtqXpNOEsmWfRs+Ebo51ax8h/KRh2HfVK6oSXJ6C0vYTWPJ1Cg51nPKNFSz0IpSyPcwSrKVdDsuhDI3Jh+XAjtq1bV9kivXpKpBwPT9E44YiFJQLbQzHIjJh416ujNVIpnia9J0ajRNvXXODj2dL0eRsoNbx9Ug/WD+U1k6t+rJpaZxVyZdY68g2ehcjqkNR3EXPJn9YdJYqNykOIeKwuLbJHcbivQafNbfkslataKpByTOGivlHxGHAjxbEgbpV2c+1hbPvFbUVx8TAqR2Pl5Nbo3XWPEfo8WjHzdpQ3gc65yVVMinBljiNOvEpeScIoFyxKgAd5oj6jHJQMNpv5WWBKYVwf1jlf3V5dpNXacJeSrJp9GZTXnSMzhUxkjM25V2Dc8gAK6SivJE9e+TfRDLgDFikVi8szspCkdYg5jdehBg1OHwMcKbMaAAXIHLxpgRpJixT9u2XarfCuFaOVgknjoiTavQSSvLKiuWtkyggWUDK/dVH0Xy8nVVW5Ip9WYBhsRJARs3Fly80kqPA+yqlKW2ptZoXKU6Ski407pT5slwAztuB3D7x/wB51oyX0Z0FxyZLE4vGy9a89ju2VcD1ADdXLZNlmMoRIGKjxbqUcYhlORVhIQe8caSpyRLfHwUbNiMP1FkkMfGCQsQBw2Nu9u61OXPDRGm9rymW2ih86RtgfXRjaKW/SpxZfvDl21Rq2m7LRp22oNPEhkN+w8Qd9Y04uLN6FRT6C2ajklk1Gos+UsPIhx/muG9oHjXptJq7oY+jzWs08S3GrrVcWzHXQdPyLwUmtY6kf+IP5WrI1j9LNDTnibKOOGvHI2pTOyQ0408nOVTBSaUhC4/DgfaaAn/uAflW/YJJoHVboSweoKo5Dwr00XhHmJbnkLYHmjwHwpuSFhhEA0LAPItgch4CpojgdVAzAA7svdUWMI0YwBC0vixDDLKQW2EZtkbzsi9h25VJdiZQat4jGT2kmijw6EgrHm8pFm8omwG/leipgXg0jVVquMeWdNuSo0lhY5zdXAkXcfyrNqqlOWYvkuUpTgsPokYXA9cyygM+QXLyQABx4k3N+0Vq0orYkVJPM2TzXXgjhjEUm8dD5IWltGRYlDHKtxwP2lPNTwNRnBSRKLPOtBaOkw+kFhvcxuQW4FSDYkdoYZVRcWm0dniUUXWtGBASOQqBIzWdgLcD/ase9p7Y5NfTa73bSr6CsZy5NjeWWqZ2cURzhPsdfjXodGecmTq3NNM2teiR58Kl5EU2swusQ/Wj+VqydWWaLL9lxJkNIa8lGPKNGUzukVdVA5OYD4BGcSMoLLbZYjMbJuLeuu0ZSj0yPqPGCwWRvONWFXqfZXdOP0dVkbmakq9T7IOERSbRFg7L2i3511VxU+yO2P0FDiJI1O0TL6grW9xPhVylqMovEuTnKkn0SsFjklBKHdkynJlPIjhWxSrxmslecHE67VdiPYnzB7qFwJrJVaW0lHhIWnlJCoV3bySwAAHaSBSf2wSbeEd5n6RVbMAi9u8A51i6nN4WC1Q47IsmHHKsaKcZZRa35WGWWG8keuvV2jfppsoVMJ8HW9WSAqBgsKQsHkutLKmnYirFJD0G4kBhZhZhuOQ9lU7mcoJsv0o03Tw+zaY7GLLCySL1xu5E3yIrz9a7jUp7ZdlmhSlRmmiuTD2FqxP8jS9Q6aAS2N//AAf+dK9Nofkp6lLNNGvr0OWYLHBo8jKnWDPof8X/AENWXqfNIu2vbBVK8yolpy5OgSpYItnRUqSRzbDArookXJhipJEG2GBUiPY9NYAh4nCEsJYzsyLkG4MvFG5j3Vat5OM+A3LyWqtXoE8pFeSyzljMUsSl2NlG895A/MVPtnJ8JnnWs2POJxksP/SwyKtuDSF43Jt2WA/y9tVL+tsWEaOnUdz3M3uHa8UZ+6PcKo3K3UoyZzqfGo0giKy2g3ZJWH8mvS2v60VZ9hVZEPSAVAzybW2IvpzDknqr0Nltx61yT/vdVG8q/Fr+DQoWv9P1Mm5fDgm9q8nKJYVTKQJw4rm6a8E3MiaPS2PH/wBd/wCda9Bo6w2cryWaSNPW9gyWKhCKPWrFLCkcr5KsoJO+3VYfnWffU3KHBes1uk0iqGuWE89vwmsH8aSZpfh1HyhxrnhPPP4TS9CQvwqga654Tzz+E0ejIj+DUDGuOF85vwmpKkxfgVAxrfhfOb8Jp7GmRenVWTdH6w4eZtlH63IixPdQ0zjVs6sC0oKuGh71Zt+ZEWQtOaZTBxdM4JW4Fhs3zv5xA4VtueEOnRc3gwWsutOIlhZdlOixJCKmZZEDAF9oZEtv7L5XtUaVXMuTvWtlGmyJotrtinOZMslz3NWfqlT+rgvabDFFHpWhn2sPGfuj4Uqj3WyKF0sV2Saz8o444JMO4V6O1/WcJHSrBEVACoGjyvWn/wB6hPbD/qrKvPJuW/8A8rN2xrzsnyV0uEDeo5JNEDBn/nx/gP8AzrW5pPbI3X6kaSt9GWxVHgXYEsSuCrAMpFiCAQRyINDWeCScocoxeM+TDBu5dZJYgfsIUKr3bSk27L1xdsmX6eo1IrBzHyV4X/5E/wDC/oqH4qJe6VA1+S3C+nn/AIf9FH4sRe6zOi/Jjhh/1p/4f9FL8SI/c6oQ+TPDemn/AIf9FH4cR+6VR2+TuJReLESq3AkIRftAAPtrlOyjgFqlSXDSLvCYk7IVvKFweNyp2fyrz9V7JNA4Z5OsmMAIvle9XtPp+o2yvWxTKDX7EAYUMc1Us9hx2Y3Nsq1XBuW0lSltW487+fRSMlgbs8IXaVbkbUTWBN2yLtx41KVCUOTurqFSLT7LzoxhknZjcF5XyGedzb2VktflV8GhlW1BNm21L0gs+EV1vbrDPI5E1bubd0qO0x6tVVqm5Fo+IFYKnydfT4J+HN1r1Vp+tFCS+WDrVkiKgBUAjyTXLEKmm4BfMmD3sKzruGYtmpRuIxo7Ps10mkhci3E15GpU+Rcjb5Q0ePBNqj6hKVBg6JfaxwP6h/51r0OjyzkqXscUkaqvQpmO2KjKG+ejg+LjGRkUHkWAPvri6sc8nVUJtZF8+i9LH+NfjTVSH2J06n0GmOjO6RD3MPjT9ZdIPSqd4O966J5Ob+gqMiHoDA1J5wC7MkuJ2WYEfbf+drV4q/ntqM3qVPNNM7xzhw1+ArS0ebb4Kt5CKjyV+ktHjF4do2YrbMNYEA2zuDvFia9BLHqpIz4N7G2YXF6qvChnWcNLG4KKi7I+yATcnrWztuyqVxcKEtjJW1s6ickNgtLdLBNHJk4ilFzubqN4NVWlZbavqw6LdS630XSn2aH5Lcb/AMrLHyYkesC9dL55e1la1hmOTR4XGA514up8Jv8A6bLpPbn+DT4NrqPHxr11hU30kYdWLU2d6unMVAhiKBo8j1t0a02noHXdGsRbsCbTE+6qVzWjGnKLLkLVyipfyWD49iT1eJrxzo5kz01On8UBDpEE2tY0p0Gifp5LfVZtvFluULX9brb3Vv6LHGTI1WO2CRs69AYDFQuQ6PN9YYwmJlBVTchhdQfKF/fevLX6camT1+nRjOkihx+HLsCEh3W60ak+rKlRutscFmdnFvJ0wjTIyt9UQCLrsgAjcV3cr1NXUM5ZCpZblgv9SNLyYUyQYiVpIt8LNdmjXO8ZO88LX5Vp0tSp4wYdxpUk8xNiusmG9J+63wrr7jSKvt9f/Uf6R4b0n7rfCmtQpdh7fXXODhj9ZIlS8Z2mO7eLdufuqpcanHwdKOnTcsyMRjMTK0jSqb7VsuQG4VjOtCo3uRvRtdiWCw0WJpFO0dkE9mdgK27OtTp08x7Ma9tpTqcl3shUKDiLeupq6bnvZzdt/T2mcxyMisGtmwOVUtSulVknE0tMtvTKTH6KWXadcn2Tfkwtx7e2ix1KUFtZK/0+NR5J2rcHQGQCwVmDKBwGwAR43qN7e+pLIqFl6cMHSQOpujeo1merufJe9LKSLbQmn5YerJZhwN/FTl7au216qLM+607e9xp49ZcORdn2TyIPvFbFPUaUu2ZMtPqxC+kmG9KPA/Cun51HPZH8Ct9ATay4cAkPtHgACPaahV1CnFcE4adVk+Uee4+Ry8sykdNN5b3yRL5Rp4AE8bVkVLyNRvKN2jZOKSK8nE+cvjXPfS8F1UWg8JAVO0zXPZXOrNTeEdoU9qyzafJ/ASJpzuLCNf8AJcsfE29Vbmm0dkMnmtXrbp7TX1otcmMmKp+SL5WDKa86P2lXEL9jqv8AsnMH1H31k6jQ3Ryjc0i5UJbZGLvXnmsPB6zjGRA0DCBpMi45CvUcEdoQNGCLQcViQDuuL91CSOVVfHgkYzYBGx23F78cs+0VKeF0cLdzxyi/0Kq9Fnvtcd5JrTtNvp8mbeOTqZOzPlUt3OH0c2ngqtY1jAGwb3Y37LW/vVe52LmJbsJT3ckTRyKxZWNuo1j2jh4Vys9u7Mjvebu0VwbZQEZdVR7BXKcfngsw5RLk2ejjI3lbt31CcYro50d295DwGwX+s8mx3c+FRhFeQud+PiRpDYkA5XPhwoaS6O9NZXIBajs6KPPADGhEnFAk0xoa9MkcysjssMIvLIdlAdwyzdvurvNaNlbepLJn6hcqlA9X0RgFw0McCXIRQLnex3lj2k516SMUlhHjKlRzk5Ml1M5CpDBdAwKkXByIO4g0msrBKM3F5R5xrDq9JhmLoNuA5g/ai+6/NeTeNYt3YKK3RPS6dqal8KhTA1jOLR6CMovoIGojeAg1LAmwgaWCIQNLAnge9SUWyEvijRYbIAcgKtwckjKqLL5Osr5UVG8EYRWTP4ts/XVL5Ps0qaSXAeHHu/KpUcqZGq01yRX/AEXqHuqbTdQnTfyAwzXUGozi8nbC8B3qHKDGexUAmgTTwSTALUYHka9SwwwmBdmZY40LyNkqLvJ/Idpq5b2kpy5Klxd06MW8noGqerYwgMshD4hwAzcEXeI07OZ4nOvSW9FUonjru5lWn/Boq7srCpCFSfDBdEWWR7kDd3VB7s8HWKi1yDtv2eFQlCT7JLankxOsmI0XhptnEyiKQjaKLtbjuJUAgVWlZRbyXoajUgsJh6AXRuOLjDSGQoAWttCwN7bx2GuT06DOi1ar9kzQ2icHi4xNCWdCWUG7DNTZt/I0PTaaF7rW+zpozRmCxIkMRZuikaJ82Gy6gFlzHbwqXttMPdK3WSg+kGhAbHEEHtEnwpe30/CE9SreWXp0HgXhGL6QmEL0nSdIQmyOO7stapxsqeCD1Cq+yu+mOhgf/U+yT4VL8OCOUruf2XenJsFhY1lxDlEfJT1zfLa4DlRKzpjjeVPBRYXTWhp3WNMR1mIAHXAucgLkVD8Cl9HRahWXk1SaswjcrfiNNafSXKQnqFV9sptPw6OwKquJdow4Oyeub7O/MDLfR+BTzkFqNbwyu0N/wfGSCHDzsz2uq7bqTbM2uBc9lN2NMfuNbvJP03Bo7AAHEy7G1fZuzFjbfYCovT6f0NalVfkjaGxOisbJ0WHm23sSFuykgb7XGdL26lnol7jWx2TodF4J55MKpYyxqrut2Fla1mF8jvG7nSenU8jWp1sdnBMJo9oZMQsl4oi4kYMTslPKH9+ND06mNanW8s5YzBYFMPHiXd1ilKBGu2Zk8jK1xehWEED1Sql2aLRWiUwgKwqFJ8pjm7ftMczVyFPaviUalZ1HmROLyc/ZU2pM5pxQUTPcXItThuzyQltxwSbVLJAepC74M3j9a1ikePoi2ybX2gL+ysu41FU5YaNm30p1YbkyP9NE9A34h8K4rVY/6nX2Sf8AsYrT+lIxi2xcWKXCyyIgdJEjlRgvknMgirlG49VZxwVK9mqTxu5LbVTXeRmkilEMwULszQL0am/2WFt431OpXUOyNOzc1lMh6ha34fR+EGFnIWRJJiwLBSNpyRkRyp+puWUiDttrw2StRdOCKPFMYyRiMVNKh3XVgqg91xXCpeKEtpYVg5R3ZKbU3SeNjwSxQphDHeWzSBzIdpjfdlxNuypTu4Q7IRsJyfBPxD/N9CS6PALsI3JcZAlpelaw32Fz4VypX8aksInPT5QWWyJgdZpVWMDSeDCgKNjoF2rC3VvffbK9WZT284K34+XhMuNfdNmb5n0SqHTEqy7eaMdk2vbhXKndqWeOjo7KUfJW6yaUxc/QwYlcMkTzxkyxK3VaNg4Uk7r2tU43MGsxF+JNf3HoP0oX0TeIqrPVUuMHX2tvnJiNf9O7eJwUiOsBQy2kkAdVuozK5X5eurNK59VZwcpWfp+Sswumnkx2DkfFQ4vo3c7MMYjKgobs1ibjv5VOdTYs4Ixob3jJcaT09FHpWPGTqFi+avEu3a3SbYO85A2qNK43rhEp2rh2znpvWTD4vF4B8MFZoJXkfY2SdjY4lRlnUp19sMtCha7pYyRNddMSLio8Zh0KyTQyYMgni+aNlyzPqrlRu41E/wCDpOxlCSWSixmEfDKcBCWMWMWFHJOayREGVx2MoOXAW5VKFzFxb+hSs5bjTa+6aSTBRxJGUWKbDEEkWCR3AvyFrVChexqPGCdTT3TW7Jfx/KPhXbZTZZiTYCRc+7Kp1biUFnbwc6VkqssKRJOua+gb8Q+FUXq0c/2l1aNN/wCRI0brSs0qx9ERtG19oZZE8uyrdrfqrLakcLrS3ShubNHWjtMgVJ9iKHG6sRyyNKXcFjcgBbe2qdWxhUllmlR1GdKG1HL6IRekfwWuXtlM6e71RHU+HixPeqH3iu0bNQXDOctQnPsMapwgW2mHcEHuFErFT7Y46jOKCOqcJ3sT3qhPdcipxtFFYyc3fOTzg6LqrGPtt4LXJ6fBvOSfuU0sJBDVeIbmPgo9wolYQny2JalNdIIatR+e3sojp1OPTIy1Go1hiGq0H99iP4V1/FSXZy/MlnhHT6NxecTyuFNjzGWRqKsYRXfZOV9Nsf6NxcST2EKffUY2UIrsUr2Uux/o5H5zeArn7bTfLJe4zXQLatQneSe9UPvFd4WcYrhkJX05dob6MwjcbdyoPcKjK0jLiQRvJReUhm1ZiIsWJHIhSPaKIWUIdE5X0p9oAasRDcxF99lUX8BTlaKUcNijeyjLKQx1Yj89v3fhUI2MFwjo9Sm3loA6qxee3gvwp/gQjxnsb1KTecAHVOLz27rL+dKNhCD4Y5alOXDRz+h0IzDEHmFQH2Cpys8rlnON+4vhDHVCL0j+C1x9rpdndatVR3wGrUcMiyh2JXOxCgHK2du+u1CyjSllHGvqM60drLyrbyUUxUERUIYqBCoDA9qMAEBTAOkhipY4wIVMMc5HWgGPQ1kXI9N4YDgUcCERQA1A0NQAJpYAam8NDyKh8rAhrUkMGngYxFDWRDUxioyLAqiMVACoAVABCgB6bAcGkAVACoAdaBMemIegBxQAqBjUCFQANAA0AKgBUhitUhgtQAFACoA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73050" y="-922338"/>
            <a:ext cx="22479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8442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66800"/>
            <a:ext cx="3905250" cy="483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The </a:t>
            </a:r>
            <a:r>
              <a:rPr lang="en-US" dirty="0" err="1">
                <a:solidFill>
                  <a:schemeClr val="accent1">
                    <a:satMod val="150000"/>
                  </a:schemeClr>
                </a:solidFill>
              </a:rPr>
              <a:t>Taj</a:t>
            </a: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satMod val="150000"/>
                  </a:schemeClr>
                </a:solidFill>
              </a:rPr>
              <a:t>Mahal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Built by Mughal Emperor Shah </a:t>
            </a:r>
            <a:r>
              <a:rPr lang="en-US" altLang="en-US" dirty="0" smtClean="0"/>
              <a:t>Jahan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Mausoleum for his 3rd </a:t>
            </a:r>
            <a:r>
              <a:rPr lang="en-US" altLang="en-US" dirty="0" smtClean="0"/>
              <a:t>wife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She died giving birth to their 14th child</a:t>
            </a:r>
          </a:p>
        </p:txBody>
      </p:sp>
    </p:spTree>
    <p:extLst>
      <p:ext uri="{BB962C8B-B14F-4D97-AF65-F5344CB8AC3E}">
        <p14:creationId xmlns:p14="http://schemas.microsoft.com/office/powerpoint/2010/main" val="13916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taj-mahal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4267200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 descr="taj-mahal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42862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29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838200"/>
          </a:xfrm>
        </p:spPr>
        <p:txBody>
          <a:bodyPr/>
          <a:lstStyle/>
          <a:p>
            <a:r>
              <a:rPr lang="en-US" dirty="0" smtClean="0"/>
              <a:t>Aurangzeb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6096000" cy="5867400"/>
          </a:xfrm>
        </p:spPr>
        <p:txBody>
          <a:bodyPr/>
          <a:lstStyle/>
          <a:p>
            <a:r>
              <a:rPr lang="en-GB" dirty="0" smtClean="0"/>
              <a:t>Jahan's son Aurangzeb was the last great Mughal Emperor</a:t>
            </a:r>
          </a:p>
          <a:p>
            <a:r>
              <a:rPr lang="en-GB" dirty="0" smtClean="0"/>
              <a:t>History's verdict on Aurangzeb largely depends on who's writing it; Muslim or Hindu</a:t>
            </a:r>
          </a:p>
          <a:p>
            <a:r>
              <a:rPr lang="en-GB" dirty="0" smtClean="0"/>
              <a:t>Aurangzeb ruled for nearly 50 years</a:t>
            </a:r>
          </a:p>
          <a:p>
            <a:r>
              <a:rPr lang="en-GB" dirty="0" smtClean="0"/>
              <a:t>He came to the throne after imprisoning his father and having his older brother killed</a:t>
            </a:r>
          </a:p>
          <a:p>
            <a:endParaRPr lang="en-US" dirty="0"/>
          </a:p>
        </p:txBody>
      </p:sp>
      <p:pic>
        <p:nvPicPr>
          <p:cNvPr id="4098" name="Picture 2" descr="http://www.internetstones.com/image-files/aurangazeb-last-mojhul-emperor-of-ind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790950"/>
            <a:ext cx="2286000" cy="306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705600" cy="6629400"/>
          </a:xfrm>
        </p:spPr>
        <p:txBody>
          <a:bodyPr/>
          <a:lstStyle/>
          <a:p>
            <a:r>
              <a:rPr lang="en-GB" dirty="0" smtClean="0"/>
              <a:t>He was a strong leader, whose </a:t>
            </a:r>
            <a:r>
              <a:rPr lang="en-GB" dirty="0" smtClean="0">
                <a:solidFill>
                  <a:srgbClr val="FF0000"/>
                </a:solidFill>
              </a:rPr>
              <a:t>conquests expanded the Mughal Empire to its greatest size</a:t>
            </a:r>
          </a:p>
          <a:p>
            <a:r>
              <a:rPr lang="en-GB" dirty="0" smtClean="0"/>
              <a:t>Aurangzeb was a very </a:t>
            </a:r>
            <a:r>
              <a:rPr lang="en-GB" dirty="0" smtClean="0">
                <a:solidFill>
                  <a:srgbClr val="FF0000"/>
                </a:solidFill>
              </a:rPr>
              <a:t>observant </a:t>
            </a:r>
            <a:r>
              <a:rPr lang="en-GB" dirty="0" smtClean="0"/>
              <a:t>and religious </a:t>
            </a:r>
            <a:r>
              <a:rPr lang="en-GB" dirty="0" smtClean="0">
                <a:solidFill>
                  <a:srgbClr val="FF0000"/>
                </a:solidFill>
              </a:rPr>
              <a:t>Muslim who ended </a:t>
            </a:r>
            <a:r>
              <a:rPr lang="en-GB" dirty="0" smtClean="0"/>
              <a:t>the policy of </a:t>
            </a:r>
            <a:r>
              <a:rPr lang="en-GB" dirty="0" smtClean="0">
                <a:solidFill>
                  <a:srgbClr val="FF0000"/>
                </a:solidFill>
              </a:rPr>
              <a:t>religious tolerance </a:t>
            </a:r>
            <a:r>
              <a:rPr lang="en-GB" dirty="0" smtClean="0"/>
              <a:t>followed by earlier emperors</a:t>
            </a:r>
          </a:p>
          <a:p>
            <a:r>
              <a:rPr lang="en-GB" dirty="0" smtClean="0"/>
              <a:t>He no longer allowed the Hindu community to live under their own laws and customs, but </a:t>
            </a:r>
            <a:r>
              <a:rPr lang="en-GB" dirty="0" smtClean="0">
                <a:solidFill>
                  <a:srgbClr val="FF0000"/>
                </a:solidFill>
              </a:rPr>
              <a:t>imposed Sharia law </a:t>
            </a:r>
            <a:r>
              <a:rPr lang="en-GB" dirty="0" smtClean="0"/>
              <a:t>(Islamic law) </a:t>
            </a:r>
            <a:r>
              <a:rPr lang="en-GB" dirty="0" smtClean="0">
                <a:solidFill>
                  <a:srgbClr val="FF0000"/>
                </a:solidFill>
              </a:rPr>
              <a:t>over the whole empire</a:t>
            </a:r>
          </a:p>
          <a:p>
            <a:r>
              <a:rPr lang="en-GB" dirty="0" smtClean="0"/>
              <a:t>Thousands of Hindu temples and shrines were torn down and a punitive tax on Hindu subjects was re-imposed</a:t>
            </a:r>
          </a:p>
          <a:p>
            <a:endParaRPr lang="en-GB" u="sng" dirty="0" smtClean="0"/>
          </a:p>
          <a:p>
            <a:endParaRPr lang="en-US" dirty="0"/>
          </a:p>
        </p:txBody>
      </p:sp>
      <p:pic>
        <p:nvPicPr>
          <p:cNvPr id="3074" name="Picture 2" descr="http://www.nndb.com/people/616/000097325/aurangzeb-1-s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695700"/>
            <a:ext cx="2286000" cy="316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7239000" cy="6227136"/>
          </a:xfrm>
        </p:spPr>
        <p:txBody>
          <a:bodyPr/>
          <a:lstStyle/>
          <a:p>
            <a:r>
              <a:rPr lang="en-GB" dirty="0" smtClean="0"/>
              <a:t>Under Aurangzeb, the Mughal empire reached the peak of its military power, but the </a:t>
            </a:r>
            <a:r>
              <a:rPr lang="en-GB" dirty="0" smtClean="0">
                <a:solidFill>
                  <a:srgbClr val="FF0000"/>
                </a:solidFill>
              </a:rPr>
              <a:t>rule was unstable</a:t>
            </a:r>
          </a:p>
          <a:p>
            <a:r>
              <a:rPr lang="en-GB" dirty="0" smtClean="0"/>
              <a:t>This was partly </a:t>
            </a:r>
            <a:r>
              <a:rPr lang="en-GB" dirty="0" smtClean="0">
                <a:solidFill>
                  <a:srgbClr val="FF0000"/>
                </a:solidFill>
              </a:rPr>
              <a:t>because of </a:t>
            </a:r>
            <a:r>
              <a:rPr lang="en-GB" dirty="0" smtClean="0"/>
              <a:t>the hostility that Aurangzeb's </a:t>
            </a:r>
            <a:r>
              <a:rPr lang="en-GB" dirty="0" smtClean="0">
                <a:solidFill>
                  <a:srgbClr val="FF0000"/>
                </a:solidFill>
              </a:rPr>
              <a:t>intolerance and taxation</a:t>
            </a:r>
            <a:r>
              <a:rPr lang="en-GB" dirty="0" smtClean="0"/>
              <a:t> inspired in the population, but </a:t>
            </a:r>
            <a:r>
              <a:rPr lang="en-GB" dirty="0" smtClean="0">
                <a:solidFill>
                  <a:srgbClr val="FF0000"/>
                </a:solidFill>
              </a:rPr>
              <a:t>also</a:t>
            </a:r>
            <a:r>
              <a:rPr lang="en-GB" dirty="0" smtClean="0"/>
              <a:t> because the </a:t>
            </a:r>
            <a:r>
              <a:rPr lang="en-GB" dirty="0" smtClean="0">
                <a:solidFill>
                  <a:srgbClr val="FF0000"/>
                </a:solidFill>
              </a:rPr>
              <a:t>empire </a:t>
            </a:r>
            <a:r>
              <a:rPr lang="en-GB" dirty="0" smtClean="0"/>
              <a:t>had simply become </a:t>
            </a:r>
            <a:r>
              <a:rPr lang="en-GB" dirty="0" smtClean="0">
                <a:solidFill>
                  <a:srgbClr val="FF0000"/>
                </a:solidFill>
              </a:rPr>
              <a:t>too big to be successfully governed</a:t>
            </a:r>
          </a:p>
          <a:p>
            <a:endParaRPr lang="en-US" dirty="0"/>
          </a:p>
        </p:txBody>
      </p:sp>
      <p:pic>
        <p:nvPicPr>
          <p:cNvPr id="2050" name="Picture 2" descr="http://upload.wikimedia.org/wikipedia/commons/thumb/9/90/Badshahi_Mosque_July_1_2005_pic32_by_Ali_Imran_(1).jpg/300px-Badshahi_Mosque_July_1_2005_pic32_by_Ali_Imran_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886200"/>
            <a:ext cx="3924300" cy="261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7239000" cy="6227136"/>
          </a:xfrm>
        </p:spPr>
        <p:txBody>
          <a:bodyPr/>
          <a:lstStyle/>
          <a:p>
            <a:r>
              <a:rPr lang="en-GB" dirty="0" smtClean="0"/>
              <a:t>Aurangzeb's extremism caused Mughal territory and creativity to dry up and the Empire went into decline</a:t>
            </a:r>
          </a:p>
          <a:p>
            <a:r>
              <a:rPr lang="en-GB" dirty="0" smtClean="0"/>
              <a:t>The Mughal </a:t>
            </a:r>
            <a:r>
              <a:rPr lang="en-GB" dirty="0" smtClean="0">
                <a:solidFill>
                  <a:srgbClr val="FF0000"/>
                </a:solidFill>
              </a:rPr>
              <a:t>Emperors that followed </a:t>
            </a:r>
            <a:r>
              <a:rPr lang="en-GB" dirty="0" smtClean="0"/>
              <a:t>Aurangzeb </a:t>
            </a:r>
            <a:r>
              <a:rPr lang="en-GB" dirty="0" smtClean="0">
                <a:solidFill>
                  <a:srgbClr val="FF0000"/>
                </a:solidFill>
              </a:rPr>
              <a:t>effectively became British or French puppets</a:t>
            </a:r>
          </a:p>
          <a:p>
            <a:r>
              <a:rPr lang="en-GB" dirty="0" smtClean="0"/>
              <a:t>The last Mughal Emperor was deposed by the British in 1858</a:t>
            </a:r>
          </a:p>
          <a:p>
            <a:endParaRPr lang="en-US" dirty="0"/>
          </a:p>
        </p:txBody>
      </p:sp>
      <p:pic>
        <p:nvPicPr>
          <p:cNvPr id="1026" name="Picture 2" descr="http://www.paradoxplace.com/Insights/Civilizations/Mughals/Mughal_Images/Humayun-Feb98-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505200"/>
            <a:ext cx="4286250" cy="299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heavyeditorial.files.wordpress.com/2016/01/gettyimages-5032924601.jpg?quality=65&amp;strip=all&amp;w=780&amp;strip=al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458200" cy="563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39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Super Bowl 50 Denver Broncos Peyton Manning ANIMATED 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1709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75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Super Bowl 50 Denver Broncos Von Miller ANIMATED 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4886325" cy="488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14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Objective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WWBAT: Introduce the origins of the Mughal Empire and major leaders of the Mughal Empire</a:t>
            </a:r>
            <a:endParaRPr lang="en-US" altLang="en-US" dirty="0">
              <a:solidFill>
                <a:srgbClr val="FF0000"/>
              </a:solidFill>
            </a:endParaRPr>
          </a:p>
          <a:p>
            <a:pPr eaLnBrk="1" hangingPunct="1"/>
            <a:endParaRPr lang="en-US" altLang="en-US" dirty="0" smtClean="0">
              <a:solidFill>
                <a:srgbClr val="FF0000"/>
              </a:solidFill>
            </a:endParaRPr>
          </a:p>
          <a:p>
            <a:r>
              <a:rPr lang="en-US" altLang="en-US" dirty="0">
                <a:solidFill>
                  <a:srgbClr val="FF0000"/>
                </a:solidFill>
              </a:rPr>
              <a:t>WWBAT: Complete a group simulation on the trade of the Indian Ocean and profit making in import/export trade</a:t>
            </a:r>
          </a:p>
        </p:txBody>
      </p:sp>
    </p:spTree>
    <p:extLst>
      <p:ext uri="{BB962C8B-B14F-4D97-AF65-F5344CB8AC3E}">
        <p14:creationId xmlns:p14="http://schemas.microsoft.com/office/powerpoint/2010/main" val="105975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Theme Tuesday </a:t>
            </a:r>
            <a:r>
              <a:rPr lang="en-US" dirty="0" err="1" smtClean="0">
                <a:solidFill>
                  <a:srgbClr val="FF0000"/>
                </a:solidFill>
              </a:rPr>
              <a:t>Bellwork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What is an example of </a:t>
            </a:r>
            <a:r>
              <a:rPr lang="en-US" b="1" dirty="0"/>
              <a:t>Creation, Expansion and Interaction of Economic </a:t>
            </a:r>
            <a:r>
              <a:rPr lang="en-US" b="1" dirty="0" smtClean="0"/>
              <a:t>Systems in the </a:t>
            </a:r>
            <a:r>
              <a:rPr lang="en-US" b="1" dirty="0" err="1" smtClean="0"/>
              <a:t>Safavid</a:t>
            </a:r>
            <a:r>
              <a:rPr lang="en-US" b="1" dirty="0" smtClean="0"/>
              <a:t> Empire?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Answers Vary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What is an example of </a:t>
            </a:r>
            <a:r>
              <a:rPr lang="en-US" b="1" dirty="0"/>
              <a:t>Development and Interaction of </a:t>
            </a:r>
            <a:r>
              <a:rPr lang="en-US" b="1" dirty="0" smtClean="0"/>
              <a:t>Cultures in the Ottoman Empire?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Answers Vary </a:t>
            </a:r>
          </a:p>
        </p:txBody>
      </p:sp>
    </p:spTree>
    <p:extLst>
      <p:ext uri="{BB962C8B-B14F-4D97-AF65-F5344CB8AC3E}">
        <p14:creationId xmlns:p14="http://schemas.microsoft.com/office/powerpoint/2010/main" val="25268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Objective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WWBAT: Introduce the origins of the Mughal Empire and major leaders of the Mughal Empire</a:t>
            </a:r>
            <a:endParaRPr lang="en-US" altLang="en-US" dirty="0">
              <a:solidFill>
                <a:srgbClr val="FF0000"/>
              </a:solidFill>
            </a:endParaRPr>
          </a:p>
          <a:p>
            <a:pPr eaLnBrk="1" hangingPunct="1"/>
            <a:endParaRPr lang="en-US" alt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48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InterACTIVE</a:t>
            </a:r>
            <a:r>
              <a:rPr lang="en-US" dirty="0" smtClean="0"/>
              <a:t> Notebook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2/14/2017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Mughal Empire and Leaders</a:t>
            </a:r>
          </a:p>
          <a:p>
            <a:r>
              <a:rPr lang="en-US" sz="4000" dirty="0" smtClean="0"/>
              <a:t>This will be one page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8232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0" y="0"/>
            <a:ext cx="3048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7709" y="0"/>
            <a:ext cx="6096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2133600"/>
            <a:ext cx="609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4495800"/>
            <a:ext cx="609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-27710" y="0"/>
            <a:ext cx="246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Mughal Empire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7709" y="2133600"/>
            <a:ext cx="246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Babur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4618" y="4495800"/>
            <a:ext cx="246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Aurangzeb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86945" y="11423"/>
            <a:ext cx="2466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Akbar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98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7239000" cy="6227136"/>
          </a:xfrm>
        </p:spPr>
        <p:txBody>
          <a:bodyPr/>
          <a:lstStyle/>
          <a:p>
            <a:r>
              <a:rPr lang="en-GB" dirty="0" smtClean="0"/>
              <a:t>There had been Muslims in India long before the Mughals</a:t>
            </a:r>
          </a:p>
          <a:p>
            <a:r>
              <a:rPr lang="en-GB" dirty="0" smtClean="0"/>
              <a:t>The first Muslims arrived in the 8th century</a:t>
            </a:r>
          </a:p>
          <a:p>
            <a:r>
              <a:rPr lang="en-GB" dirty="0" smtClean="0"/>
              <a:t>In the first half of the 10th century, a Muslim ruler of Afghanistan invaded the Punjab eleven times, without much political success, but taking away a great deal of loot</a:t>
            </a:r>
          </a:p>
          <a:p>
            <a:r>
              <a:rPr lang="en-GB" dirty="0" smtClean="0"/>
              <a:t>A more successful invasion came at the end of the 12th century</a:t>
            </a:r>
          </a:p>
          <a:p>
            <a:r>
              <a:rPr lang="en-GB" dirty="0" smtClean="0"/>
              <a:t>This eventually led to the formation of the Delhi Sultanate</a:t>
            </a:r>
          </a:p>
          <a:p>
            <a:r>
              <a:rPr lang="en-GB" dirty="0" smtClean="0"/>
              <a:t>A later Muslim invasion in 1398 devastated the city of Delhi</a:t>
            </a:r>
          </a:p>
          <a:p>
            <a:endParaRPr lang="en-US" dirty="0"/>
          </a:p>
        </p:txBody>
      </p:sp>
      <p:pic>
        <p:nvPicPr>
          <p:cNvPr id="14338" name="Picture 2" descr="http://www.delhicapital.com/images/delhi-history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0" y="4953000"/>
            <a:ext cx="2095500" cy="1905000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838200"/>
          </a:xfrm>
        </p:spPr>
        <p:txBody>
          <a:bodyPr/>
          <a:lstStyle/>
          <a:p>
            <a:r>
              <a:rPr lang="en-US" dirty="0" smtClean="0"/>
              <a:t>The Mughal Empire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713" y="863841"/>
            <a:ext cx="7239000" cy="6150936"/>
          </a:xfrm>
        </p:spPr>
        <p:txBody>
          <a:bodyPr>
            <a:normAutofit fontScale="92500" lnSpcReduction="20000"/>
          </a:bodyPr>
          <a:lstStyle/>
          <a:p>
            <a:r>
              <a:rPr lang="en-GB" sz="3200" dirty="0" smtClean="0"/>
              <a:t>The Mughal Empire </a:t>
            </a:r>
            <a:r>
              <a:rPr lang="en-GB" sz="3200" dirty="0" smtClean="0">
                <a:solidFill>
                  <a:srgbClr val="FF0000"/>
                </a:solidFill>
              </a:rPr>
              <a:t>grew out of descendants of the Mongol Empire </a:t>
            </a:r>
            <a:r>
              <a:rPr lang="en-GB" sz="3200" dirty="0" smtClean="0"/>
              <a:t>who were </a:t>
            </a:r>
            <a:r>
              <a:rPr lang="en-GB" sz="3200" dirty="0" smtClean="0">
                <a:solidFill>
                  <a:srgbClr val="FF0000"/>
                </a:solidFill>
              </a:rPr>
              <a:t>living in Turkestan in </a:t>
            </a:r>
            <a:r>
              <a:rPr lang="en-GB" sz="3200" dirty="0" smtClean="0"/>
              <a:t>the</a:t>
            </a:r>
            <a:r>
              <a:rPr lang="en-GB" sz="3200" dirty="0" smtClean="0">
                <a:solidFill>
                  <a:srgbClr val="FF0000"/>
                </a:solidFill>
              </a:rPr>
              <a:t> 15th century</a:t>
            </a:r>
          </a:p>
          <a:p>
            <a:endParaRPr lang="en-GB" sz="3200" dirty="0" smtClean="0">
              <a:solidFill>
                <a:srgbClr val="FF0000"/>
              </a:solidFill>
            </a:endParaRPr>
          </a:p>
          <a:p>
            <a:r>
              <a:rPr lang="en-GB" sz="3200" dirty="0" smtClean="0"/>
              <a:t>They had become Muslims and assimilated the culture of the Middle East, while keeping elements of their Far Eastern roots</a:t>
            </a:r>
          </a:p>
          <a:p>
            <a:endParaRPr lang="en-GB" sz="3200" dirty="0" smtClean="0"/>
          </a:p>
          <a:p>
            <a:r>
              <a:rPr lang="en-GB" sz="3200" dirty="0" smtClean="0"/>
              <a:t>They also retained the </a:t>
            </a:r>
            <a:r>
              <a:rPr lang="en-GB" sz="3200" dirty="0" smtClean="0">
                <a:solidFill>
                  <a:srgbClr val="FF0000"/>
                </a:solidFill>
              </a:rPr>
              <a:t>great military skill </a:t>
            </a:r>
            <a:r>
              <a:rPr lang="en-GB" sz="3200" dirty="0" smtClean="0"/>
              <a:t>and cunning of their Mongol ancestors, </a:t>
            </a:r>
            <a:r>
              <a:rPr lang="en-GB" sz="3200" dirty="0" smtClean="0">
                <a:solidFill>
                  <a:srgbClr val="FF0000"/>
                </a:solidFill>
              </a:rPr>
              <a:t>and were among the first Western military leaders to use guns</a:t>
            </a:r>
          </a:p>
          <a:p>
            <a:endParaRPr lang="en-US" dirty="0"/>
          </a:p>
        </p:txBody>
      </p:sp>
      <p:pic>
        <p:nvPicPr>
          <p:cNvPr id="13314" name="Picture 2" descr="http://media.vam.ac.uk/media/thira/collection_images/2009BX/2009BX3662_jpg_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939309"/>
            <a:ext cx="2895600" cy="2895600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838200"/>
          </a:xfrm>
        </p:spPr>
        <p:txBody>
          <a:bodyPr/>
          <a:lstStyle/>
          <a:p>
            <a:r>
              <a:rPr lang="en-US" dirty="0" smtClean="0"/>
              <a:t>The Mughal Empire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1419</TotalTime>
  <Words>1263</Words>
  <Application>Microsoft Office PowerPoint</Application>
  <PresentationFormat>On-screen Show (4:3)</PresentationFormat>
  <Paragraphs>112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Opulent</vt:lpstr>
      <vt:lpstr>Mughal Empire</vt:lpstr>
      <vt:lpstr>PowerPoint Presentation</vt:lpstr>
      <vt:lpstr>Objective</vt:lpstr>
      <vt:lpstr>Theme Tuesday Bellwork</vt:lpstr>
      <vt:lpstr>Objective</vt:lpstr>
      <vt:lpstr>InterACTIVE Notebook Setup</vt:lpstr>
      <vt:lpstr>PowerPoint Presentation</vt:lpstr>
      <vt:lpstr>The Mughal Empire</vt:lpstr>
      <vt:lpstr>The Mughal Empire</vt:lpstr>
      <vt:lpstr>The Mughal Empire</vt:lpstr>
      <vt:lpstr>Babur</vt:lpstr>
      <vt:lpstr>PowerPoint Presentation</vt:lpstr>
      <vt:lpstr>Abu AKBAR</vt:lpstr>
      <vt:lpstr>PowerPoint Presentation</vt:lpstr>
      <vt:lpstr>PowerPoint Presentation</vt:lpstr>
      <vt:lpstr>PowerPoint Presentation</vt:lpstr>
      <vt:lpstr>PowerPoint Presentation</vt:lpstr>
      <vt:lpstr>Jahan</vt:lpstr>
      <vt:lpstr>The Taj Mahal</vt:lpstr>
      <vt:lpstr>The Taj Mahal</vt:lpstr>
      <vt:lpstr>PowerPoint Presentation</vt:lpstr>
      <vt:lpstr>Aurangzeb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WPCSD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Safavid and The Mughal</dc:title>
  <dc:creator>enapp</dc:creator>
  <cp:lastModifiedBy>Pfannenstiel, Andrew</cp:lastModifiedBy>
  <cp:revision>52</cp:revision>
  <dcterms:created xsi:type="dcterms:W3CDTF">2010-11-18T14:51:39Z</dcterms:created>
  <dcterms:modified xsi:type="dcterms:W3CDTF">2017-02-14T22:28:10Z</dcterms:modified>
</cp:coreProperties>
</file>