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9" r:id="rId2"/>
    <p:sldId id="288" r:id="rId3"/>
    <p:sldId id="293" r:id="rId4"/>
    <p:sldId id="258" r:id="rId5"/>
    <p:sldId id="260" r:id="rId6"/>
    <p:sldId id="294" r:id="rId7"/>
    <p:sldId id="295" r:id="rId8"/>
    <p:sldId id="296" r:id="rId9"/>
    <p:sldId id="297" r:id="rId10"/>
    <p:sldId id="298" r:id="rId11"/>
    <p:sldId id="261" r:id="rId12"/>
    <p:sldId id="292" r:id="rId13"/>
    <p:sldId id="262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B6D60-74EE-4462-A694-01E8D334CD3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AEF2A-E1E0-4306-A67D-FFD6650D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1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D1716E-66E0-4964-AF79-FE37E0EEB131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48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BEFDA6-F7D1-4E83-A0F3-02D0C8F84264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7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4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5014D2-E6A9-4ECA-A1D8-A4D4F53C1111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10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4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DFD7B9-B4B8-4884-B75D-FFEC8B3357F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13B093-BDFA-435C-B9B3-4B3B1445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D7B9-B4B8-4884-B75D-FFEC8B3357F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093-BDFA-435C-B9B3-4B3B1445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ADDFD7B9-B4B8-4884-B75D-FFEC8B3357F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13B093-BDFA-435C-B9B3-4B3B1445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D7B9-B4B8-4884-B75D-FFEC8B3357F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093-BDFA-435C-B9B3-4B3B1445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DFD7B9-B4B8-4884-B75D-FFEC8B3357F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C13B093-BDFA-435C-B9B3-4B3B1445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D7B9-B4B8-4884-B75D-FFEC8B3357F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093-BDFA-435C-B9B3-4B3B1445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D7B9-B4B8-4884-B75D-FFEC8B3357F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093-BDFA-435C-B9B3-4B3B1445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D7B9-B4B8-4884-B75D-FFEC8B3357F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093-BDFA-435C-B9B3-4B3B1445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DFD7B9-B4B8-4884-B75D-FFEC8B3357F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093-BDFA-435C-B9B3-4B3B1445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D7B9-B4B8-4884-B75D-FFEC8B3357F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093-BDFA-435C-B9B3-4B3B1445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D7B9-B4B8-4884-B75D-FFEC8B3357F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093-BDFA-435C-B9B3-4B3B144598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DDFD7B9-B4B8-4884-B75D-FFEC8B3357F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13B093-BDFA-435C-B9B3-4B3B1445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</a:t>
            </a:r>
            <a:r>
              <a:rPr lang="en-US" dirty="0" err="1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11/7/2017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Sub-Saharan Africa Notes</a:t>
            </a:r>
          </a:p>
          <a:p>
            <a:r>
              <a:rPr lang="en-US" sz="3200" dirty="0" smtClean="0"/>
              <a:t>This will be one page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5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Bantu Migrations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343400" cy="25908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Bantu-speaking people </a:t>
            </a:r>
            <a:r>
              <a:rPr lang="en-US" altLang="en-US" sz="3000" smtClean="0">
                <a:solidFill>
                  <a:srgbClr val="FF0000"/>
                </a:solidFill>
              </a:rPr>
              <a:t>became divided into hundred of ethnic groups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3291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7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societal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934200" cy="5388936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Most </a:t>
            </a:r>
            <a:r>
              <a:rPr lang="en-US" dirty="0" smtClean="0"/>
              <a:t>sub-Saharan </a:t>
            </a:r>
            <a:r>
              <a:rPr lang="en-US" dirty="0" smtClean="0">
                <a:solidFill>
                  <a:srgbClr val="FF0000"/>
                </a:solidFill>
              </a:rPr>
              <a:t>communities were small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Stateless societies, meaning there is no powerful central authority</a:t>
            </a:r>
          </a:p>
          <a:p>
            <a:endParaRPr lang="en-US" dirty="0" smtClean="0"/>
          </a:p>
          <a:p>
            <a:r>
              <a:rPr lang="en-US" dirty="0" smtClean="0"/>
              <a:t>Political/Social life revolved around the village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Kinship relationships </a:t>
            </a:r>
            <a:r>
              <a:rPr lang="en-US" dirty="0" smtClean="0"/>
              <a:t>were the most important </a:t>
            </a:r>
            <a:r>
              <a:rPr lang="en-US" dirty="0" smtClean="0">
                <a:solidFill>
                  <a:srgbClr val="FF0000"/>
                </a:solidFill>
              </a:rPr>
              <a:t>way people were organized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8674" name="Picture 2" descr="http://farm4.static.flickr.com/3191/2301001352_6da6a4879d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341" y="3657600"/>
            <a:ext cx="240165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societal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53400" cy="48463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Food</a:t>
            </a:r>
            <a:r>
              <a:rPr lang="en-US" dirty="0"/>
              <a:t> was </a:t>
            </a:r>
            <a:r>
              <a:rPr lang="en-US" dirty="0">
                <a:solidFill>
                  <a:srgbClr val="FF0000"/>
                </a:solidFill>
              </a:rPr>
              <a:t>provided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by</a:t>
            </a:r>
            <a:r>
              <a:rPr lang="en-US" dirty="0"/>
              <a:t> means of a combination of </a:t>
            </a:r>
            <a:r>
              <a:rPr lang="en-US" dirty="0">
                <a:solidFill>
                  <a:srgbClr val="FF0000"/>
                </a:solidFill>
              </a:rPr>
              <a:t>hunting, herding, and </a:t>
            </a:r>
            <a:r>
              <a:rPr lang="en-US" dirty="0" smtClean="0">
                <a:solidFill>
                  <a:srgbClr val="FF0000"/>
                </a:solidFill>
              </a:rPr>
              <a:t>small-scale </a:t>
            </a:r>
            <a:r>
              <a:rPr lang="en-US" dirty="0">
                <a:solidFill>
                  <a:srgbClr val="FF0000"/>
                </a:solidFill>
              </a:rPr>
              <a:t>agriculture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appears that </a:t>
            </a:r>
            <a:r>
              <a:rPr lang="en-US" dirty="0">
                <a:solidFill>
                  <a:srgbClr val="FF0000"/>
                </a:solidFill>
              </a:rPr>
              <a:t>most African societies </a:t>
            </a:r>
            <a:r>
              <a:rPr lang="en-US" dirty="0" smtClean="0">
                <a:solidFill>
                  <a:srgbClr val="FF0000"/>
                </a:solidFill>
              </a:rPr>
              <a:t>developed </a:t>
            </a:r>
            <a:r>
              <a:rPr lang="en-US" dirty="0">
                <a:solidFill>
                  <a:srgbClr val="FF0000"/>
                </a:solidFill>
              </a:rPr>
              <a:t>metalworking </a:t>
            </a:r>
            <a:r>
              <a:rPr lang="en-US" dirty="0" smtClean="0">
                <a:solidFill>
                  <a:srgbClr val="FF0000"/>
                </a:solidFill>
              </a:rPr>
              <a:t>independently</a:t>
            </a:r>
            <a:r>
              <a:rPr lang="en-US" dirty="0" smtClean="0"/>
              <a:t>, </a:t>
            </a:r>
            <a:r>
              <a:rPr lang="en-US" dirty="0"/>
              <a:t>rather than having it taught to them by outsiders, as was commonly thought until </a:t>
            </a:r>
            <a:r>
              <a:rPr lang="en-US" dirty="0" smtClean="0"/>
              <a:t>recently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Animistic polytheism was the dominant religion </a:t>
            </a:r>
            <a:r>
              <a:rPr lang="en-US" dirty="0" smtClean="0"/>
              <a:t>present in the region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" y="11430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Women </a:t>
            </a:r>
            <a:r>
              <a:rPr lang="en-US" dirty="0" smtClean="0"/>
              <a:t>in sub-Saharan Africa </a:t>
            </a:r>
            <a:r>
              <a:rPr lang="en-US" dirty="0" smtClean="0">
                <a:solidFill>
                  <a:srgbClr val="FF0000"/>
                </a:solidFill>
              </a:rPr>
              <a:t>tended to be treated as subservient to men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However, women were often valued for their labor as fieldworkers (while men tended cattle) and for producing heirs</a:t>
            </a:r>
          </a:p>
        </p:txBody>
      </p:sp>
      <p:pic>
        <p:nvPicPr>
          <p:cNvPr id="27650" name="Picture 2" descr="http://www.dorlingkindersley-uk.co.uk/static/html/features/where_to_go/images/10Oct/07_timbuk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644" y="5562600"/>
            <a:ext cx="1927455" cy="1295400"/>
          </a:xfrm>
          <a:prstGeom prst="rect">
            <a:avLst/>
          </a:prstGeom>
          <a:noFill/>
        </p:spPr>
      </p:pic>
      <p:pic>
        <p:nvPicPr>
          <p:cNvPr id="4" name="Picture 2" descr="http://www.dorlingkindersley-uk.co.uk/static/html/features/where_to_go/images/10Oct/07_timbuk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562600"/>
            <a:ext cx="1927455" cy="1295400"/>
          </a:xfrm>
          <a:prstGeom prst="rect">
            <a:avLst/>
          </a:prstGeom>
          <a:noFill/>
        </p:spPr>
      </p:pic>
      <p:pic>
        <p:nvPicPr>
          <p:cNvPr id="5" name="Picture 2" descr="http://www.dorlingkindersley-uk.co.uk/static/html/features/where_to_go/images/10Oct/07_timbuk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562600"/>
            <a:ext cx="1927455" cy="1295400"/>
          </a:xfrm>
          <a:prstGeom prst="rect">
            <a:avLst/>
          </a:prstGeom>
          <a:noFill/>
        </p:spPr>
      </p:pic>
      <p:pic>
        <p:nvPicPr>
          <p:cNvPr id="6" name="Picture 2" descr="http://www.dorlingkindersley-uk.co.uk/static/html/features/where_to_go/images/10Oct/07_timbuk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562600"/>
            <a:ext cx="1927455" cy="129540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99" y="-3810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societal characteristics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Women were </a:t>
            </a:r>
            <a:r>
              <a:rPr lang="en-US" dirty="0"/>
              <a:t>also </a:t>
            </a:r>
            <a:r>
              <a:rPr lang="en-US" dirty="0">
                <a:solidFill>
                  <a:srgbClr val="FF0000"/>
                </a:solidFill>
              </a:rPr>
              <a:t>respected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for</a:t>
            </a:r>
            <a:r>
              <a:rPr lang="en-US" dirty="0"/>
              <a:t> their storytelling abilities and their </a:t>
            </a:r>
            <a:r>
              <a:rPr lang="en-US" dirty="0">
                <a:solidFill>
                  <a:srgbClr val="FF0000"/>
                </a:solidFill>
              </a:rPr>
              <a:t>role in educating young people about moral values and religious </a:t>
            </a:r>
            <a:r>
              <a:rPr lang="en-US" dirty="0" smtClean="0">
                <a:solidFill>
                  <a:srgbClr val="FF0000"/>
                </a:solidFill>
              </a:rPr>
              <a:t>beliefs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Interestingly</a:t>
            </a:r>
            <a:r>
              <a:rPr lang="en-US" dirty="0"/>
              <a:t>, unlike in most other societies, in Africa, </a:t>
            </a:r>
            <a:r>
              <a:rPr lang="en-US" dirty="0">
                <a:solidFill>
                  <a:srgbClr val="FF0000"/>
                </a:solidFill>
              </a:rPr>
              <a:t>lineage was sometimes </a:t>
            </a:r>
            <a:r>
              <a:rPr lang="en-US" dirty="0" err="1">
                <a:solidFill>
                  <a:srgbClr val="FF0000"/>
                </a:solidFill>
              </a:rPr>
              <a:t>matrilinear</a:t>
            </a:r>
            <a:r>
              <a:rPr lang="en-US" dirty="0"/>
              <a:t>, rather than </a:t>
            </a:r>
            <a:r>
              <a:rPr lang="en-US" dirty="0" smtClean="0"/>
              <a:t>patrilineal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Women often inherited property </a:t>
            </a:r>
            <a:r>
              <a:rPr lang="en-US" dirty="0"/>
              <a:t>and the husband was required to move into his wife’s house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societal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0" y="-13855"/>
            <a:ext cx="3048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-13855"/>
            <a:ext cx="3048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8309" y="-13855"/>
            <a:ext cx="304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Common Societal Characteristics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32451"/>
            <a:ext cx="304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 Saharan Background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75263" y="-29852"/>
            <a:ext cx="304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Bantu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thumb/2/2e/Africa_map.png/800px-Africa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1423"/>
            <a:ext cx="6400800" cy="65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Sub-Saharan Africa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3340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sub-Saharan Africa, the </a:t>
            </a:r>
            <a:r>
              <a:rPr lang="en-US" dirty="0" smtClean="0">
                <a:solidFill>
                  <a:srgbClr val="FF0000"/>
                </a:solidFill>
              </a:rPr>
              <a:t>development of </a:t>
            </a:r>
            <a:r>
              <a:rPr lang="en-US" dirty="0" smtClean="0"/>
              <a:t>strong, sizable </a:t>
            </a:r>
            <a:r>
              <a:rPr lang="en-US" dirty="0" smtClean="0">
                <a:solidFill>
                  <a:srgbClr val="FF0000"/>
                </a:solidFill>
              </a:rPr>
              <a:t>political units occurred later </a:t>
            </a:r>
            <a:r>
              <a:rPr lang="en-US" dirty="0" smtClean="0"/>
              <a:t>and more slowly </a:t>
            </a:r>
            <a:r>
              <a:rPr lang="en-US" dirty="0" smtClean="0">
                <a:solidFill>
                  <a:srgbClr val="FF0000"/>
                </a:solidFill>
              </a:rPr>
              <a:t>than in </a:t>
            </a:r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other parts of the world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Much of this was </a:t>
            </a:r>
            <a:r>
              <a:rPr lang="en-US" dirty="0" smtClean="0">
                <a:solidFill>
                  <a:srgbClr val="FF0000"/>
                </a:solidFill>
              </a:rPr>
              <a:t>due to </a:t>
            </a:r>
            <a:r>
              <a:rPr lang="en-US" dirty="0" smtClean="0"/>
              <a:t>the tremendous </a:t>
            </a:r>
            <a:r>
              <a:rPr lang="en-US" dirty="0" smtClean="0">
                <a:solidFill>
                  <a:srgbClr val="FF0000"/>
                </a:solidFill>
              </a:rPr>
              <a:t>varieties of ethnicity and language</a:t>
            </a:r>
            <a:r>
              <a:rPr lang="en-US" dirty="0" smtClean="0"/>
              <a:t> in sub-Saharan Africa</a:t>
            </a:r>
          </a:p>
          <a:p>
            <a:endParaRPr lang="en-US" dirty="0" smtClean="0"/>
          </a:p>
          <a:p>
            <a:r>
              <a:rPr lang="en-US" dirty="0" smtClean="0"/>
              <a:t>For example, more than 2,000 languages and dialects are spoken in the region </a:t>
            </a:r>
            <a:endParaRPr lang="en-US" dirty="0"/>
          </a:p>
        </p:txBody>
      </p:sp>
      <p:pic>
        <p:nvPicPr>
          <p:cNvPr id="31746" name="Picture 2" descr="http://www.nationsonline.org/maps/African_language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743200"/>
            <a:ext cx="3810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715000" cy="5943600"/>
          </a:xfrm>
        </p:spPr>
        <p:txBody>
          <a:bodyPr/>
          <a:lstStyle/>
          <a:p>
            <a:r>
              <a:rPr lang="en-US" dirty="0" smtClean="0"/>
              <a:t>Another factor limiting the growth of major states was environmental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fluctuating climate </a:t>
            </a:r>
            <a:r>
              <a:rPr lang="en-US" dirty="0" smtClean="0"/>
              <a:t>of sub-Saharan Africa </a:t>
            </a:r>
            <a:r>
              <a:rPr lang="en-US" dirty="0" smtClean="0">
                <a:solidFill>
                  <a:srgbClr val="FF0000"/>
                </a:solidFill>
              </a:rPr>
              <a:t>and human susceptibility to </a:t>
            </a:r>
            <a:r>
              <a:rPr lang="en-US" dirty="0" smtClean="0"/>
              <a:t>various insect- and animal-borne </a:t>
            </a:r>
            <a:r>
              <a:rPr lang="en-US" dirty="0" smtClean="0">
                <a:solidFill>
                  <a:srgbClr val="FF0000"/>
                </a:solidFill>
              </a:rPr>
              <a:t>diseases </a:t>
            </a:r>
            <a:r>
              <a:rPr lang="en-US" dirty="0" smtClean="0"/>
              <a:t>in sub-Saharan regions </a:t>
            </a:r>
            <a:r>
              <a:rPr lang="en-US" dirty="0" smtClean="0">
                <a:solidFill>
                  <a:srgbClr val="FF0000"/>
                </a:solidFill>
              </a:rPr>
              <a:t>were both obstacles to increasing the size of local populations and </a:t>
            </a:r>
            <a:r>
              <a:rPr lang="en-US" dirty="0" smtClean="0"/>
              <a:t>the number of </a:t>
            </a:r>
            <a:r>
              <a:rPr lang="en-US" dirty="0" smtClean="0">
                <a:solidFill>
                  <a:srgbClr val="FF0000"/>
                </a:solidFill>
              </a:rPr>
              <a:t>workers available to cultivate the land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www.indiana.edu/~origins/images/tsetse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338026"/>
            <a:ext cx="3429000" cy="351997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153400" cy="762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Sub-Saharan Africa 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Bantu Migrations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153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Around 1000 B.C.E.,</a:t>
            </a:r>
            <a:r>
              <a:rPr lang="en-US" sz="3200" dirty="0"/>
              <a:t> </a:t>
            </a:r>
            <a:r>
              <a:rPr lang="en-US" altLang="en-US" sz="3000" dirty="0" smtClean="0"/>
              <a:t>People </a:t>
            </a:r>
            <a:r>
              <a:rPr lang="en-US" altLang="en-US" sz="3000" dirty="0" smtClean="0">
                <a:solidFill>
                  <a:srgbClr val="FF0000"/>
                </a:solidFill>
              </a:rPr>
              <a:t>left West Africa for less populated </a:t>
            </a:r>
            <a:r>
              <a:rPr lang="en-US" altLang="en-US" sz="3000" dirty="0" smtClean="0">
                <a:solidFill>
                  <a:srgbClr val="FF0000"/>
                </a:solidFill>
              </a:rPr>
              <a:t>areas in Central and Southern Africa</a:t>
            </a:r>
            <a:endParaRPr lang="en-US" altLang="en-US" sz="3000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3000" dirty="0" smtClean="0"/>
          </a:p>
          <a:p>
            <a:pPr eaLnBrk="1" hangingPunct="1"/>
            <a:r>
              <a:rPr lang="en-US" altLang="en-US" sz="3000" dirty="0" smtClean="0"/>
              <a:t>Called the Bantu Migrations because - descendants of the people that migrated shared elements of a language known as </a:t>
            </a:r>
            <a:r>
              <a:rPr lang="en-US" altLang="en-US" sz="3000" dirty="0" smtClean="0"/>
              <a:t>Bantu</a:t>
            </a:r>
          </a:p>
          <a:p>
            <a:pPr eaLnBrk="1" hangingPunct="1"/>
            <a:endParaRPr lang="en-US" altLang="en-US" sz="3000" dirty="0" smtClean="0"/>
          </a:p>
          <a:p>
            <a:pPr eaLnBrk="1" hangingPunct="1"/>
            <a:r>
              <a:rPr lang="en-US" altLang="en-US" sz="3000" dirty="0" smtClean="0"/>
              <a:t>These people </a:t>
            </a:r>
            <a:r>
              <a:rPr lang="en-US" altLang="en-US" sz="3000" dirty="0" smtClean="0">
                <a:solidFill>
                  <a:srgbClr val="FF0000"/>
                </a:solidFill>
              </a:rPr>
              <a:t>brought</a:t>
            </a:r>
            <a:r>
              <a:rPr lang="en-US" altLang="en-US" sz="3000" dirty="0" smtClean="0"/>
              <a:t> their </a:t>
            </a:r>
            <a:r>
              <a:rPr lang="en-US" altLang="en-US" sz="3000" dirty="0" smtClean="0">
                <a:solidFill>
                  <a:srgbClr val="FF0000"/>
                </a:solidFill>
              </a:rPr>
              <a:t>culture &amp; knowledge as they migrated</a:t>
            </a:r>
          </a:p>
          <a:p>
            <a:pPr eaLnBrk="1" hangingPunct="1"/>
            <a:endParaRPr lang="en-US" altLang="en-US" sz="3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000" dirty="0" smtClean="0">
                <a:solidFill>
                  <a:srgbClr val="FF0000"/>
                </a:solidFill>
              </a:rPr>
              <a:t>Bantu languages became dominant south of the Sahara</a:t>
            </a:r>
            <a:endParaRPr lang="en-US" alt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Bantu Migrations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638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Bantu Migrations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Bantu people were </a:t>
            </a:r>
            <a:r>
              <a:rPr lang="en-US" altLang="en-US" sz="2800" smtClean="0">
                <a:solidFill>
                  <a:srgbClr val="FF0000"/>
                </a:solidFill>
              </a:rPr>
              <a:t>able to displace, absorb, or eliminate hunter-gatherers they encountered due to: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1) </a:t>
            </a:r>
            <a:r>
              <a:rPr lang="en-US" altLang="en-US" sz="2800" smtClean="0">
                <a:solidFill>
                  <a:srgbClr val="FF0000"/>
                </a:solidFill>
              </a:rPr>
              <a:t>Agriculture</a:t>
            </a:r>
            <a:r>
              <a:rPr lang="en-US" altLang="en-US" sz="2800" smtClean="0"/>
              <a:t> - they had a productive economy and could sustain a larger number of people in a small area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2) </a:t>
            </a:r>
            <a:r>
              <a:rPr lang="en-US" altLang="en-US" sz="2800" smtClean="0">
                <a:solidFill>
                  <a:srgbClr val="FF0000"/>
                </a:solidFill>
              </a:rPr>
              <a:t>Iron</a:t>
            </a:r>
            <a:r>
              <a:rPr lang="en-US" altLang="en-US" sz="2800" smtClean="0"/>
              <a:t> -- used it to make tools and weapons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3) </a:t>
            </a:r>
            <a:r>
              <a:rPr lang="en-US" altLang="en-US" sz="2800" smtClean="0">
                <a:solidFill>
                  <a:srgbClr val="FF0000"/>
                </a:solidFill>
              </a:rPr>
              <a:t>Disease</a:t>
            </a:r>
            <a:r>
              <a:rPr lang="en-US" altLang="en-US" sz="2800" smtClean="0"/>
              <a:t> -- they brought infectious diseases (like malaria) with them</a:t>
            </a:r>
          </a:p>
        </p:txBody>
      </p:sp>
    </p:spTree>
    <p:extLst>
      <p:ext uri="{BB962C8B-B14F-4D97-AF65-F5344CB8AC3E}">
        <p14:creationId xmlns:p14="http://schemas.microsoft.com/office/powerpoint/2010/main" val="4731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Bantu Migrations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Farming largely replaced foraging in South</a:t>
            </a:r>
          </a:p>
          <a:p>
            <a:pPr>
              <a:buFontTx/>
              <a:buNone/>
            </a:pPr>
            <a:r>
              <a:rPr lang="en-US" altLang="en-US" dirty="0" smtClean="0"/>
              <a:t>   -Agriculture generated a more productive economy</a:t>
            </a:r>
          </a:p>
          <a:p>
            <a:pPr>
              <a:buFontTx/>
              <a:buNone/>
            </a:pPr>
            <a:r>
              <a:rPr lang="en-US" altLang="en-US" dirty="0" smtClean="0"/>
              <a:t>  -Farmers brought with them both parasitic and infectious diseases to which foragers had little immunity</a:t>
            </a:r>
          </a:p>
          <a:p>
            <a:pPr>
              <a:buFontTx/>
              <a:buNone/>
            </a:pPr>
            <a:r>
              <a:rPr lang="en-US" altLang="en-US" dirty="0" smtClean="0"/>
              <a:t>  -</a:t>
            </a:r>
            <a:r>
              <a:rPr lang="en-US" altLang="en-US" dirty="0" smtClean="0">
                <a:solidFill>
                  <a:srgbClr val="FF0000"/>
                </a:solidFill>
              </a:rPr>
              <a:t>Iron was introduced </a:t>
            </a:r>
            <a:r>
              <a:rPr lang="en-US" altLang="en-US" dirty="0" smtClean="0"/>
              <a:t>to the region </a:t>
            </a:r>
            <a:r>
              <a:rPr lang="en-US" altLang="en-US" dirty="0" smtClean="0">
                <a:solidFill>
                  <a:srgbClr val="FF0000"/>
                </a:solidFill>
              </a:rPr>
              <a:t>by Bantu migrants </a:t>
            </a:r>
          </a:p>
          <a:p>
            <a:r>
              <a:rPr lang="en-US" altLang="en-US" dirty="0" smtClean="0"/>
              <a:t>Bantu migrants also brought a common set of cultural and social practices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398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1112</TotalTime>
  <Words>461</Words>
  <Application>Microsoft Office PowerPoint</Application>
  <PresentationFormat>On-screen Show (4:3)</PresentationFormat>
  <Paragraphs>70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Trebuchet MS</vt:lpstr>
      <vt:lpstr>Wingdings</vt:lpstr>
      <vt:lpstr>Wingdings 2</vt:lpstr>
      <vt:lpstr>Opulent</vt:lpstr>
      <vt:lpstr>Interactive Notebook SetUP</vt:lpstr>
      <vt:lpstr>PowerPoint Presentation</vt:lpstr>
      <vt:lpstr>PowerPoint Presentation</vt:lpstr>
      <vt:lpstr>Sub-Saharan Africa Background</vt:lpstr>
      <vt:lpstr>PowerPoint Presentation</vt:lpstr>
      <vt:lpstr>Bantu Migrations</vt:lpstr>
      <vt:lpstr>Bantu Migrations</vt:lpstr>
      <vt:lpstr>Bantu Migrations</vt:lpstr>
      <vt:lpstr>Bantu Migrations</vt:lpstr>
      <vt:lpstr>Bantu Migrations</vt:lpstr>
      <vt:lpstr>Common societal characteristics</vt:lpstr>
      <vt:lpstr>Common societal characteristics</vt:lpstr>
      <vt:lpstr>Common societal characteristics</vt:lpstr>
      <vt:lpstr>Common societal characteristics</vt:lpstr>
    </vt:vector>
  </TitlesOfParts>
  <Company>WPCSD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Sub-Saharan Africa during the Post-Classical Age</dc:title>
  <dc:creator>enapp</dc:creator>
  <cp:lastModifiedBy>Pfannenstiel, Andrew</cp:lastModifiedBy>
  <cp:revision>49</cp:revision>
  <dcterms:created xsi:type="dcterms:W3CDTF">2010-11-12T14:20:14Z</dcterms:created>
  <dcterms:modified xsi:type="dcterms:W3CDTF">2017-11-07T18:32:48Z</dcterms:modified>
</cp:coreProperties>
</file>