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7" r:id="rId3"/>
    <p:sldId id="286" r:id="rId4"/>
    <p:sldId id="274" r:id="rId5"/>
    <p:sldId id="275" r:id="rId6"/>
    <p:sldId id="272" r:id="rId7"/>
    <p:sldId id="273" r:id="rId8"/>
    <p:sldId id="293" r:id="rId9"/>
    <p:sldId id="288" r:id="rId10"/>
    <p:sldId id="260" r:id="rId11"/>
    <p:sldId id="289" r:id="rId12"/>
    <p:sldId id="291" r:id="rId13"/>
    <p:sldId id="292" r:id="rId14"/>
    <p:sldId id="261" r:id="rId15"/>
    <p:sldId id="290" r:id="rId16"/>
    <p:sldId id="263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709851-6BE1-40ED-8410-EE5855666414}" type="datetimeFigureOut">
              <a:rPr lang="en-US" smtClean="0"/>
              <a:pPr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60173F-867E-40AB-B0B6-2EC827BE9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03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0" y="1600200"/>
            <a:ext cx="5562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1861</a:t>
            </a:r>
            <a:r>
              <a:rPr lang="en-US" dirty="0" smtClean="0"/>
              <a:t> = Russian state </a:t>
            </a:r>
            <a:r>
              <a:rPr lang="en-US" dirty="0" smtClean="0">
                <a:solidFill>
                  <a:srgbClr val="FF0000"/>
                </a:solidFill>
              </a:rPr>
              <a:t>abolished serfdom</a:t>
            </a:r>
            <a:r>
              <a:rPr lang="en-US" dirty="0" smtClean="0"/>
              <a:t> (by Alexander II)</a:t>
            </a:r>
          </a:p>
          <a:p>
            <a:r>
              <a:rPr lang="en-US" dirty="0" smtClean="0"/>
              <a:t>Stimulated by its defeat in the Crimean War </a:t>
            </a:r>
            <a:endParaRPr lang="en-US" dirty="0"/>
          </a:p>
          <a:p>
            <a:pPr lvl="1"/>
            <a:r>
              <a:rPr lang="en-US" dirty="0" smtClean="0"/>
              <a:t>Tsar Alexander II saw the defeat of Russia’s serf-army at the hands of FREE British and French troops as a sign to end serfdom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Hoped </a:t>
            </a:r>
            <a:r>
              <a:rPr lang="en-US" dirty="0" smtClean="0"/>
              <a:t>that recently free </a:t>
            </a:r>
            <a:r>
              <a:rPr lang="en-US" dirty="0" smtClean="0">
                <a:solidFill>
                  <a:srgbClr val="FF0000"/>
                </a:solidFill>
              </a:rPr>
              <a:t>peasants</a:t>
            </a:r>
            <a:r>
              <a:rPr lang="en-US" dirty="0" smtClean="0"/>
              <a:t> would </a:t>
            </a:r>
            <a:r>
              <a:rPr lang="en-US" dirty="0" smtClean="0">
                <a:solidFill>
                  <a:srgbClr val="FF0000"/>
                </a:solidFill>
              </a:rPr>
              <a:t>succeed in agriculture and created capital </a:t>
            </a:r>
            <a:r>
              <a:rPr lang="en-US" dirty="0" smtClean="0"/>
              <a:t>for industrialization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1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438400" y="19812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the abolition of serfdom, Russia began a program of industrial </a:t>
            </a:r>
            <a:r>
              <a:rPr lang="en-US" dirty="0" smtClean="0"/>
              <a:t>development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Government made policy to encourage industrialization </a:t>
            </a:r>
          </a:p>
          <a:p>
            <a:pPr lvl="1"/>
            <a:r>
              <a:rPr lang="en-US" dirty="0" smtClean="0"/>
              <a:t>Began the </a:t>
            </a:r>
            <a:r>
              <a:rPr lang="en-US" dirty="0" smtClean="0">
                <a:solidFill>
                  <a:srgbClr val="FF0000"/>
                </a:solidFill>
              </a:rPr>
              <a:t>Trans-Siberian Railroad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Encouraged foreign investment</a:t>
            </a:r>
          </a:p>
          <a:p>
            <a:pPr lvl="1"/>
            <a:r>
              <a:rPr lang="en-US" dirty="0" smtClean="0"/>
              <a:t>Switched to the </a:t>
            </a:r>
            <a:r>
              <a:rPr lang="en-US" dirty="0" smtClean="0">
                <a:solidFill>
                  <a:srgbClr val="FF0000"/>
                </a:solidFill>
              </a:rPr>
              <a:t>gold standard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2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695"/>
            <a:ext cx="8963712" cy="44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952" y="533400"/>
            <a:ext cx="918695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6482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1890s = industrialization </a:t>
            </a:r>
            <a:r>
              <a:rPr lang="en-US" dirty="0" smtClean="0"/>
              <a:t>under way and </a:t>
            </a:r>
            <a:r>
              <a:rPr lang="en-US" dirty="0" smtClean="0">
                <a:solidFill>
                  <a:srgbClr val="FF0000"/>
                </a:solidFill>
              </a:rPr>
              <a:t>growing rapidly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Focused on railroads and heavy industry</a:t>
            </a:r>
          </a:p>
          <a:p>
            <a:r>
              <a:rPr lang="en-US" dirty="0" smtClean="0"/>
              <a:t>By 1900 = Russia ranked 4</a:t>
            </a:r>
            <a:r>
              <a:rPr lang="en-US" baseline="30000" dirty="0" smtClean="0"/>
              <a:t>th</a:t>
            </a:r>
            <a:r>
              <a:rPr lang="en-US" dirty="0" smtClean="0"/>
              <a:t> in the world in steel production</a:t>
            </a:r>
          </a:p>
          <a:p>
            <a:r>
              <a:rPr lang="en-US" dirty="0" smtClean="0"/>
              <a:t>Had </a:t>
            </a:r>
            <a:r>
              <a:rPr lang="en-US" dirty="0" smtClean="0">
                <a:solidFill>
                  <a:srgbClr val="FF0000"/>
                </a:solidFill>
              </a:rPr>
              <a:t>major industries: iron/steel, coal, textiles, and oil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866900"/>
            <a:ext cx="4095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" y="1371600"/>
            <a:ext cx="908304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Government controlled and </a:t>
            </a:r>
            <a:r>
              <a:rPr lang="en-US" dirty="0" smtClean="0"/>
              <a:t>bought most of the </a:t>
            </a:r>
            <a:r>
              <a:rPr lang="en-US" dirty="0" smtClean="0">
                <a:solidFill>
                  <a:srgbClr val="FF0000"/>
                </a:solidFill>
              </a:rPr>
              <a:t>heavy industry produced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Like Western Europe Russia developed a positive feedback loop</a:t>
            </a:r>
          </a:p>
          <a:p>
            <a:pPr lvl="1"/>
            <a:r>
              <a:rPr lang="en-US" dirty="0"/>
              <a:t>Coal-&gt;Iron/steel-&gt;Railroad -&gt;Coal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267200"/>
            <a:ext cx="5489448" cy="27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15240" y="1524000"/>
            <a:ext cx="5257800" cy="49530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rgbClr val="FF0000"/>
                </a:solidFill>
              </a:rPr>
              <a:t>Factory workers</a:t>
            </a:r>
            <a:r>
              <a:rPr lang="en-US" sz="2300" dirty="0" smtClean="0"/>
              <a:t> made about </a:t>
            </a:r>
            <a:r>
              <a:rPr lang="en-US" sz="2300" dirty="0" smtClean="0">
                <a:solidFill>
                  <a:srgbClr val="FF0000"/>
                </a:solidFill>
              </a:rPr>
              <a:t>5% of total Russian population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Factory and urban life were AWFUL</a:t>
            </a:r>
          </a:p>
          <a:p>
            <a:pPr lvl="1"/>
            <a:r>
              <a:rPr lang="en-US" sz="2300" dirty="0" smtClean="0"/>
              <a:t>13-hour work day</a:t>
            </a:r>
          </a:p>
          <a:p>
            <a:pPr lvl="1"/>
            <a:r>
              <a:rPr lang="en-US" sz="2300" dirty="0" smtClean="0"/>
              <a:t>Ruthless discipline and constant disrespect from supervisors</a:t>
            </a:r>
          </a:p>
          <a:p>
            <a:pPr lvl="1"/>
            <a:r>
              <a:rPr lang="en-US" sz="2300" dirty="0" smtClean="0"/>
              <a:t>Lived in poorly constructed dorms</a:t>
            </a:r>
          </a:p>
          <a:p>
            <a:r>
              <a:rPr lang="en-US" sz="2300" dirty="0" smtClean="0"/>
              <a:t>Most lived in large, unsanitary barracks</a:t>
            </a:r>
          </a:p>
          <a:p>
            <a:r>
              <a:rPr lang="en-US" sz="2300" dirty="0" smtClean="0">
                <a:solidFill>
                  <a:srgbClr val="FF0000"/>
                </a:solidFill>
              </a:rPr>
              <a:t>Unions and political parties 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illegal</a:t>
            </a:r>
          </a:p>
          <a:p>
            <a:pPr lvl="1"/>
            <a:r>
              <a:rPr lang="en-US" sz="2300" dirty="0" smtClean="0"/>
              <a:t>Only way to protest was through large-scale strikes</a:t>
            </a:r>
            <a:endParaRPr lang="en-US" sz="23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724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346448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Growing middle class</a:t>
            </a:r>
            <a:r>
              <a:rPr lang="en-US" dirty="0" smtClean="0"/>
              <a:t>, comprised </a:t>
            </a:r>
            <a:r>
              <a:rPr lang="en-US" dirty="0" smtClean="0">
                <a:solidFill>
                  <a:srgbClr val="FF0000"/>
                </a:solidFill>
              </a:rPr>
              <a:t>of businessmen and professionals </a:t>
            </a:r>
            <a:r>
              <a:rPr lang="en-US" dirty="0" smtClean="0"/>
              <a:t>developed</a:t>
            </a:r>
          </a:p>
          <a:p>
            <a:r>
              <a:rPr lang="en-US" dirty="0" smtClean="0"/>
              <a:t>Many objected to tsarist Russia and wanted a greater role in political life</a:t>
            </a:r>
          </a:p>
          <a:p>
            <a:r>
              <a:rPr lang="en-US" dirty="0" smtClean="0"/>
              <a:t>But, the </a:t>
            </a:r>
            <a:r>
              <a:rPr lang="en-US" dirty="0" smtClean="0">
                <a:solidFill>
                  <a:srgbClr val="FF0000"/>
                </a:solidFill>
              </a:rPr>
              <a:t>middle class was </a:t>
            </a:r>
            <a:r>
              <a:rPr lang="en-US" dirty="0" smtClean="0"/>
              <a:t>also</a:t>
            </a:r>
            <a:r>
              <a:rPr lang="en-US" dirty="0" smtClean="0">
                <a:solidFill>
                  <a:srgbClr val="FF0000"/>
                </a:solidFill>
              </a:rPr>
              <a:t> dependent on the state</a:t>
            </a:r>
            <a:r>
              <a:rPr lang="en-US" dirty="0" smtClean="0"/>
              <a:t> for: contracts, jobs, and suppressing the growing radicalism of the workers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A Family at Table</a:t>
            </a:r>
            <a:r>
              <a:rPr lang="en-US" sz="1600" dirty="0" smtClean="0"/>
              <a:t>, 1938</a:t>
            </a:r>
          </a:p>
          <a:p>
            <a:pPr algn="ctr"/>
            <a:r>
              <a:rPr lang="en-US" sz="1600" dirty="0" smtClean="0"/>
              <a:t>Painting of a Middle-Class Russian Family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workers and educated Russians turned to Marxist socialism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1898</a:t>
            </a:r>
            <a:r>
              <a:rPr lang="en-US" dirty="0" smtClean="0"/>
              <a:t> = illegal </a:t>
            </a:r>
            <a:r>
              <a:rPr lang="en-US" dirty="0" smtClean="0">
                <a:solidFill>
                  <a:srgbClr val="FF0000"/>
                </a:solidFill>
              </a:rPr>
              <a:t>Russian Social-Democratic Labor Party created</a:t>
            </a:r>
          </a:p>
          <a:p>
            <a:pPr lvl="1"/>
            <a:r>
              <a:rPr lang="en-US" dirty="0" smtClean="0"/>
              <a:t>Got involved in: workers’ education, union organizing, and revolutionary action</a:t>
            </a:r>
          </a:p>
          <a:p>
            <a:r>
              <a:rPr lang="en-US" dirty="0" smtClean="0"/>
              <a:t>1905 = a revolution in Russia erupted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1676400"/>
            <a:ext cx="897636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Hindu concept of </a:t>
            </a:r>
            <a:r>
              <a:rPr lang="en-US" i="1" dirty="0"/>
              <a:t>samsara</a:t>
            </a:r>
            <a:r>
              <a:rPr lang="en-US" dirty="0"/>
              <a:t> is BEST described by which of the following statements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(A) a belief that the wicked are punished by everlasting torment after death </a:t>
            </a:r>
          </a:p>
          <a:p>
            <a:pPr>
              <a:buNone/>
            </a:pPr>
            <a:r>
              <a:rPr lang="en-US" dirty="0"/>
              <a:t>(B) a belief that one's soul lives, dies, and is reborn many times, until it is pure enough to escape the cycle of rebirth</a:t>
            </a:r>
          </a:p>
          <a:p>
            <a:pPr>
              <a:buNone/>
            </a:pPr>
            <a:r>
              <a:rPr lang="en-US" dirty="0"/>
              <a:t>(C) a doctrine that justifies the caste system of India </a:t>
            </a:r>
          </a:p>
          <a:p>
            <a:pPr>
              <a:buNone/>
            </a:pPr>
            <a:r>
              <a:rPr lang="en-US" dirty="0"/>
              <a:t>(</a:t>
            </a:r>
            <a:r>
              <a:rPr lang="en-US" dirty="0" smtClean="0"/>
              <a:t>D) a </a:t>
            </a:r>
            <a:r>
              <a:rPr lang="en-US" dirty="0"/>
              <a:t>belief that all actions, good and  evil, have consequences in future  lives to come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Random Review ATTACK!!!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1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4152900"/>
            <a:ext cx="9144000" cy="27051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/>
              <a:t>map above </a:t>
            </a:r>
            <a:r>
              <a:rPr lang="en-US" dirty="0" smtClean="0"/>
              <a:t>shows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(A) Indian Ocean Trading System </a:t>
            </a:r>
          </a:p>
          <a:p>
            <a:pPr>
              <a:buNone/>
            </a:pPr>
            <a:r>
              <a:rPr lang="en-US" dirty="0"/>
              <a:t>(B) The Silk Road</a:t>
            </a:r>
          </a:p>
          <a:p>
            <a:pPr>
              <a:buNone/>
            </a:pPr>
            <a:r>
              <a:rPr lang="en-US" dirty="0"/>
              <a:t>(C) The Han Empire system of roads</a:t>
            </a:r>
          </a:p>
          <a:p>
            <a:pPr>
              <a:buNone/>
            </a:pPr>
            <a:r>
              <a:rPr lang="en-US" dirty="0"/>
              <a:t>(D) The Amber road</a:t>
            </a:r>
          </a:p>
          <a:p>
            <a:pPr>
              <a:buNone/>
            </a:pPr>
            <a:r>
              <a:rPr lang="en-US" dirty="0"/>
              <a:t>(E) Trans-Saharan trade routes.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http://www.historyhaven.com/APWH/unit1/Unit%20I%20practice%20test_files/image00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6019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Random Review ATTACK!!!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Impacts of Industrialization </a:t>
            </a:r>
            <a:r>
              <a:rPr lang="en-US" dirty="0" err="1" smtClean="0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were two problems/complaints faced by working class people after the Industrial Revolution?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Low wages, dangerous working conditions, long hours, awful living conditions</a:t>
            </a:r>
          </a:p>
          <a:p>
            <a:endParaRPr lang="en-US" dirty="0"/>
          </a:p>
          <a:p>
            <a:r>
              <a:rPr lang="en-US" dirty="0" smtClean="0"/>
              <a:t>Which group benefited the most from Industrialization?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Middle Class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WWBAT: Introduce the development of Industrialization in Russia and compare it to Western European Industrialization </a:t>
            </a:r>
          </a:p>
          <a:p>
            <a:endParaRPr lang="en-US" dirty="0"/>
          </a:p>
          <a:p>
            <a:r>
              <a:rPr lang="en-US" dirty="0" smtClean="0"/>
              <a:t>WWBAT: Examine primary sources on impacts and reactions of Industrialization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4/7/2017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Russian and Latin American Industrialization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This will be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58146" y="-9236"/>
            <a:ext cx="4572000" cy="68580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1"/>
            <a:endCxn id="7" idx="1"/>
          </p:cNvCxnSpPr>
          <p:nvPr/>
        </p:nvCxnSpPr>
        <p:spPr>
          <a:xfrm flipV="1">
            <a:off x="0" y="3419764"/>
            <a:ext cx="4558146" cy="92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209800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37364" y="4724400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876300" y="-5773"/>
            <a:ext cx="2819400" cy="4191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Russia’s Industrial Revolution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76300" y="3440545"/>
            <a:ext cx="2819400" cy="4191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Impacts on Class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24450" y="-9236"/>
            <a:ext cx="3467100" cy="4191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Latin American &amp; The World Economy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413664" y="2190172"/>
            <a:ext cx="2819400" cy="4191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Impacts of Industrialization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533737" y="4724400"/>
            <a:ext cx="2819400" cy="4191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Different Economic Development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836701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959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Russian Empire </a:t>
            </a:r>
            <a:r>
              <a:rPr lang="en-US" dirty="0" smtClean="0">
                <a:solidFill>
                  <a:srgbClr val="FF0000"/>
                </a:solidFill>
              </a:rPr>
              <a:t>lost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Crimean War </a:t>
            </a:r>
            <a:r>
              <a:rPr lang="en-US" dirty="0" smtClean="0"/>
              <a:t>to an alliance of Western Europe, largely </a:t>
            </a:r>
            <a:r>
              <a:rPr lang="en-US" dirty="0" smtClean="0">
                <a:solidFill>
                  <a:srgbClr val="FF0000"/>
                </a:solidFill>
              </a:rPr>
              <a:t>due to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industrial and technological weakness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Motivated </a:t>
            </a:r>
            <a:r>
              <a:rPr lang="en-US" dirty="0" smtClean="0"/>
              <a:t>Russian </a:t>
            </a:r>
            <a:r>
              <a:rPr lang="en-US" dirty="0" smtClean="0">
                <a:solidFill>
                  <a:srgbClr val="FF0000"/>
                </a:solidFill>
              </a:rPr>
              <a:t>government to initiate industrialization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76" y="2362200"/>
            <a:ext cx="5299624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1727</TotalTime>
  <Words>566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Tw Cen MT</vt:lpstr>
      <vt:lpstr>Wingdings</vt:lpstr>
      <vt:lpstr>Wingdings 2</vt:lpstr>
      <vt:lpstr>Median</vt:lpstr>
      <vt:lpstr>PowerPoint Presentation</vt:lpstr>
      <vt:lpstr>Random Review ATTACK!!!</vt:lpstr>
      <vt:lpstr>Random Review ATTACK!!!</vt:lpstr>
      <vt:lpstr>Impacts of Industrialization Bellwork</vt:lpstr>
      <vt:lpstr>Objective</vt:lpstr>
      <vt:lpstr>Interactive Notebook Setup</vt:lpstr>
      <vt:lpstr>PowerPoint Presentation</vt:lpstr>
      <vt:lpstr>PowerPoint Presentation</vt:lpstr>
      <vt:lpstr>Causes</vt:lpstr>
      <vt:lpstr>Causes</vt:lpstr>
      <vt:lpstr>Causes</vt:lpstr>
      <vt:lpstr>PowerPoint Presentation</vt:lpstr>
      <vt:lpstr>PowerPoint Presentation</vt:lpstr>
      <vt:lpstr>Characteristics</vt:lpstr>
      <vt:lpstr>Characteristics</vt:lpstr>
      <vt:lpstr>Characteristics</vt:lpstr>
      <vt:lpstr>Characteristics</vt:lpstr>
      <vt:lpstr>Characteristics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Russia: Industrialization and Revolution (1750-1914)</dc:title>
  <dc:creator>GSCS</dc:creator>
  <cp:lastModifiedBy>Pfannenstiel, Andrew</cp:lastModifiedBy>
  <cp:revision>51</cp:revision>
  <dcterms:created xsi:type="dcterms:W3CDTF">2012-02-15T20:05:51Z</dcterms:created>
  <dcterms:modified xsi:type="dcterms:W3CDTF">2018-04-04T21:32:16Z</dcterms:modified>
</cp:coreProperties>
</file>