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332" r:id="rId2"/>
    <p:sldId id="331" r:id="rId3"/>
    <p:sldId id="315" r:id="rId4"/>
    <p:sldId id="316" r:id="rId5"/>
    <p:sldId id="320" r:id="rId6"/>
    <p:sldId id="317" r:id="rId7"/>
    <p:sldId id="322" r:id="rId8"/>
    <p:sldId id="318" r:id="rId9"/>
    <p:sldId id="319" r:id="rId10"/>
    <p:sldId id="330" r:id="rId11"/>
    <p:sldId id="321" r:id="rId12"/>
    <p:sldId id="323" r:id="rId13"/>
    <p:sldId id="325" r:id="rId14"/>
    <p:sldId id="328" r:id="rId15"/>
    <p:sldId id="326" r:id="rId16"/>
    <p:sldId id="327" r:id="rId17"/>
    <p:sldId id="329" r:id="rId18"/>
    <p:sldId id="32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56" autoAdjust="0"/>
    <p:restoredTop sz="94660"/>
  </p:normalViewPr>
  <p:slideViewPr>
    <p:cSldViewPr>
      <p:cViewPr varScale="1">
        <p:scale>
          <a:sx n="64" d="100"/>
          <a:sy n="64" d="100"/>
        </p:scale>
        <p:origin x="66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AC7F-E761-4062-9F9E-DFB16D34B66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AE94-BEF8-4A38-8908-12302C8DD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1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09A6C3-C276-44F6-A89A-E2E37C19464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Interactive </a:t>
            </a:r>
            <a:r>
              <a:rPr lang="en-US" dirty="0" smtClean="0">
                <a:solidFill>
                  <a:schemeClr val="tx1"/>
                </a:solidFill>
              </a:rPr>
              <a:t>Notebook Set 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3/5/2020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Russian Industrialization and Imperialism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will be TWO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1890s = industrialization </a:t>
            </a:r>
            <a:r>
              <a:rPr lang="en-US" dirty="0" smtClean="0"/>
              <a:t>under way and </a:t>
            </a:r>
            <a:r>
              <a:rPr lang="en-US" dirty="0" smtClean="0">
                <a:solidFill>
                  <a:srgbClr val="FF0000"/>
                </a:solidFill>
              </a:rPr>
              <a:t>growing rapidly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Focused on railroads and </a:t>
            </a:r>
            <a:r>
              <a:rPr lang="en-US" i="1" u="sng" dirty="0" smtClean="0">
                <a:solidFill>
                  <a:srgbClr val="FF0000"/>
                </a:solidFill>
              </a:rPr>
              <a:t>heavy industry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By 1900 = Russia ranked 4</a:t>
            </a:r>
            <a:r>
              <a:rPr lang="en-US" baseline="30000" dirty="0" smtClean="0"/>
              <a:t>th</a:t>
            </a:r>
            <a:r>
              <a:rPr lang="en-US" dirty="0" smtClean="0"/>
              <a:t> in the world in steel production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866900"/>
            <a:ext cx="4095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8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153400" cy="4495800"/>
          </a:xfrm>
        </p:spPr>
        <p:txBody>
          <a:bodyPr/>
          <a:lstStyle/>
          <a:p>
            <a:r>
              <a:rPr lang="en-US" dirty="0"/>
              <a:t>Had </a:t>
            </a:r>
            <a:r>
              <a:rPr lang="en-US" dirty="0">
                <a:solidFill>
                  <a:srgbClr val="FF0000"/>
                </a:solidFill>
              </a:rPr>
              <a:t>major industries: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iron/steel</a:t>
            </a:r>
            <a:r>
              <a:rPr lang="en-US" dirty="0">
                <a:solidFill>
                  <a:srgbClr val="FF0000"/>
                </a:solidFill>
              </a:rPr>
              <a:t>, coal, textiles, and oil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76" y="2590800"/>
            <a:ext cx="5372424" cy="4305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" y="1524000"/>
            <a:ext cx="5257800" cy="4953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Factory workers made about 5% of total Russian population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Factory and urban life were AWFUL</a:t>
            </a:r>
          </a:p>
          <a:p>
            <a:pPr lvl="1"/>
            <a:r>
              <a:rPr lang="en-US" sz="2300" dirty="0" smtClean="0"/>
              <a:t>13-hour work day</a:t>
            </a:r>
          </a:p>
          <a:p>
            <a:pPr lvl="1"/>
            <a:r>
              <a:rPr lang="en-US" sz="2300" dirty="0" smtClean="0"/>
              <a:t>Ruthless discipline and constant disrespect from supervisors</a:t>
            </a:r>
          </a:p>
          <a:p>
            <a:pPr lvl="1"/>
            <a:r>
              <a:rPr lang="en-US" sz="2300" dirty="0" smtClean="0"/>
              <a:t>Lived in poorly constructed dorms</a:t>
            </a:r>
          </a:p>
          <a:p>
            <a:r>
              <a:rPr lang="en-US" sz="2300" dirty="0" smtClean="0"/>
              <a:t>Most </a:t>
            </a:r>
            <a:r>
              <a:rPr lang="en-US" sz="2300" dirty="0" smtClean="0">
                <a:solidFill>
                  <a:srgbClr val="FF0000"/>
                </a:solidFill>
              </a:rPr>
              <a:t>Peasants</a:t>
            </a:r>
            <a:r>
              <a:rPr lang="en-US" sz="2300" dirty="0" smtClean="0"/>
              <a:t> forcibly </a:t>
            </a:r>
            <a:r>
              <a:rPr lang="en-US" sz="2300" dirty="0" smtClean="0">
                <a:solidFill>
                  <a:srgbClr val="FF0000"/>
                </a:solidFill>
              </a:rPr>
              <a:t>relocated &amp; lived </a:t>
            </a:r>
            <a:r>
              <a:rPr lang="en-US" sz="2300" dirty="0" smtClean="0">
                <a:solidFill>
                  <a:srgbClr val="FF0000"/>
                </a:solidFill>
              </a:rPr>
              <a:t>in large, unsanitary </a:t>
            </a:r>
            <a:r>
              <a:rPr lang="en-US" sz="2300" dirty="0" smtClean="0">
                <a:solidFill>
                  <a:srgbClr val="FF0000"/>
                </a:solidFill>
              </a:rPr>
              <a:t>barracks</a:t>
            </a:r>
          </a:p>
          <a:p>
            <a:endParaRPr lang="en-US" sz="2300" dirty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FF0000"/>
                </a:solidFill>
              </a:rPr>
              <a:t>Urban populat</a:t>
            </a:r>
            <a:r>
              <a:rPr lang="en-US" sz="2300" dirty="0" smtClean="0">
                <a:solidFill>
                  <a:srgbClr val="FF0000"/>
                </a:solidFill>
              </a:rPr>
              <a:t>ion skyrocketed </a:t>
            </a:r>
            <a:r>
              <a:rPr lang="en-US" sz="2300" dirty="0" smtClean="0"/>
              <a:t>in major cities </a:t>
            </a:r>
            <a:endParaRPr lang="en-US" sz="23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724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7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dirty="0">
                <a:solidFill>
                  <a:srgbClr val="FF0000"/>
                </a:solidFill>
              </a:rPr>
              <a:t>Unions and political parties  illegal</a:t>
            </a:r>
          </a:p>
          <a:p>
            <a:pPr lvl="1"/>
            <a:r>
              <a:rPr lang="en-US" sz="2300" dirty="0"/>
              <a:t>Only way to protest was through large-scale strikes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workers and educated Russians turned to Marxist </a:t>
            </a:r>
            <a:r>
              <a:rPr lang="en-US" dirty="0" smtClean="0">
                <a:solidFill>
                  <a:srgbClr val="FF0000"/>
                </a:solidFill>
              </a:rPr>
              <a:t>socialism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1898 = illegal Russian Social-Democratic Labor Party created</a:t>
            </a:r>
          </a:p>
          <a:p>
            <a:pPr lvl="1"/>
            <a:r>
              <a:rPr lang="en-US" dirty="0" smtClean="0"/>
              <a:t>Got involved in: workers’ education, union organizing, and revolutionary action</a:t>
            </a:r>
          </a:p>
          <a:p>
            <a:r>
              <a:rPr lang="en-US" dirty="0" smtClean="0"/>
              <a:t>1905 = a revolution in Russia erupted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992" y="12954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Built on history of conquest </a:t>
            </a:r>
            <a:r>
              <a:rPr lang="en-US" sz="4400" dirty="0" smtClean="0"/>
              <a:t>dating as far back as Ivan the terrible</a:t>
            </a:r>
          </a:p>
          <a:p>
            <a:endParaRPr lang="en-US" sz="4400" dirty="0"/>
          </a:p>
          <a:p>
            <a:r>
              <a:rPr lang="en-US" sz="4400" dirty="0" smtClean="0"/>
              <a:t>Entirely focused on </a:t>
            </a:r>
            <a:r>
              <a:rPr lang="en-US" sz="4400" dirty="0" smtClean="0">
                <a:solidFill>
                  <a:srgbClr val="FF0000"/>
                </a:solidFill>
              </a:rPr>
              <a:t>conquering </a:t>
            </a:r>
            <a:r>
              <a:rPr lang="en-US" sz="4400" dirty="0">
                <a:solidFill>
                  <a:srgbClr val="FF0000"/>
                </a:solidFill>
              </a:rPr>
              <a:t>neighboring </a:t>
            </a:r>
            <a:r>
              <a:rPr lang="en-US" sz="4400" dirty="0" smtClean="0">
                <a:solidFill>
                  <a:srgbClr val="FF0000"/>
                </a:solidFill>
              </a:rPr>
              <a:t>territories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Focused primarily on </a:t>
            </a:r>
            <a:r>
              <a:rPr lang="en-US" sz="2400" dirty="0" smtClean="0">
                <a:solidFill>
                  <a:srgbClr val="FF0000"/>
                </a:solidFill>
              </a:rPr>
              <a:t>Central Asia and East Asia/Siberia</a:t>
            </a: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2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089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992" y="1295400"/>
            <a:ext cx="8503920" cy="4572000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r>
              <a:rPr lang="en-US" dirty="0" smtClean="0"/>
              <a:t>Gain </a:t>
            </a:r>
            <a:r>
              <a:rPr lang="en-US" dirty="0" smtClean="0">
                <a:solidFill>
                  <a:srgbClr val="FF0000"/>
                </a:solidFill>
              </a:rPr>
              <a:t>access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new markets to sell industrial goods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Gain better </a:t>
            </a:r>
            <a:r>
              <a:rPr lang="en-US" dirty="0" smtClean="0">
                <a:solidFill>
                  <a:srgbClr val="FF0000"/>
                </a:solidFill>
              </a:rPr>
              <a:t>access to ports/waterways to increase exports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Gain </a:t>
            </a:r>
            <a:r>
              <a:rPr lang="en-US" dirty="0" smtClean="0">
                <a:solidFill>
                  <a:srgbClr val="FF0000"/>
                </a:solidFill>
              </a:rPr>
              <a:t>land to feed urban population</a:t>
            </a:r>
          </a:p>
        </p:txBody>
      </p:sp>
    </p:spTree>
    <p:extLst>
      <p:ext uri="{BB962C8B-B14F-4D97-AF65-F5344CB8AC3E}">
        <p14:creationId xmlns:p14="http://schemas.microsoft.com/office/powerpoint/2010/main" val="15260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992" y="1295400"/>
            <a:ext cx="850392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Russian Imperialism </a:t>
            </a:r>
            <a:r>
              <a:rPr lang="en-US" sz="3200" dirty="0" smtClean="0">
                <a:solidFill>
                  <a:srgbClr val="FF0000"/>
                </a:solidFill>
              </a:rPr>
              <a:t>brought</a:t>
            </a:r>
            <a:r>
              <a:rPr lang="en-US" sz="3200" dirty="0" smtClean="0"/>
              <a:t> them </a:t>
            </a:r>
            <a:r>
              <a:rPr lang="en-US" sz="3200" dirty="0" smtClean="0">
                <a:solidFill>
                  <a:srgbClr val="FF0000"/>
                </a:solidFill>
              </a:rPr>
              <a:t>into direct tension/conflict with Japan and Western European Powers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Construction of Trans-Siberian Railroad seen as a threat by Japan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Control of oil in Manchuria</a:t>
            </a:r>
          </a:p>
        </p:txBody>
      </p:sp>
    </p:spTree>
    <p:extLst>
      <p:ext uri="{BB962C8B-B14F-4D97-AF65-F5344CB8AC3E}">
        <p14:creationId xmlns:p14="http://schemas.microsoft.com/office/powerpoint/2010/main" val="40312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346448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Growing middle class</a:t>
            </a:r>
            <a:r>
              <a:rPr lang="en-US" dirty="0" smtClean="0"/>
              <a:t>, comprised </a:t>
            </a:r>
            <a:r>
              <a:rPr lang="en-US" dirty="0" smtClean="0">
                <a:solidFill>
                  <a:srgbClr val="FF0000"/>
                </a:solidFill>
              </a:rPr>
              <a:t>of businessmen and professionals </a:t>
            </a:r>
            <a:r>
              <a:rPr lang="en-US" dirty="0" smtClean="0"/>
              <a:t>developed</a:t>
            </a:r>
          </a:p>
          <a:p>
            <a:r>
              <a:rPr lang="en-US" dirty="0" smtClean="0"/>
              <a:t>Many objected to tsarist Russia and wanted a greater role in political life</a:t>
            </a:r>
          </a:p>
          <a:p>
            <a:r>
              <a:rPr lang="en-US" dirty="0" smtClean="0"/>
              <a:t>But, the </a:t>
            </a:r>
            <a:r>
              <a:rPr lang="en-US" dirty="0" smtClean="0">
                <a:solidFill>
                  <a:srgbClr val="FF0000"/>
                </a:solidFill>
              </a:rPr>
              <a:t>middle class was </a:t>
            </a:r>
            <a:r>
              <a:rPr lang="en-US" dirty="0" smtClean="0"/>
              <a:t>also</a:t>
            </a:r>
            <a:r>
              <a:rPr lang="en-US" dirty="0" smtClean="0">
                <a:solidFill>
                  <a:srgbClr val="FF0000"/>
                </a:solidFill>
              </a:rPr>
              <a:t> dependent on the state</a:t>
            </a:r>
            <a:r>
              <a:rPr lang="en-US" dirty="0" smtClean="0"/>
              <a:t> for: contracts, jobs, and suppressing the growing radicalism of the workers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Family at Table</a:t>
            </a:r>
            <a:r>
              <a:rPr lang="en-US" sz="1600" dirty="0" smtClean="0"/>
              <a:t>, 1938</a:t>
            </a:r>
          </a:p>
          <a:p>
            <a:pPr algn="ctr"/>
            <a:r>
              <a:rPr lang="en-US" sz="1600" dirty="0" smtClean="0"/>
              <a:t>Painting of a Middle-Class Russian Family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98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65718"/>
              </p:ext>
            </p:extLst>
          </p:nvPr>
        </p:nvGraphicFramePr>
        <p:xfrm>
          <a:off x="0" y="-4"/>
          <a:ext cx="9144000" cy="89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070387173"/>
                    </a:ext>
                  </a:extLst>
                </a:gridCol>
              </a:tblGrid>
              <a:tr h="45720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Russian</a:t>
                      </a:r>
                      <a:r>
                        <a:rPr lang="en-US" baseline="0" dirty="0" smtClean="0"/>
                        <a:t> Industrialization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40910"/>
                  </a:ext>
                </a:extLst>
              </a:tr>
              <a:tr h="44087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Russian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Imperialism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7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959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Russian Empire </a:t>
            </a:r>
            <a:r>
              <a:rPr lang="en-US" dirty="0" smtClean="0">
                <a:solidFill>
                  <a:srgbClr val="FF0000"/>
                </a:solidFill>
              </a:rPr>
              <a:t>lost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Crimean War </a:t>
            </a:r>
            <a:r>
              <a:rPr lang="en-US" dirty="0" smtClean="0"/>
              <a:t>to an alliance of Western Europe, largely </a:t>
            </a:r>
            <a:r>
              <a:rPr lang="en-US" dirty="0" smtClean="0">
                <a:solidFill>
                  <a:srgbClr val="FF0000"/>
                </a:solidFill>
              </a:rPr>
              <a:t>due to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industrial and technological weakness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Motivated </a:t>
            </a:r>
            <a:r>
              <a:rPr lang="en-US" dirty="0" smtClean="0"/>
              <a:t>Russian </a:t>
            </a:r>
            <a:r>
              <a:rPr lang="en-US" dirty="0" smtClean="0">
                <a:solidFill>
                  <a:srgbClr val="FF0000"/>
                </a:solidFill>
              </a:rPr>
              <a:t>government to initiate industrialization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76" y="2362200"/>
            <a:ext cx="5299624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0669" y="1447800"/>
            <a:ext cx="635333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1861</a:t>
            </a:r>
            <a:r>
              <a:rPr lang="en-US" dirty="0" smtClean="0"/>
              <a:t> = Russian state </a:t>
            </a:r>
            <a:r>
              <a:rPr lang="en-US" dirty="0" smtClean="0">
                <a:solidFill>
                  <a:srgbClr val="FF0000"/>
                </a:solidFill>
              </a:rPr>
              <a:t>abolished serfdom</a:t>
            </a:r>
            <a:r>
              <a:rPr lang="en-US" dirty="0" smtClean="0"/>
              <a:t> (by Alexander II)</a:t>
            </a:r>
          </a:p>
          <a:p>
            <a:r>
              <a:rPr lang="en-US" dirty="0" smtClean="0"/>
              <a:t>Stimulated by its defeat in the Crimean War </a:t>
            </a:r>
            <a:endParaRPr lang="en-US" dirty="0"/>
          </a:p>
          <a:p>
            <a:pPr lvl="1"/>
            <a:r>
              <a:rPr lang="en-US" dirty="0" smtClean="0"/>
              <a:t>Tsar Alexander II saw the defeat of Russia’s serf-army at the hands of FREE British and French troops as a sign to end serfdom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Hoped </a:t>
            </a:r>
            <a:r>
              <a:rPr lang="en-US" dirty="0" smtClean="0"/>
              <a:t>that recently free </a:t>
            </a:r>
            <a:r>
              <a:rPr lang="en-US" dirty="0" smtClean="0">
                <a:solidFill>
                  <a:srgbClr val="FF0000"/>
                </a:solidFill>
              </a:rPr>
              <a:t>peasants</a:t>
            </a:r>
            <a:r>
              <a:rPr lang="en-US" dirty="0" smtClean="0"/>
              <a:t> would </a:t>
            </a:r>
            <a:r>
              <a:rPr lang="en-US" dirty="0" smtClean="0">
                <a:solidFill>
                  <a:srgbClr val="FF0000"/>
                </a:solidFill>
              </a:rPr>
              <a:t>succeed in agriculture and created capital </a:t>
            </a:r>
            <a:r>
              <a:rPr lang="en-US" dirty="0" smtClean="0"/>
              <a:t>for </a:t>
            </a:r>
            <a:r>
              <a:rPr lang="en-US" dirty="0" smtClean="0"/>
              <a:t>industrialization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Government,</a:t>
            </a:r>
            <a:r>
              <a:rPr lang="en-US" dirty="0" smtClean="0"/>
              <a:t> not local landlord </a:t>
            </a:r>
            <a:r>
              <a:rPr lang="en-US" dirty="0" smtClean="0">
                <a:solidFill>
                  <a:srgbClr val="FF0000"/>
                </a:solidFill>
              </a:rPr>
              <a:t>now controlled serfs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9" y="14478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181069" y="1981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135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VERY </a:t>
            </a:r>
            <a:r>
              <a:rPr lang="en-US" dirty="0" smtClean="0">
                <a:solidFill>
                  <a:srgbClr val="FF0000"/>
                </a:solidFill>
              </a:rPr>
              <a:t>dependent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0000"/>
                </a:solidFill>
              </a:rPr>
              <a:t>European investment/capital to buil</a:t>
            </a:r>
            <a:r>
              <a:rPr lang="en-US" dirty="0" smtClean="0">
                <a:solidFill>
                  <a:srgbClr val="FF0000"/>
                </a:solidFill>
              </a:rPr>
              <a:t>d initial coal mines, factories, </a:t>
            </a:r>
            <a:r>
              <a:rPr lang="en-US" dirty="0" err="1" smtClean="0">
                <a:solidFill>
                  <a:srgbClr val="FF0000"/>
                </a:solidFill>
              </a:rPr>
              <a:t>ect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abolition of serfdom, Russia began a program of industrial </a:t>
            </a:r>
            <a:r>
              <a:rPr lang="en-US" dirty="0" smtClean="0"/>
              <a:t>development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Government Supported Industrialization:</a:t>
            </a:r>
          </a:p>
          <a:p>
            <a:pPr lvl="1"/>
            <a:r>
              <a:rPr lang="en-US" dirty="0" smtClean="0"/>
              <a:t>Began the </a:t>
            </a:r>
            <a:r>
              <a:rPr lang="en-US" dirty="0" smtClean="0">
                <a:solidFill>
                  <a:srgbClr val="FF0000"/>
                </a:solidFill>
              </a:rPr>
              <a:t>Trans-Siberian </a:t>
            </a:r>
            <a:r>
              <a:rPr lang="en-US" dirty="0" smtClean="0">
                <a:solidFill>
                  <a:srgbClr val="FF0000"/>
                </a:solidFill>
              </a:rPr>
              <a:t>Railroad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Encouraged foreign </a:t>
            </a:r>
            <a:r>
              <a:rPr lang="en-US" dirty="0" smtClean="0">
                <a:solidFill>
                  <a:srgbClr val="FF0000"/>
                </a:solidFill>
              </a:rPr>
              <a:t>investment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Government </a:t>
            </a:r>
            <a:r>
              <a:rPr lang="en-US" dirty="0" smtClean="0">
                <a:solidFill>
                  <a:srgbClr val="FF0000"/>
                </a:solidFill>
              </a:rPr>
              <a:t>controlled production </a:t>
            </a:r>
            <a:r>
              <a:rPr lang="en-US" dirty="0">
                <a:solidFill>
                  <a:srgbClr val="FF0000"/>
                </a:solidFill>
              </a:rPr>
              <a:t>and bought </a:t>
            </a:r>
            <a:r>
              <a:rPr lang="en-US" dirty="0"/>
              <a:t>most of the </a:t>
            </a:r>
            <a:r>
              <a:rPr lang="en-US" dirty="0">
                <a:solidFill>
                  <a:srgbClr val="FF0000"/>
                </a:solidFill>
              </a:rPr>
              <a:t>heavy industry produced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" y="1371600"/>
            <a:ext cx="9083040" cy="495300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STATE-GUIDED INDUSTRIALIZATION!!!!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0" y="1828800"/>
            <a:ext cx="8991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695"/>
            <a:ext cx="8963712" cy="44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52" y="533400"/>
            <a:ext cx="918695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2746</TotalTime>
  <Words>465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Georgia</vt:lpstr>
      <vt:lpstr>Wingdings</vt:lpstr>
      <vt:lpstr>Wingdings 2</vt:lpstr>
      <vt:lpstr>Civic</vt:lpstr>
      <vt:lpstr>Interactive Notebook Set Up</vt:lpstr>
      <vt:lpstr>PowerPoint Presentation</vt:lpstr>
      <vt:lpstr>Russian Industrialization</vt:lpstr>
      <vt:lpstr>Russian Industrialization</vt:lpstr>
      <vt:lpstr>Russian Industrialization</vt:lpstr>
      <vt:lpstr>Russian Industrialization</vt:lpstr>
      <vt:lpstr>Russian Industrialization</vt:lpstr>
      <vt:lpstr>PowerPoint Presentation</vt:lpstr>
      <vt:lpstr>PowerPoint Presentation</vt:lpstr>
      <vt:lpstr>Russian Industrialization</vt:lpstr>
      <vt:lpstr>Characteristics</vt:lpstr>
      <vt:lpstr>Russian Industrialization</vt:lpstr>
      <vt:lpstr>Russian Industrialization</vt:lpstr>
      <vt:lpstr>Russian Imperialism</vt:lpstr>
      <vt:lpstr>PowerPoint Presentation</vt:lpstr>
      <vt:lpstr>Russian Imperialism</vt:lpstr>
      <vt:lpstr>Russian Imperialism</vt:lpstr>
      <vt:lpstr>Characteristics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in the U.S. 1750 - 1914</dc:title>
  <dc:creator>GSCS</dc:creator>
  <cp:lastModifiedBy>Pfannenstiel, Andrew</cp:lastModifiedBy>
  <cp:revision>75</cp:revision>
  <cp:lastPrinted>2020-03-05T20:49:16Z</cp:lastPrinted>
  <dcterms:created xsi:type="dcterms:W3CDTF">2012-02-14T21:21:16Z</dcterms:created>
  <dcterms:modified xsi:type="dcterms:W3CDTF">2020-03-05T22:27:59Z</dcterms:modified>
</cp:coreProperties>
</file>