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2" r:id="rId2"/>
    <p:sldId id="273" r:id="rId3"/>
    <p:sldId id="280" r:id="rId4"/>
    <p:sldId id="257" r:id="rId5"/>
    <p:sldId id="259" r:id="rId6"/>
    <p:sldId id="258" r:id="rId7"/>
    <p:sldId id="271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77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E2D83-83A4-4A31-ADB0-3ADEEF637D7E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7A91E-FE34-4D31-856F-190C6FAA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“Taiping” =</a:t>
            </a:r>
            <a:r>
              <a:rPr lang="en-US" baseline="0" dirty="0" smtClean="0"/>
              <a:t> of Chinese origin; in that language, it refers to “peace”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C2F4-4F0E-6444-93E2-E289D4CF51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Vermilion comes from cinnabar,</a:t>
            </a:r>
            <a:r>
              <a:rPr lang="en-US" baseline="0" dirty="0" smtClean="0"/>
              <a:t> a common ore of mercury mined in China</a:t>
            </a:r>
          </a:p>
          <a:p>
            <a:r>
              <a:rPr lang="en-US" baseline="0" dirty="0" smtClean="0"/>
              <a:t>Has an orange-red pigment; used in dyes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C2F4-4F0E-6444-93E2-E289D4CF517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0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to right: Great Britain’s Queen</a:t>
            </a:r>
            <a:r>
              <a:rPr lang="en-US" baseline="0" dirty="0" smtClean="0"/>
              <a:t> Victoria, Germany’s Kaiser Wilhelm, Russia’s Tsar Nicholas II, a female figure representing France, and the Meiji emperor of Japan.</a:t>
            </a:r>
          </a:p>
          <a:p>
            <a:r>
              <a:rPr lang="en-US" baseline="0" dirty="0" smtClean="0"/>
              <a:t>All are dividing up China; behind them is a Chinese figure trying helplessly to stop the partition of his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C2F4-4F0E-6444-93E2-E289D4CF51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5CBC352-5E53-4283-AB02-9DF065D7ED69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322F12-9D2B-4FCA-88BB-87075B1C8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4/4/2018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Struggles of Ottoman and Qing Empires</a:t>
            </a:r>
          </a:p>
          <a:p>
            <a:r>
              <a:rPr lang="en-US" dirty="0" smtClean="0"/>
              <a:t>This will be two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Ottoman Empire </a:t>
            </a:r>
            <a:r>
              <a:rPr lang="en-US" dirty="0" smtClean="0">
                <a:solidFill>
                  <a:srgbClr val="FF0000"/>
                </a:solidFill>
              </a:rPr>
              <a:t>began</a:t>
            </a:r>
            <a:r>
              <a:rPr lang="en-US" dirty="0" smtClean="0"/>
              <a:t> programs of </a:t>
            </a:r>
            <a:r>
              <a:rPr lang="en-US" dirty="0" smtClean="0">
                <a:solidFill>
                  <a:srgbClr val="FF0000"/>
                </a:solidFill>
              </a:rPr>
              <a:t>“defensive modernization”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Earlier, more sustained, and more vigorous than the “self-strengthening” policies of China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Several factors contributed to this:</a:t>
            </a:r>
          </a:p>
          <a:p>
            <a:pPr lv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84560"/>
              </p:ext>
            </p:extLst>
          </p:nvPr>
        </p:nvGraphicFramePr>
        <p:xfrm>
          <a:off x="381000" y="3657600"/>
          <a:ext cx="8458200" cy="243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43261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The Ottoman Empire</a:t>
                      </a:r>
                      <a:r>
                        <a:rPr lang="en-US" u="sng" baseline="0" dirty="0" smtClean="0"/>
                        <a:t> </a:t>
                      </a:r>
                      <a:endParaRPr lang="en-US" u="sng" dirty="0"/>
                    </a:p>
                  </a:txBody>
                  <a:tcPr/>
                </a:tc>
              </a:tr>
              <a:tr h="4326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internal</a:t>
                      </a:r>
                      <a:r>
                        <a:rPr lang="en-US" sz="1600" baseline="0" dirty="0" smtClean="0"/>
                        <a:t> upheavals</a:t>
                      </a:r>
                      <a:endParaRPr lang="en-US" sz="1600" dirty="0"/>
                    </a:p>
                  </a:txBody>
                  <a:tcPr/>
                </a:tc>
              </a:tr>
              <a:tr h="4326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 nationalist revolts on edges of empire</a:t>
                      </a:r>
                      <a:endParaRPr lang="en-US" sz="1600" dirty="0"/>
                    </a:p>
                  </a:txBody>
                  <a:tcPr/>
                </a:tc>
              </a:tr>
              <a:tr h="4326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explosive population growth</a:t>
                      </a:r>
                      <a:endParaRPr lang="en-US" sz="1600" dirty="0"/>
                    </a:p>
                  </a:txBody>
                  <a:tcPr/>
                </a:tc>
              </a:tr>
              <a:tr h="707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Ottoman leaders = Turkic and Muslim (similar to their people)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1527048"/>
            <a:ext cx="5562600" cy="48737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Reforms </a:t>
            </a:r>
            <a:r>
              <a:rPr lang="en-US" dirty="0" smtClean="0">
                <a:solidFill>
                  <a:srgbClr val="FF0000"/>
                </a:solidFill>
              </a:rPr>
              <a:t>began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late 1700s </a:t>
            </a:r>
            <a:r>
              <a:rPr lang="en-US" dirty="0" smtClean="0"/>
              <a:t>with Sultan Selim III</a:t>
            </a:r>
          </a:p>
          <a:p>
            <a:pPr lvl="1"/>
            <a:r>
              <a:rPr lang="en-US" dirty="0" smtClean="0"/>
              <a:t>Wanted to reorganize and update the army</a:t>
            </a:r>
          </a:p>
          <a:p>
            <a:pPr lvl="1"/>
            <a:r>
              <a:rPr lang="en-US" dirty="0" smtClean="0"/>
              <a:t>Wanted to draw on European advisors and techniques</a:t>
            </a:r>
          </a:p>
          <a:p>
            <a:r>
              <a:rPr lang="en-US" dirty="0" smtClean="0"/>
              <a:t>Result = </a:t>
            </a:r>
            <a:r>
              <a:rPr lang="en-US" dirty="0" smtClean="0">
                <a:solidFill>
                  <a:srgbClr val="FF0000"/>
                </a:solidFill>
              </a:rPr>
              <a:t>opposition from </a:t>
            </a:r>
            <a:r>
              <a:rPr lang="en-US" i="1" dirty="0" err="1" smtClean="0">
                <a:solidFill>
                  <a:srgbClr val="FF0000"/>
                </a:solidFill>
              </a:rPr>
              <a:t>ulama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(Muslim religious scholars)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Janissaries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Believed </a:t>
            </a:r>
            <a:r>
              <a:rPr lang="en-US" dirty="0" smtClean="0">
                <a:solidFill>
                  <a:schemeClr val="tx1"/>
                </a:solidFill>
              </a:rPr>
              <a:t>these reforms would threaten their power and that they conflicted with </a:t>
            </a:r>
            <a:r>
              <a:rPr lang="en-US" dirty="0" smtClean="0">
                <a:solidFill>
                  <a:schemeClr val="tx1"/>
                </a:solidFill>
              </a:rPr>
              <a:t>Islam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Selim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III = overthrown and murdered in </a:t>
            </a:r>
            <a:r>
              <a:rPr lang="en-US" dirty="0" smtClean="0">
                <a:solidFill>
                  <a:schemeClr val="tx1"/>
                </a:solidFill>
              </a:rPr>
              <a:t>1807</a:t>
            </a:r>
          </a:p>
          <a:p>
            <a:r>
              <a:rPr lang="en-US" dirty="0"/>
              <a:t>Future </a:t>
            </a:r>
            <a:r>
              <a:rPr lang="en-US" dirty="0">
                <a:solidFill>
                  <a:srgbClr val="FF0000"/>
                </a:solidFill>
              </a:rPr>
              <a:t>sultans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crushed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Janissaries and brought the </a:t>
            </a:r>
            <a:r>
              <a:rPr lang="en-US" i="1" dirty="0" err="1">
                <a:solidFill>
                  <a:srgbClr val="FF0000"/>
                </a:solidFill>
              </a:rPr>
              <a:t>ulama</a:t>
            </a:r>
            <a:r>
              <a:rPr lang="en-US" dirty="0">
                <a:solidFill>
                  <a:srgbClr val="FF0000"/>
                </a:solidFill>
              </a:rPr>
              <a:t> under state control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211454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2438400" cy="314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048000" y="17526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362200" y="3657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51054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Started </a:t>
            </a:r>
            <a:r>
              <a:rPr lang="en-US" dirty="0" smtClean="0"/>
              <a:t>the </a:t>
            </a:r>
            <a:r>
              <a:rPr lang="en-US" i="1" dirty="0" err="1" smtClean="0">
                <a:solidFill>
                  <a:srgbClr val="FF0000"/>
                </a:solidFill>
              </a:rPr>
              <a:t>Tanzimat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(reorganization) </a:t>
            </a:r>
            <a:r>
              <a:rPr lang="en-US" dirty="0" smtClean="0">
                <a:solidFill>
                  <a:srgbClr val="FF0000"/>
                </a:solidFill>
              </a:rPr>
              <a:t>reform: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Factories</a:t>
            </a:r>
            <a:r>
              <a:rPr lang="en-US" dirty="0" smtClean="0">
                <a:solidFill>
                  <a:schemeClr val="tx1"/>
                </a:solidFill>
              </a:rPr>
              <a:t> making cloth, paper, and arms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Modern mining operations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Resettlement of agricultural land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Telegraphs, steamships, railroads, modern postal service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Western-style law codes and courts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elementary and secondary schools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Equal rights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u="sng" dirty="0" smtClean="0">
                <a:solidFill>
                  <a:schemeClr val="tx1"/>
                </a:solidFill>
              </a:rPr>
              <a:t>under law</a:t>
            </a:r>
            <a:r>
              <a:rPr lang="en-US" dirty="0" smtClean="0">
                <a:solidFill>
                  <a:srgbClr val="FF0000"/>
                </a:solidFill>
              </a:rPr>
              <a:t>) for Muslims AND non-Muslims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752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5486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The Ottoman Constitution, 1895</a:t>
            </a:r>
          </a:p>
          <a:p>
            <a:pPr algn="ctr"/>
            <a:r>
              <a:rPr lang="en-US" sz="1600" i="1" dirty="0" smtClean="0"/>
              <a:t>(Extended equal rights to all)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Supporters of Ottoman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Young Ottomans: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Wanted </a:t>
            </a:r>
            <a:r>
              <a:rPr lang="en-US" dirty="0">
                <a:solidFill>
                  <a:srgbClr val="FF0000"/>
                </a:solidFill>
              </a:rPr>
              <a:t>a European-style democratic, constitutional government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Only way to overcome “backwardness” and stop European </a:t>
            </a:r>
            <a:r>
              <a:rPr lang="en-US" dirty="0" smtClean="0">
                <a:solidFill>
                  <a:schemeClr val="tx1"/>
                </a:solidFill>
              </a:rPr>
              <a:t>aggression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“Islamic modernism” = </a:t>
            </a:r>
            <a:r>
              <a:rPr lang="en-US" dirty="0" smtClean="0">
                <a:solidFill>
                  <a:srgbClr val="FF0000"/>
                </a:solidFill>
              </a:rPr>
              <a:t>Muslim </a:t>
            </a:r>
            <a:r>
              <a:rPr lang="en-US" dirty="0" smtClean="0">
                <a:solidFill>
                  <a:srgbClr val="FF0000"/>
                </a:solidFill>
              </a:rPr>
              <a:t>societies can embrace Western technical and </a:t>
            </a:r>
            <a:r>
              <a:rPr lang="en-US" dirty="0" smtClean="0">
                <a:solidFill>
                  <a:srgbClr val="FF0000"/>
                </a:solidFill>
              </a:rPr>
              <a:t>science, </a:t>
            </a:r>
            <a:r>
              <a:rPr lang="en-US" dirty="0" smtClean="0">
                <a:solidFill>
                  <a:srgbClr val="FF0000"/>
                </a:solidFill>
              </a:rPr>
              <a:t>while </a:t>
            </a:r>
            <a:r>
              <a:rPr lang="en-US" dirty="0" smtClean="0">
                <a:solidFill>
                  <a:srgbClr val="FF0000"/>
                </a:solidFill>
              </a:rPr>
              <a:t>rejecting materialism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Islam can be modern </a:t>
            </a:r>
            <a:r>
              <a:rPr lang="en-US" u="sng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maintain its religious character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The Young Ottomans </a:t>
            </a:r>
            <a:r>
              <a:rPr lang="en-US" dirty="0" smtClean="0">
                <a:solidFill>
                  <a:srgbClr val="FF0000"/>
                </a:solidFill>
              </a:rPr>
              <a:t>did </a:t>
            </a:r>
            <a:r>
              <a:rPr lang="en-US" dirty="0">
                <a:solidFill>
                  <a:srgbClr val="FF0000"/>
                </a:solidFill>
              </a:rPr>
              <a:t>not have much success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authoritarian rule continued in the Ottoman Empire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Supporters of Ottoman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5181600" cy="50261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“Young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Turks”=military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and civilian elites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Opposed this tyrannical rule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Wanted a completely secular (non-religious) law code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Supported continuing modernization based on European achievements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Viewed the Ottoman Empire as a “Turkish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nation state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”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This antagonized non-Turkic peoples and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helped stimulate Arab and other nationalisms </a:t>
            </a:r>
            <a:r>
              <a:rPr lang="en-US" dirty="0" smtClean="0">
                <a:sym typeface="Wingdings" pitchFamily="2" charset="2"/>
              </a:rPr>
              <a:t> contributed to disintegration of Ottoman Empire after WWI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5029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 photograph of Young Turks from 1902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Supporters of Ottoman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1527048"/>
            <a:ext cx="4995672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1908=successful </a:t>
            </a:r>
            <a:r>
              <a:rPr lang="en-US" dirty="0" smtClean="0">
                <a:solidFill>
                  <a:srgbClr val="FF0000"/>
                </a:solidFill>
              </a:rPr>
              <a:t>military coup by the Young Turks</a:t>
            </a:r>
          </a:p>
          <a:p>
            <a:r>
              <a:rPr lang="en-US" dirty="0" smtClean="0"/>
              <a:t>Reforms that they </a:t>
            </a:r>
            <a:r>
              <a:rPr lang="en-US" dirty="0" smtClean="0">
                <a:solidFill>
                  <a:srgbClr val="FF0000"/>
                </a:solidFill>
              </a:rPr>
              <a:t>implemented: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Secularized schools, courts, and law codes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Allowed </a:t>
            </a:r>
            <a:r>
              <a:rPr lang="en-US" dirty="0" smtClean="0">
                <a:solidFill>
                  <a:srgbClr val="FF0000"/>
                </a:solidFill>
              </a:rPr>
              <a:t>elections and political parties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Opened </a:t>
            </a:r>
            <a:r>
              <a:rPr lang="en-US" dirty="0" smtClean="0">
                <a:solidFill>
                  <a:schemeClr val="tx1"/>
                </a:solidFill>
              </a:rPr>
              <a:t>up </a:t>
            </a:r>
            <a:r>
              <a:rPr lang="en-US" dirty="0" smtClean="0">
                <a:solidFill>
                  <a:srgbClr val="FF0000"/>
                </a:solidFill>
              </a:rPr>
              <a:t>modern schools for women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Allowed women to wear Western clothing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Allowed </a:t>
            </a:r>
            <a:r>
              <a:rPr lang="en-US" dirty="0" smtClean="0">
                <a:solidFill>
                  <a:schemeClr val="tx1"/>
                </a:solidFill>
              </a:rPr>
              <a:t>women to get divorces in some situations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Encouraged </a:t>
            </a:r>
            <a:r>
              <a:rPr lang="en-US" dirty="0" smtClean="0">
                <a:solidFill>
                  <a:srgbClr val="FF0000"/>
                </a:solidFill>
              </a:rPr>
              <a:t>Turkish as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official language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Declaration of the Young Turk Revolution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Contraction of the Ottoman Empire</a:t>
            </a:r>
            <a:endParaRPr lang="en-US" dirty="0"/>
          </a:p>
        </p:txBody>
      </p:sp>
      <p:pic>
        <p:nvPicPr>
          <p:cNvPr id="4" name="Picture 2" descr="map_19_02_contract_ott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55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Crisis Within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8080" y="1527048"/>
            <a:ext cx="4761075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1700s to mid-1800s saw massive population growth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Growing pressure on the land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Smaller farms for China’s huge peasant population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Unemployment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Poverty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Starvation </a:t>
            </a:r>
            <a:r>
              <a:rPr lang="en-US" sz="2500" dirty="0" smtClean="0">
                <a:solidFill>
                  <a:schemeClr val="tx1"/>
                </a:solidFill>
              </a:rPr>
              <a:t>and misery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774" y="5671480"/>
            <a:ext cx="405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Poor Chinese Cat Merchants, 1843</a:t>
            </a:r>
          </a:p>
          <a:p>
            <a:pPr algn="ctr"/>
            <a:r>
              <a:rPr lang="en-US" i="1" dirty="0" smtClean="0"/>
              <a:t>(Sold for food, not as pets!)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8774" y="1654443"/>
            <a:ext cx="4057378" cy="40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Crisis Within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7250" y="1487334"/>
            <a:ext cx="4795482" cy="51471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China’s centralized government did not expand to cope with this growing population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Government became unable to effectively perform many functions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Tax collection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Social welfare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Flood control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Public security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central government lost power to officials in the provinces and local landowners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Many were corrupt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Treated the peasants very harshly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43619" r="25445"/>
          <a:stretch/>
        </p:blipFill>
        <p:spPr>
          <a:xfrm>
            <a:off x="301752" y="1637731"/>
            <a:ext cx="3875498" cy="44118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088625" y="4712655"/>
            <a:ext cx="2406096" cy="284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24329" y="3359020"/>
            <a:ext cx="1470392" cy="2456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8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Taiping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93356"/>
            <a:ext cx="4593985" cy="50071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Led to many peasant rebellions and uprisings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1850 – 1864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Leaders believed in a unique form of Christianity</a:t>
            </a:r>
          </a:p>
          <a:p>
            <a:r>
              <a:rPr lang="en-US" dirty="0" smtClean="0"/>
              <a:t>Leading figure = Hong </a:t>
            </a:r>
            <a:r>
              <a:rPr lang="en-US" dirty="0" err="1" smtClean="0"/>
              <a:t>Xiuquan</a:t>
            </a:r>
            <a:r>
              <a:rPr lang="en-US" dirty="0" smtClean="0"/>
              <a:t> = proclaimed to be the younger brother of Jesus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</a:rPr>
              <a:t>Sent to establish a “heavenly kingdom of great peace” in the world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737" y="3626404"/>
            <a:ext cx="3940415" cy="2104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5102" y="5713321"/>
            <a:ext cx="4432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Painting of the Battle of </a:t>
            </a:r>
            <a:r>
              <a:rPr lang="en-US" sz="1600" i="1" dirty="0" err="1" smtClean="0"/>
              <a:t>Sanhe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A major engagement of the Taiping Rebellion</a:t>
            </a:r>
            <a:endParaRPr lang="en-US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3589" y="1554174"/>
            <a:ext cx="2957493" cy="19733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010160" y="2824251"/>
            <a:ext cx="1520519" cy="1336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3124200" cy="536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2452" y="1524000"/>
            <a:ext cx="2957348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800" y="1524000"/>
            <a:ext cx="31242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Territorial Losses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0076" y="1524000"/>
            <a:ext cx="230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89102" y="1524000"/>
            <a:ext cx="230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Attempts at Reform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24838" y="1524000"/>
            <a:ext cx="271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Supporters of Reform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Taiping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3958" y="1527049"/>
            <a:ext cx="4828901" cy="4840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Goals: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Abolition of private property</a:t>
            </a:r>
          </a:p>
          <a:p>
            <a:r>
              <a:rPr lang="en-US" dirty="0" smtClean="0"/>
              <a:t>Radical </a:t>
            </a:r>
            <a:r>
              <a:rPr lang="en-US" dirty="0" smtClean="0">
                <a:solidFill>
                  <a:srgbClr val="FF0000"/>
                </a:solidFill>
              </a:rPr>
              <a:t>redistribution of land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Gender Equality</a:t>
            </a:r>
          </a:p>
          <a:p>
            <a:r>
              <a:rPr lang="en-US" dirty="0" smtClean="0"/>
              <a:t>End of foot binding, prostitution, and opium smoking</a:t>
            </a:r>
          </a:p>
          <a:p>
            <a:r>
              <a:rPr lang="en-US" dirty="0" smtClean="0"/>
              <a:t>Sexually segregated military camps of men and women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Expulsion of</a:t>
            </a:r>
            <a:r>
              <a:rPr lang="en-US" dirty="0" smtClean="0"/>
              <a:t> all </a:t>
            </a:r>
            <a:r>
              <a:rPr lang="en-US" dirty="0" smtClean="0">
                <a:solidFill>
                  <a:srgbClr val="FF0000"/>
                </a:solidFill>
              </a:rPr>
              <a:t>Qing</a:t>
            </a:r>
            <a:r>
              <a:rPr lang="en-US" dirty="0" smtClean="0"/>
              <a:t> dynasty “foreigners”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Industrialization of China</a:t>
            </a:r>
          </a:p>
          <a:p>
            <a:pPr lvl="1"/>
            <a:r>
              <a:rPr lang="en-US" dirty="0" smtClean="0"/>
              <a:t>With railroads, health care for all, universal public education,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752" y="1527049"/>
            <a:ext cx="3741826" cy="4321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372" y="5849041"/>
            <a:ext cx="389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Taiping Soldiers Outside Shanghai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90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Taiping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799" y="1420482"/>
            <a:ext cx="5163081" cy="5013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Taiping forces and followers swept out from southern China and established their capital in Nanjing in 1853</a:t>
            </a:r>
          </a:p>
          <a:p>
            <a:r>
              <a:rPr lang="en-US" dirty="0" smtClean="0"/>
              <a:t>Uprising eventually </a:t>
            </a:r>
            <a:r>
              <a:rPr lang="en-US" dirty="0" smtClean="0">
                <a:solidFill>
                  <a:srgbClr val="FF0000"/>
                </a:solidFill>
              </a:rPr>
              <a:t>failed due to: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Divisions and indecisiveness within </a:t>
            </a:r>
            <a:r>
              <a:rPr lang="en-US" sz="2400" dirty="0" smtClean="0">
                <a:solidFill>
                  <a:srgbClr val="000000"/>
                </a:solidFill>
              </a:rPr>
              <a:t>Taiping </a:t>
            </a:r>
            <a:r>
              <a:rPr lang="en-US" sz="2400" dirty="0" smtClean="0">
                <a:solidFill>
                  <a:srgbClr val="FF0000"/>
                </a:solidFill>
              </a:rPr>
              <a:t>leadership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Inability to link up with other rebel groups </a:t>
            </a:r>
            <a:r>
              <a:rPr lang="en-US" sz="2400" dirty="0" smtClean="0">
                <a:solidFill>
                  <a:srgbClr val="000000"/>
                </a:solidFill>
              </a:rPr>
              <a:t>throughout China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Western military support for pro-Qing forces</a:t>
            </a:r>
          </a:p>
          <a:p>
            <a:r>
              <a:rPr lang="en-US" dirty="0" smtClean="0"/>
              <a:t>Rebel forces finally crushed in 1864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0552" y="1637732"/>
            <a:ext cx="3355600" cy="4044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0551" y="5681926"/>
            <a:ext cx="335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Painting of the Taiping Rebellion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11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Taiping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77504" y="1710875"/>
            <a:ext cx="471193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Effects: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Weakened</a:t>
            </a:r>
            <a:r>
              <a:rPr lang="en-US" dirty="0" smtClean="0"/>
              <a:t> the Qing </a:t>
            </a:r>
            <a:r>
              <a:rPr lang="en-US" dirty="0" smtClean="0">
                <a:solidFill>
                  <a:srgbClr val="FF0000"/>
                </a:solidFill>
              </a:rPr>
              <a:t>centralized government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Disruption</a:t>
            </a:r>
            <a:r>
              <a:rPr lang="en-US" dirty="0" smtClean="0"/>
              <a:t> and weakening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dirty="0" smtClean="0"/>
              <a:t> China’s </a:t>
            </a:r>
            <a:r>
              <a:rPr lang="en-US" dirty="0" smtClean="0">
                <a:solidFill>
                  <a:srgbClr val="FF0000"/>
                </a:solidFill>
              </a:rPr>
              <a:t>economy</a:t>
            </a:r>
          </a:p>
          <a:p>
            <a:r>
              <a:rPr lang="en-US" dirty="0" smtClean="0"/>
              <a:t>Destruction and devastation to the land</a:t>
            </a:r>
          </a:p>
          <a:p>
            <a:r>
              <a:rPr lang="en-US" dirty="0" smtClean="0"/>
              <a:t>Estimated </a:t>
            </a:r>
            <a:r>
              <a:rPr lang="en-US" dirty="0" smtClean="0">
                <a:solidFill>
                  <a:srgbClr val="FF0000"/>
                </a:solidFill>
              </a:rPr>
              <a:t>20-30 million lives lost</a:t>
            </a:r>
          </a:p>
          <a:p>
            <a:r>
              <a:rPr lang="en-US" dirty="0" smtClean="0"/>
              <a:t>Continued social instability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752" y="1710874"/>
            <a:ext cx="3975752" cy="4071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2" y="5782193"/>
            <a:ext cx="397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Chinese Peasants in the 19</a:t>
            </a:r>
            <a:r>
              <a:rPr lang="en-US" i="1" baseline="30000" dirty="0" smtClean="0"/>
              <a:t>th</a:t>
            </a:r>
            <a:r>
              <a:rPr lang="en-US" i="1" dirty="0" smtClean="0"/>
              <a:t> Century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27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Pressures and Opium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11456" cy="48400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Shifting balance of power between Europe and China evident in the Opium Wars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Late 1700s British began to</a:t>
            </a:r>
            <a:r>
              <a:rPr lang="en-US" dirty="0" smtClean="0"/>
              <a:t> grow and </a:t>
            </a:r>
            <a:r>
              <a:rPr lang="en-US" dirty="0" smtClean="0">
                <a:solidFill>
                  <a:srgbClr val="FF0000"/>
                </a:solidFill>
              </a:rPr>
              <a:t>process opium in India and illegally sell </a:t>
            </a:r>
            <a:r>
              <a:rPr lang="en-US" dirty="0" smtClean="0"/>
              <a:t>the drug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Chinese</a:t>
            </a:r>
            <a:r>
              <a:rPr lang="en-US" dirty="0" smtClean="0"/>
              <a:t> to make up for its trade imbalance with them</a:t>
            </a:r>
          </a:p>
          <a:p>
            <a:r>
              <a:rPr lang="en-US" dirty="0" smtClean="0"/>
              <a:t>By 1830 = very profitable market for British, American, and other Western merchants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9666" y="1410067"/>
            <a:ext cx="3836486" cy="4027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3208" y="5443768"/>
            <a:ext cx="3622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“Factories” where British and American merchants sold opium in Canton, China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31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902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Chinese/British Trade at Canton (1835-1836)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01625" y="1044110"/>
          <a:ext cx="8504238" cy="47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593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Value</a:t>
                      </a:r>
                    </a:p>
                    <a:p>
                      <a:pPr algn="ctr"/>
                      <a:r>
                        <a:rPr lang="en-US" u="sng" dirty="0" smtClean="0"/>
                        <a:t>(in Spanish</a:t>
                      </a:r>
                      <a:r>
                        <a:rPr lang="en-US" u="sng" baseline="0" dirty="0" smtClean="0"/>
                        <a:t> dollars)</a:t>
                      </a:r>
                      <a:endParaRPr lang="en-US" u="sng" dirty="0"/>
                    </a:p>
                  </a:txBody>
                  <a:tcPr/>
                </a:tc>
              </a:tr>
              <a:tr h="5939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British Exports</a:t>
                      </a:r>
                      <a:r>
                        <a:rPr lang="en-US" sz="1600" b="1" baseline="0" dirty="0" smtClean="0"/>
                        <a:t> to Canton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17,904,248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Cotton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8,357,394</a:t>
                      </a:r>
                      <a:endParaRPr lang="en-US" sz="1600" dirty="0"/>
                    </a:p>
                  </a:txBody>
                  <a:tcPr/>
                </a:tc>
              </a:tr>
              <a:tr h="5939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other items (ex: iron, tin,</a:t>
                      </a:r>
                      <a:r>
                        <a:rPr lang="en-US" sz="1600" baseline="0" dirty="0" smtClean="0"/>
                        <a:t> etc.)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6,164,981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32,426,623</a:t>
                      </a:r>
                      <a:endParaRPr lang="en-US" sz="1600" dirty="0"/>
                    </a:p>
                  </a:txBody>
                  <a:tcPr/>
                </a:tc>
              </a:tr>
              <a:tr h="5939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British</a:t>
                      </a:r>
                      <a:r>
                        <a:rPr lang="en-US" sz="1600" b="1" baseline="0" dirty="0" smtClean="0"/>
                        <a:t> Imports from Canton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13,</a:t>
                      </a:r>
                      <a:r>
                        <a:rPr lang="en-US" sz="1600" baseline="0" dirty="0" smtClean="0"/>
                        <a:t>412,243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Raw silk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3,764,115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Vermilion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705,000</a:t>
                      </a:r>
                      <a:endParaRPr lang="en-US" sz="1600" dirty="0"/>
                    </a:p>
                  </a:txBody>
                  <a:tcPr/>
                </a:tc>
              </a:tr>
              <a:tr h="59390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other goods (gold,</a:t>
                      </a:r>
                      <a:r>
                        <a:rPr lang="en-US" sz="1600" baseline="0" dirty="0" smtClean="0"/>
                        <a:t> copper, etc.)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5,971,541</a:t>
                      </a:r>
                      <a:endParaRPr lang="en-US" sz="1600" dirty="0"/>
                    </a:p>
                  </a:txBody>
                  <a:tcPr/>
                </a:tc>
              </a:tr>
              <a:tr h="33937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23,852,899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752" y="5756680"/>
            <a:ext cx="850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What kind of shape would the British have been in without opium???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852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Pressures and Opium </a:t>
            </a:r>
            <a:r>
              <a:rPr lang="en-US" dirty="0" smtClean="0"/>
              <a:t>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800" y="1527048"/>
            <a:ext cx="4678520" cy="50071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China had </a:t>
            </a:r>
            <a:r>
              <a:rPr lang="en-US" u="sng" dirty="0" smtClean="0"/>
              <a:t>several</a:t>
            </a:r>
            <a:r>
              <a:rPr lang="en-US" dirty="0" smtClean="0"/>
              <a:t> problems with the opium trade: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Political problem = </a:t>
            </a:r>
            <a:r>
              <a:rPr lang="en-US" sz="2400" dirty="0" smtClean="0">
                <a:solidFill>
                  <a:srgbClr val="FF0000"/>
                </a:solidFill>
              </a:rPr>
              <a:t>Opium</a:t>
            </a:r>
            <a:r>
              <a:rPr lang="en-US" sz="2400" dirty="0" smtClean="0">
                <a:solidFill>
                  <a:schemeClr val="tx1"/>
                </a:solidFill>
              </a:rPr>
              <a:t> was illegal &amp; </a:t>
            </a:r>
            <a:r>
              <a:rPr lang="en-US" sz="2400" dirty="0" smtClean="0">
                <a:solidFill>
                  <a:srgbClr val="FF0000"/>
                </a:solidFill>
              </a:rPr>
              <a:t>sale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disregarded Chinese law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endParaRPr lang="en-US" sz="2400" dirty="0">
              <a:solidFill>
                <a:srgbClr val="000000"/>
              </a:solidFill>
              <a:sym typeface="Wingdings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sym typeface="Wingdings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ed to the corruption of many Chinese officials who were bribed to turn a blind eye to the smuggling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Economic problem =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Massive outflow of silver to pay for opium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was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causing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serious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economic decline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Social problem =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Millions </a:t>
            </a:r>
            <a:r>
              <a:rPr lang="en-US" sz="2400" dirty="0" smtClean="0">
                <a:solidFill>
                  <a:schemeClr val="tx1"/>
                </a:solidFill>
                <a:sym typeface="Wingdings"/>
              </a:rPr>
              <a:t>of men and women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became addicted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and couldn’t function as productive citizens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2320" y="1527048"/>
            <a:ext cx="3973832" cy="4422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2320" y="5949310"/>
            <a:ext cx="397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Chinese Opium Den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18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Pressures and Opium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43323" y="1589473"/>
            <a:ext cx="5062827" cy="5023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1836</a:t>
            </a:r>
            <a:r>
              <a:rPr lang="en-US" dirty="0" smtClean="0"/>
              <a:t> Chinese </a:t>
            </a:r>
            <a:r>
              <a:rPr lang="en-US" dirty="0" smtClean="0">
                <a:solidFill>
                  <a:srgbClr val="FF0000"/>
                </a:solidFill>
              </a:rPr>
              <a:t>emperor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cracked down on opium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Millions of pounds of </a:t>
            </a:r>
            <a:r>
              <a:rPr lang="en-US" dirty="0" smtClean="0">
                <a:solidFill>
                  <a:srgbClr val="FF0000"/>
                </a:solidFill>
              </a:rPr>
              <a:t>opium seized from traders and destroyed</a:t>
            </a:r>
            <a:r>
              <a:rPr lang="en-US" dirty="0" smtClean="0"/>
              <a:t> without compensation</a:t>
            </a:r>
          </a:p>
          <a:p>
            <a:r>
              <a:rPr lang="en-US" dirty="0" smtClean="0"/>
              <a:t>Western merchants expelled from the country</a:t>
            </a:r>
          </a:p>
          <a:p>
            <a:r>
              <a:rPr lang="en-US" dirty="0" smtClean="0"/>
              <a:t>British sent Navy to China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Offended by violation of property rights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Wanted to end the restrictive conditions under which they’d long traded with China</a:t>
            </a:r>
          </a:p>
          <a:p>
            <a:r>
              <a:rPr lang="en-US" dirty="0" smtClean="0"/>
              <a:t>Result 1</a:t>
            </a:r>
            <a:r>
              <a:rPr lang="en-US" baseline="30000" dirty="0" smtClean="0"/>
              <a:t>st</a:t>
            </a:r>
            <a:r>
              <a:rPr lang="en-US" dirty="0" smtClean="0"/>
              <a:t> Opium War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6546"/>
          <a:stretch/>
        </p:blipFill>
        <p:spPr>
          <a:xfrm>
            <a:off x="301753" y="1570885"/>
            <a:ext cx="3641570" cy="4391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752" y="5962327"/>
            <a:ext cx="359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Confiscated opium being burned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05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Pressures and Opium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4309932" cy="463951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British had superior military might </a:t>
            </a:r>
            <a:r>
              <a:rPr lang="en-US" dirty="0" smtClean="0"/>
              <a:t>and easily won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Treaty of Nanjing </a:t>
            </a:r>
            <a:r>
              <a:rPr lang="en-US" dirty="0" smtClean="0"/>
              <a:t>ended the war </a:t>
            </a:r>
            <a:r>
              <a:rPr lang="en-US" dirty="0" smtClean="0">
                <a:solidFill>
                  <a:srgbClr val="FF0000"/>
                </a:solidFill>
              </a:rPr>
              <a:t>in 1842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Imposed </a:t>
            </a:r>
            <a:r>
              <a:rPr lang="en-US" sz="2400" dirty="0" smtClean="0">
                <a:solidFill>
                  <a:srgbClr val="FF0000"/>
                </a:solidFill>
              </a:rPr>
              <a:t>restrictions</a:t>
            </a:r>
            <a:r>
              <a:rPr lang="en-US" sz="2400" dirty="0" smtClean="0">
                <a:solidFill>
                  <a:srgbClr val="000000"/>
                </a:solidFill>
              </a:rPr>
              <a:t> on the </a:t>
            </a:r>
            <a:r>
              <a:rPr lang="en-US" sz="2400" dirty="0" smtClean="0">
                <a:solidFill>
                  <a:srgbClr val="FF0000"/>
                </a:solidFill>
              </a:rPr>
              <a:t>power of the Chinese emperor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Opened 5 ports to European traders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9637" y="1604308"/>
            <a:ext cx="4106515" cy="4127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9637" y="5732060"/>
            <a:ext cx="410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Outbreak of the First</a:t>
            </a:r>
          </a:p>
          <a:p>
            <a:pPr algn="ctr"/>
            <a:r>
              <a:rPr lang="en-US" i="1" dirty="0" smtClean="0"/>
              <a:t>Opium War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48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Pressures and Opium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25854" y="1527047"/>
            <a:ext cx="5380298" cy="49737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British forces were victorious once again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Treaty of Tientsin ended Second Opium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ar in 1858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 more ports opened </a:t>
            </a:r>
            <a:r>
              <a:rPr lang="en-US" dirty="0" smtClean="0">
                <a:solidFill>
                  <a:srgbClr val="000000"/>
                </a:solidFill>
              </a:rPr>
              <a:t>to foreign traders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Foreigners allowed to travel freely and buy land in China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Foreigners allowed to preach Christianity under the protection of Chinese authorities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Foreigners allowed to navigate along and patrol some of China’s major rivers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Chinese forbidden from referring to the British as “barbarians” in official documents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753" y="1527047"/>
            <a:ext cx="3324102" cy="4305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53" y="5832329"/>
            <a:ext cx="33241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Painting of the Second</a:t>
            </a:r>
          </a:p>
          <a:p>
            <a:pPr algn="ctr"/>
            <a:r>
              <a:rPr lang="en-US" sz="1600" i="1" dirty="0" smtClean="0"/>
              <a:t>Opium War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165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Pressures and Opium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964" y="1387058"/>
            <a:ext cx="5179789" cy="51805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1885 = lost to the French in the Sino-French War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Lost territory of Vietnam to the French</a:t>
            </a:r>
          </a:p>
          <a:p>
            <a:r>
              <a:rPr lang="en-US" dirty="0" smtClean="0"/>
              <a:t>1895 = lost to Japan in the Sino-Japanese War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Lost territories of Korea and Taiwan to the Japanese</a:t>
            </a:r>
          </a:p>
          <a:p>
            <a:r>
              <a:rPr lang="en-US" dirty="0" smtClean="0"/>
              <a:t>By the end of the 1800s </a:t>
            </a:r>
            <a:r>
              <a:rPr lang="en-US" dirty="0" smtClean="0">
                <a:solidFill>
                  <a:srgbClr val="FF0000"/>
                </a:solidFill>
              </a:rPr>
              <a:t>European powers, Russia, </a:t>
            </a:r>
            <a:r>
              <a:rPr lang="en-US" u="sng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Japan had all carved out spheres of influence in China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Established military bases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Extracted raw materials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Built railroads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752" y="1496006"/>
            <a:ext cx="3539399" cy="4353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6752" y="5849041"/>
            <a:ext cx="353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Carving Up the Pie of China</a:t>
            </a:r>
          </a:p>
          <a:p>
            <a:pPr algn="ctr"/>
            <a:r>
              <a:rPr lang="en-US" sz="1600" i="1" dirty="0" smtClean="0"/>
              <a:t>French Political Cartoon, 1890s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338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91878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2122" y="0"/>
            <a:ext cx="4591878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>
            <a:off x="4552122" y="3429000"/>
            <a:ext cx="45918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39756" y="1908048"/>
            <a:ext cx="45918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9755" y="0"/>
            <a:ext cx="216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Crisis Within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9757" y="1932823"/>
            <a:ext cx="441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Western Pressures &amp; the Opium Wars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2122" y="43934"/>
            <a:ext cx="441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Taiping Rebellion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3179" y="3429000"/>
            <a:ext cx="441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Failures to Modernize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40400"/>
          </a:xfrm>
        </p:spPr>
        <p:txBody>
          <a:bodyPr/>
          <a:lstStyle/>
          <a:p>
            <a:r>
              <a:rPr lang="en-US" dirty="0" smtClean="0"/>
              <a:t>Spheres of Influence in China</a:t>
            </a:r>
            <a:endParaRPr lang="en-US" dirty="0"/>
          </a:p>
        </p:txBody>
      </p:sp>
      <p:pic>
        <p:nvPicPr>
          <p:cNvPr id="4" name="Picture 3" descr="map_19_01_china_and_worl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9" y="987552"/>
            <a:ext cx="8788933" cy="574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 Attempts at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74203" y="1403771"/>
            <a:ext cx="5981822" cy="50970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1860s-1870s “self-strengthening” policies implemented to reinvigorate a traditional China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Overhauled examination system </a:t>
            </a:r>
            <a:r>
              <a:rPr lang="en-US" dirty="0" smtClean="0">
                <a:solidFill>
                  <a:srgbClr val="000000"/>
                </a:solidFill>
              </a:rPr>
              <a:t>= designed to recruit qualified candidates for official positions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Support for landlords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Repair of irrigation systems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few </a:t>
            </a:r>
            <a:r>
              <a:rPr lang="en-US" dirty="0" smtClean="0">
                <a:solidFill>
                  <a:srgbClr val="FF0000"/>
                </a:solidFill>
              </a:rPr>
              <a:t>industrial </a:t>
            </a:r>
            <a:r>
              <a:rPr lang="en-US" dirty="0" smtClean="0">
                <a:solidFill>
                  <a:srgbClr val="FF0000"/>
                </a:solidFill>
              </a:rPr>
              <a:t>factories=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producing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textiles and steel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Coal mines expanded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Telegraph system initiated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Creation of modern arsenals, shipyards, and foreign language schools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752" y="1854983"/>
            <a:ext cx="2939794" cy="3943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52" y="5798907"/>
            <a:ext cx="29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Nanjing </a:t>
            </a:r>
            <a:r>
              <a:rPr lang="en-US" i="1" dirty="0" err="1" smtClean="0"/>
              <a:t>Jinling</a:t>
            </a:r>
            <a:r>
              <a:rPr lang="en-US" i="1" dirty="0" smtClean="0"/>
              <a:t> Arsenal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14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 Attempts at Modernization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800" y="1403770"/>
            <a:ext cx="4879027" cy="50635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Problems with China’s </a:t>
            </a:r>
            <a:r>
              <a:rPr lang="en-US" dirty="0" smtClean="0">
                <a:solidFill>
                  <a:srgbClr val="FF0000"/>
                </a:solidFill>
              </a:rPr>
              <a:t>“self-strengthening” program </a:t>
            </a:r>
            <a:r>
              <a:rPr lang="en-US" dirty="0" smtClean="0"/>
              <a:t>that eventually led to its </a:t>
            </a:r>
            <a:r>
              <a:rPr lang="en-US" dirty="0" smtClean="0">
                <a:solidFill>
                  <a:srgbClr val="FF0000"/>
                </a:solidFill>
              </a:rPr>
              <a:t>failure: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Little support from conservative leaders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feared urban, industrial, and commercial growth would hurt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the power and privileges of the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landlord class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/>
              </a:rPr>
              <a:t>New industries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were largely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dependent on foreigners for machinery, materials, and expertise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New industries only helped local authorities who controlled them, not the Chinese state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2827" y="1403771"/>
            <a:ext cx="3920610" cy="4278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2827" y="5698636"/>
            <a:ext cx="39206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China during the time of the Self-Strengthening Movement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894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Empire: “Sick Man of Europe”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98848" cy="4572000"/>
          </a:xfrm>
        </p:spPr>
        <p:txBody>
          <a:bodyPr/>
          <a:lstStyle/>
          <a:p>
            <a:r>
              <a:rPr lang="en-US" dirty="0" smtClean="0"/>
              <a:t>In the 1800s= the Ottoman Empire went from being a great power in the world to one of the weakest territories</a:t>
            </a:r>
          </a:p>
          <a:p>
            <a:r>
              <a:rPr lang="en-US" dirty="0" smtClean="0"/>
              <a:t>Could no longer keep up with Western Europe</a:t>
            </a:r>
          </a:p>
          <a:p>
            <a:r>
              <a:rPr lang="en-US" dirty="0" smtClean="0"/>
              <a:t>Unable to prevent region after region from falling under European control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162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096000" y="914400"/>
            <a:ext cx="304800" cy="358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 for 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Weak central government</a:t>
            </a:r>
          </a:p>
          <a:p>
            <a:r>
              <a:rPr lang="en-US" dirty="0" smtClean="0"/>
              <a:t>Increasing power of local authorities and rulers</a:t>
            </a:r>
          </a:p>
          <a:p>
            <a:r>
              <a:rPr lang="en-US" dirty="0" smtClean="0"/>
              <a:t>Unable to effectively raise revenue (taxes)</a:t>
            </a:r>
          </a:p>
          <a:p>
            <a:r>
              <a:rPr lang="en-US" dirty="0" smtClean="0"/>
              <a:t>Growing technological and military gap with Europe</a:t>
            </a:r>
          </a:p>
          <a:p>
            <a:r>
              <a:rPr lang="en-US" dirty="0" smtClean="0"/>
              <a:t>Decreasing power of the Janissaries (elite infantry units of the Ottoman Empire)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217068" cy="381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419600" y="3352800"/>
            <a:ext cx="10668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Territorial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1527048"/>
            <a:ext cx="5638800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Cause #1 = </a:t>
            </a:r>
            <a:r>
              <a:rPr lang="en-US" dirty="0" smtClean="0">
                <a:solidFill>
                  <a:srgbClr val="FF0000"/>
                </a:solidFill>
              </a:rPr>
              <a:t>European aggression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Invasions from Russia, Britain, France, and Austria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Example: one of the earliest invasions = in 1798 = Napoleon’s invasion of Egypt</a:t>
            </a:r>
            <a:endParaRPr lang="en-US" dirty="0" smtClean="0"/>
          </a:p>
          <a:p>
            <a:r>
              <a:rPr lang="en-US" dirty="0" smtClean="0"/>
              <a:t>Cause #2 = </a:t>
            </a:r>
            <a:r>
              <a:rPr lang="en-US" dirty="0" smtClean="0">
                <a:solidFill>
                  <a:srgbClr val="FF0000"/>
                </a:solidFill>
              </a:rPr>
              <a:t>Nationalism and independence movements by different groups within the Ottoman Empire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Independence achieved by: </a:t>
            </a:r>
            <a:r>
              <a:rPr lang="en-US" sz="2400" dirty="0" smtClean="0">
                <a:solidFill>
                  <a:srgbClr val="FF0000"/>
                </a:solidFill>
              </a:rPr>
              <a:t>Greece, Serbia, Bulgaria, and Romania (with help of European militaries)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Driven by nationalism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095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Napoleon’s Invasion of Egypt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Contraction of the Ottoman Empire</a:t>
            </a:r>
            <a:endParaRPr lang="en-US" dirty="0"/>
          </a:p>
        </p:txBody>
      </p:sp>
      <p:pic>
        <p:nvPicPr>
          <p:cNvPr id="4" name="Picture 2" descr="map_19_02_contract_ott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1527048"/>
            <a:ext cx="4995672" cy="4572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economy of the Ottoman Empire weakened for several reasons: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Europeans achieved direct sea access to Asia </a:t>
            </a:r>
            <a:r>
              <a:rPr lang="en-US" dirty="0" smtClean="0">
                <a:solidFill>
                  <a:srgbClr val="FF0000"/>
                </a:solidFill>
              </a:rPr>
              <a:t>which </a:t>
            </a:r>
            <a:r>
              <a:rPr lang="en-US" dirty="0" smtClean="0">
                <a:solidFill>
                  <a:srgbClr val="FF0000"/>
                </a:solidFill>
              </a:rPr>
              <a:t>cost  Ottomans revenue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 longer a need for them to go through the Ottoman and Arab land routes to get there = loss of revenue for those groups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Ottoman </a:t>
            </a:r>
            <a:r>
              <a:rPr lang="en-US" dirty="0" smtClean="0">
                <a:solidFill>
                  <a:srgbClr val="FF0000"/>
                </a:solidFill>
              </a:rPr>
              <a:t>artisans and workers </a:t>
            </a:r>
            <a:r>
              <a:rPr lang="en-US" dirty="0" smtClean="0">
                <a:solidFill>
                  <a:srgbClr val="FF0000"/>
                </a:solidFill>
              </a:rPr>
              <a:t>hurt by competition </a:t>
            </a:r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cheap </a:t>
            </a:r>
            <a:r>
              <a:rPr lang="en-US" dirty="0" smtClean="0">
                <a:solidFill>
                  <a:srgbClr val="FF0000"/>
                </a:solidFill>
              </a:rPr>
              <a:t>European manufactured goods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467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An Ottoman Merchant in Istanbul</a:t>
            </a:r>
          </a:p>
          <a:p>
            <a:pPr algn="ctr"/>
            <a:r>
              <a:rPr lang="en-US" sz="1600" i="1" dirty="0" smtClean="0"/>
              <a:t>(with no customers) </a:t>
            </a:r>
            <a:r>
              <a:rPr lang="en-US" sz="1600" i="1" dirty="0" smtClean="0">
                <a:sym typeface="Wingdings" pitchFamily="2" charset="2"/>
              </a:rPr>
              <a:t>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399"/>
            <a:ext cx="5410200" cy="5257801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Series of </a:t>
            </a:r>
            <a:r>
              <a:rPr lang="en-US" dirty="0" smtClean="0">
                <a:solidFill>
                  <a:srgbClr val="FF0000"/>
                </a:solidFill>
              </a:rPr>
              <a:t>unbalanced trade agreements between European powers and the Ottoman Empire </a:t>
            </a:r>
            <a:r>
              <a:rPr lang="en-US" dirty="0" smtClean="0">
                <a:solidFill>
                  <a:schemeClr val="tx1"/>
                </a:solidFill>
              </a:rPr>
              <a:t>= allowed Europeans many exemptions from Ottoman law and taxation</a:t>
            </a:r>
          </a:p>
          <a:p>
            <a:pPr lvl="2"/>
            <a:r>
              <a:rPr lang="en-US" sz="2200" dirty="0" smtClean="0"/>
              <a:t>Allowed these Westerners to easily “infiltrate” the Ottoman economy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Ottoman </a:t>
            </a:r>
            <a:r>
              <a:rPr lang="en-US" dirty="0" smtClean="0">
                <a:solidFill>
                  <a:srgbClr val="FF0000"/>
                </a:solidFill>
              </a:rPr>
              <a:t>Empire came to rely on foreign loans to sustain itself</a:t>
            </a:r>
          </a:p>
          <a:p>
            <a:pPr lvl="2"/>
            <a:r>
              <a:rPr lang="en-US" sz="2200" dirty="0" smtClean="0"/>
              <a:t>Unable to repay those debts </a:t>
            </a:r>
            <a:r>
              <a:rPr lang="en-US" sz="2200" u="sng" dirty="0" smtClean="0"/>
              <a:t>OR</a:t>
            </a:r>
            <a:r>
              <a:rPr lang="en-US" sz="2200" dirty="0" smtClean="0"/>
              <a:t> the interest on them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Led to foreign control of much of its revenue-generating system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399"/>
            <a:ext cx="3505201" cy="511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1143</TotalTime>
  <Words>1815</Words>
  <Application>Microsoft Office PowerPoint</Application>
  <PresentationFormat>On-screen Show (4:3)</PresentationFormat>
  <Paragraphs>254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Georgia</vt:lpstr>
      <vt:lpstr>Wingdings</vt:lpstr>
      <vt:lpstr>Wingdings 2</vt:lpstr>
      <vt:lpstr>Civic</vt:lpstr>
      <vt:lpstr>Interactive Notebook Setup</vt:lpstr>
      <vt:lpstr>PowerPoint Presentation</vt:lpstr>
      <vt:lpstr>PowerPoint Presentation</vt:lpstr>
      <vt:lpstr>The Ottoman Empire: “Sick Man of Europe”</vt:lpstr>
      <vt:lpstr>More Problems for the Ottoman Empire</vt:lpstr>
      <vt:lpstr>Causes of Territorial Losses</vt:lpstr>
      <vt:lpstr>The Contraction of the Ottoman Empire</vt:lpstr>
      <vt:lpstr>Economic Problems</vt:lpstr>
      <vt:lpstr>Economic Problems</vt:lpstr>
      <vt:lpstr>Attempts at Reform</vt:lpstr>
      <vt:lpstr>Attempts at Reform</vt:lpstr>
      <vt:lpstr>Attempts at Reform</vt:lpstr>
      <vt:lpstr>Supporters of Ottoman Reforms</vt:lpstr>
      <vt:lpstr>Supporters of Ottoman Reforms</vt:lpstr>
      <vt:lpstr>Supporters of Ottoman Reforms</vt:lpstr>
      <vt:lpstr>The Contraction of the Ottoman Empire</vt:lpstr>
      <vt:lpstr>The Crisis Within</vt:lpstr>
      <vt:lpstr>The Crisis Within</vt:lpstr>
      <vt:lpstr>The Taiping Rebellion</vt:lpstr>
      <vt:lpstr>The Taiping Rebellion</vt:lpstr>
      <vt:lpstr>The Taiping Rebellion</vt:lpstr>
      <vt:lpstr>The Taiping Rebellion</vt:lpstr>
      <vt:lpstr>Western Pressures and Opium Wars</vt:lpstr>
      <vt:lpstr>Chinese/British Trade at Canton (1835-1836)</vt:lpstr>
      <vt:lpstr>Western Pressures and Opium Wars</vt:lpstr>
      <vt:lpstr>Western Pressures and Opium Wars</vt:lpstr>
      <vt:lpstr>Western Pressures and Opium Wars</vt:lpstr>
      <vt:lpstr>Western Pressures and Opium Wars</vt:lpstr>
      <vt:lpstr>Western Pressures and Opium Wars</vt:lpstr>
      <vt:lpstr>Spheres of Influence in China</vt:lpstr>
      <vt:lpstr>Failed Attempts at Modernization</vt:lpstr>
      <vt:lpstr>Failed Attempts at Modernization</vt:lpstr>
    </vt:vector>
  </TitlesOfParts>
  <Company>GSCS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China, the Ottoman Empire, and Japan (1800-1914) Internal Troubles, External Threats</dc:title>
  <dc:creator>GSCS</dc:creator>
  <cp:lastModifiedBy>Andy Pfannenstiel</cp:lastModifiedBy>
  <cp:revision>45</cp:revision>
  <dcterms:created xsi:type="dcterms:W3CDTF">2012-02-29T14:06:02Z</dcterms:created>
  <dcterms:modified xsi:type="dcterms:W3CDTF">2018-04-04T02:55:57Z</dcterms:modified>
</cp:coreProperties>
</file>