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77" r:id="rId2"/>
    <p:sldId id="275" r:id="rId3"/>
    <p:sldId id="272" r:id="rId4"/>
    <p:sldId id="273" r:id="rId5"/>
    <p:sldId id="274" r:id="rId6"/>
    <p:sldId id="257" r:id="rId7"/>
    <p:sldId id="258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03CEC41E-48BD-4881-B6FF-D82EEBBCD904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-30427"/>
            <a:ext cx="7272339" cy="1339009"/>
          </a:xfrm>
        </p:spPr>
        <p:txBody>
          <a:bodyPr/>
          <a:lstStyle/>
          <a:p>
            <a:r>
              <a:rPr lang="en-US" dirty="0" smtClean="0"/>
              <a:t> DBQ </a:t>
            </a:r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770" y="1303142"/>
            <a:ext cx="7272339" cy="4324257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was last weeks DBQ compared to last time?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Opinion</a:t>
            </a:r>
          </a:p>
          <a:p>
            <a:endParaRPr lang="en-US" sz="3200" dirty="0"/>
          </a:p>
          <a:p>
            <a:r>
              <a:rPr lang="en-US" sz="3200" dirty="0" smtClean="0"/>
              <a:t>Most of the documents were secondary sources, what aspect of the rubric did this make a little more difficult?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Point of view</a:t>
            </a:r>
          </a:p>
        </p:txBody>
      </p:sp>
    </p:spTree>
    <p:extLst>
      <p:ext uri="{BB962C8B-B14F-4D97-AF65-F5344CB8AC3E}">
        <p14:creationId xmlns:p14="http://schemas.microsoft.com/office/powerpoint/2010/main" val="163237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 and 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3959" y="1801906"/>
            <a:ext cx="4394466" cy="4324257"/>
          </a:xfrm>
        </p:spPr>
        <p:txBody>
          <a:bodyPr/>
          <a:lstStyle/>
          <a:p>
            <a:r>
              <a:rPr lang="en-US" dirty="0" smtClean="0"/>
              <a:t>Conquest of Persia = much </a:t>
            </a:r>
            <a:r>
              <a:rPr lang="en-US" dirty="0" smtClean="0">
                <a:solidFill>
                  <a:srgbClr val="FF0000"/>
                </a:solidFill>
              </a:rPr>
              <a:t>quicker and more violent than </a:t>
            </a:r>
            <a:r>
              <a:rPr lang="en-US" dirty="0" smtClean="0">
                <a:solidFill>
                  <a:schemeClr val="tx1"/>
                </a:solidFill>
              </a:rPr>
              <a:t>that of </a:t>
            </a:r>
            <a:r>
              <a:rPr lang="en-US" dirty="0" smtClean="0">
                <a:solidFill>
                  <a:srgbClr val="FF0000"/>
                </a:solidFill>
              </a:rPr>
              <a:t>China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1258</a:t>
            </a:r>
            <a:r>
              <a:rPr lang="en-US" dirty="0" smtClean="0"/>
              <a:t> = capital of </a:t>
            </a:r>
            <a:r>
              <a:rPr lang="en-US" dirty="0" smtClean="0">
                <a:solidFill>
                  <a:srgbClr val="FF0000"/>
                </a:solidFill>
              </a:rPr>
              <a:t>Baghdad sacked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End of Abbasid dynasty</a:t>
            </a:r>
          </a:p>
          <a:p>
            <a:pPr lvl="1"/>
            <a:r>
              <a:rPr lang="en-US" dirty="0" smtClean="0"/>
              <a:t>More than 200,000 people massacred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3" y="1801905"/>
            <a:ext cx="3562107" cy="401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Persia and the Mongols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Peasants pushed off </a:t>
            </a:r>
            <a:r>
              <a:rPr lang="en-US" dirty="0" smtClean="0"/>
              <a:t>their </a:t>
            </a:r>
            <a:r>
              <a:rPr lang="en-US" dirty="0" smtClean="0">
                <a:solidFill>
                  <a:srgbClr val="FF0000"/>
                </a:solidFill>
              </a:rPr>
              <a:t>land</a:t>
            </a:r>
            <a:r>
              <a:rPr lang="en-US" dirty="0" smtClean="0"/>
              <a:t> due to heavy taxation</a:t>
            </a:r>
          </a:p>
          <a:p>
            <a:r>
              <a:rPr lang="en-US" dirty="0" smtClean="0"/>
              <a:t>Nomadic </a:t>
            </a:r>
            <a:r>
              <a:rPr lang="en-US" dirty="0" smtClean="0">
                <a:solidFill>
                  <a:srgbClr val="FF0000"/>
                </a:solidFill>
              </a:rPr>
              <a:t>Mongols</a:t>
            </a:r>
            <a:r>
              <a:rPr lang="en-US" dirty="0" smtClean="0"/>
              <a:t> with their herds of </a:t>
            </a:r>
            <a:r>
              <a:rPr lang="en-US" dirty="0" smtClean="0">
                <a:solidFill>
                  <a:srgbClr val="FF0000"/>
                </a:solidFill>
              </a:rPr>
              <a:t>animals turned agricultural land into pasture, wasteland, and desert</a:t>
            </a:r>
          </a:p>
          <a:p>
            <a:r>
              <a:rPr lang="en-US" dirty="0" smtClean="0"/>
              <a:t>Irrigation channels = neglected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 and 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594" y="1801906"/>
            <a:ext cx="4244086" cy="4324257"/>
          </a:xfrm>
        </p:spPr>
        <p:txBody>
          <a:bodyPr/>
          <a:lstStyle/>
          <a:p>
            <a:r>
              <a:rPr lang="en-US" dirty="0" smtClean="0"/>
              <a:t>Many </a:t>
            </a:r>
            <a:r>
              <a:rPr lang="en-US" dirty="0" smtClean="0">
                <a:solidFill>
                  <a:srgbClr val="FF0000"/>
                </a:solidFill>
              </a:rPr>
              <a:t>Mongols</a:t>
            </a:r>
            <a:r>
              <a:rPr lang="en-US" dirty="0" smtClean="0"/>
              <a:t> in Persia </a:t>
            </a:r>
            <a:r>
              <a:rPr lang="en-US" dirty="0" smtClean="0">
                <a:solidFill>
                  <a:srgbClr val="FF0000"/>
                </a:solidFill>
              </a:rPr>
              <a:t>were</a:t>
            </a:r>
            <a:r>
              <a:rPr lang="en-US" dirty="0" smtClean="0"/>
              <a:t> heavily </a:t>
            </a:r>
            <a:r>
              <a:rPr lang="en-US" dirty="0" smtClean="0">
                <a:solidFill>
                  <a:srgbClr val="FF0000"/>
                </a:solidFill>
              </a:rPr>
              <a:t>influenced by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Persians</a:t>
            </a:r>
            <a:r>
              <a:rPr lang="en-US" dirty="0" smtClean="0"/>
              <a:t> there: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Adopted Islam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Left government </a:t>
            </a:r>
            <a:r>
              <a:rPr lang="en-US" dirty="0" smtClean="0"/>
              <a:t>operation </a:t>
            </a:r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Persian</a:t>
            </a:r>
            <a:r>
              <a:rPr lang="en-US" dirty="0" smtClean="0"/>
              <a:t> hands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Learned Persian</a:t>
            </a:r>
          </a:p>
          <a:p>
            <a:pPr lvl="1"/>
            <a:r>
              <a:rPr lang="en-US" dirty="0" smtClean="0"/>
              <a:t>Some </a:t>
            </a:r>
            <a:r>
              <a:rPr lang="en-US" dirty="0" smtClean="0">
                <a:solidFill>
                  <a:srgbClr val="FF0000"/>
                </a:solidFill>
              </a:rPr>
              <a:t>turned to farming </a:t>
            </a:r>
            <a:r>
              <a:rPr lang="en-US" dirty="0" smtClean="0"/>
              <a:t>and abandoned nomadic ways</a:t>
            </a:r>
          </a:p>
          <a:p>
            <a:pPr lvl="1"/>
            <a:r>
              <a:rPr lang="en-US" dirty="0" smtClean="0"/>
              <a:t>Some married local people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29" y="1613646"/>
            <a:ext cx="3213100" cy="4068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024" y="5681925"/>
            <a:ext cx="3094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Mongol man and Persian woman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and 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32" y="1801906"/>
            <a:ext cx="4728647" cy="432425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Heavy devastation to Russia </a:t>
            </a:r>
            <a:r>
              <a:rPr lang="en-US" dirty="0" smtClean="0">
                <a:sym typeface="Wingdings"/>
              </a:rPr>
              <a:t> perhaps more than in Persia</a:t>
            </a:r>
          </a:p>
          <a:p>
            <a:r>
              <a:rPr lang="en-US" dirty="0" smtClean="0">
                <a:sym typeface="Wingdings"/>
              </a:rPr>
              <a:t>Mongol conquest of Russia =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called the “Khanate of the Golden Horde”</a:t>
            </a:r>
          </a:p>
          <a:p>
            <a:r>
              <a:rPr lang="en-US" dirty="0" smtClean="0">
                <a:sym typeface="Wingdings"/>
              </a:rPr>
              <a:t>Mongols defeated the Russians, but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did NOT occupy Russia</a:t>
            </a:r>
          </a:p>
          <a:p>
            <a:pPr lvl="1"/>
            <a:r>
              <a:rPr lang="en-US" dirty="0" smtClean="0">
                <a:sym typeface="Wingdings"/>
              </a:rPr>
              <a:t>Russia had little to offer</a:t>
            </a:r>
          </a:p>
          <a:p>
            <a:pPr lvl="1"/>
            <a:r>
              <a:rPr lang="en-US" dirty="0" smtClean="0">
                <a:sym typeface="Wingdings"/>
              </a:rPr>
              <a:t>Less developed economy</a:t>
            </a:r>
          </a:p>
          <a:p>
            <a:pPr lvl="1"/>
            <a:r>
              <a:rPr lang="en-US" dirty="0" smtClean="0">
                <a:sym typeface="Wingdings"/>
              </a:rPr>
              <a:t>Not located along any major trade routes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85" y="1945878"/>
            <a:ext cx="3525947" cy="3351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233" y="5297560"/>
            <a:ext cx="334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Painting of the fall of </a:t>
            </a:r>
            <a:r>
              <a:rPr lang="en-US" dirty="0" err="1" smtClean="0"/>
              <a:t>Kievan</a:t>
            </a:r>
            <a:r>
              <a:rPr lang="en-US" dirty="0" smtClean="0"/>
              <a:t> </a:t>
            </a:r>
            <a:r>
              <a:rPr lang="en-US" dirty="0" err="1" smtClean="0"/>
              <a:t>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 and the Mongols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79" y="2086002"/>
            <a:ext cx="4711938" cy="432425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Russian princes </a:t>
            </a:r>
            <a:r>
              <a:rPr lang="en-US" dirty="0" smtClean="0"/>
              <a:t>required to </a:t>
            </a:r>
            <a:r>
              <a:rPr lang="en-US" dirty="0" smtClean="0">
                <a:solidFill>
                  <a:srgbClr val="FF0000"/>
                </a:solidFill>
              </a:rPr>
              <a:t>send tribute to the Mongols</a:t>
            </a:r>
          </a:p>
          <a:p>
            <a:r>
              <a:rPr lang="en-US" dirty="0" smtClean="0"/>
              <a:t>Variety of </a:t>
            </a:r>
            <a:r>
              <a:rPr lang="en-US" dirty="0" smtClean="0">
                <a:solidFill>
                  <a:srgbClr val="FF0000"/>
                </a:solidFill>
              </a:rPr>
              <a:t>heavy taxes</a:t>
            </a:r>
            <a:r>
              <a:rPr lang="en-US" dirty="0" smtClean="0"/>
              <a:t> on Russian people</a:t>
            </a:r>
          </a:p>
          <a:p>
            <a:r>
              <a:rPr lang="en-US" dirty="0" smtClean="0"/>
              <a:t>Continuing border raids</a:t>
            </a:r>
          </a:p>
          <a:p>
            <a:r>
              <a:rPr lang="en-US" dirty="0" smtClean="0"/>
              <a:t>Tens of thousands of Russians sent into slavery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028" y="2740694"/>
            <a:ext cx="3960033" cy="29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 and the Mongols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the Mongols weren’t influenced much by the Russians, the </a:t>
            </a:r>
            <a:r>
              <a:rPr lang="en-US" dirty="0" smtClean="0">
                <a:solidFill>
                  <a:srgbClr val="FF0000"/>
                </a:solidFill>
              </a:rPr>
              <a:t>Russians were influenced by the Mongols:</a:t>
            </a:r>
          </a:p>
          <a:p>
            <a:pPr lvl="1"/>
            <a:r>
              <a:rPr lang="en-US" dirty="0" smtClean="0"/>
              <a:t>Adopted Mongols’ </a:t>
            </a:r>
            <a:r>
              <a:rPr lang="en-US" dirty="0" smtClean="0">
                <a:solidFill>
                  <a:srgbClr val="FF0000"/>
                </a:solidFill>
              </a:rPr>
              <a:t>weapons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ourt practices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iplomatic rituals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axation</a:t>
            </a:r>
            <a:r>
              <a:rPr lang="en-US" dirty="0" smtClean="0"/>
              <a:t> system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ilitary 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 and the Mongols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794" y="1801906"/>
            <a:ext cx="4294213" cy="4324257"/>
          </a:xfrm>
        </p:spPr>
        <p:txBody>
          <a:bodyPr/>
          <a:lstStyle/>
          <a:p>
            <a:r>
              <a:rPr lang="en-US" dirty="0" smtClean="0"/>
              <a:t>Mongol rule in Russia started to decline by the end of the 1400s</a:t>
            </a:r>
          </a:p>
          <a:p>
            <a:r>
              <a:rPr lang="en-US" dirty="0" smtClean="0"/>
              <a:t>Major </a:t>
            </a:r>
            <a:r>
              <a:rPr lang="en-US" dirty="0" smtClean="0">
                <a:solidFill>
                  <a:srgbClr val="FF0000"/>
                </a:solidFill>
              </a:rPr>
              <a:t>causes of </a:t>
            </a:r>
            <a:r>
              <a:rPr lang="en-US" dirty="0" smtClean="0"/>
              <a:t>this </a:t>
            </a:r>
            <a:r>
              <a:rPr lang="en-US" dirty="0" smtClean="0">
                <a:solidFill>
                  <a:srgbClr val="FF0000"/>
                </a:solidFill>
              </a:rPr>
              <a:t>decline: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Divisions among Mongols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Growing strength of Russian state </a:t>
            </a:r>
            <a:r>
              <a:rPr lang="en-US" dirty="0" smtClean="0">
                <a:sym typeface="Wingdings"/>
              </a:rPr>
              <a:t> now centered on the city of Moscow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31" y="1801906"/>
            <a:ext cx="3810000" cy="4140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260794" y="5130444"/>
            <a:ext cx="1704319" cy="116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1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WWBAT: Discuss the characteristics of the Mongol Khanates and their eventual collapse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the death of the 4</a:t>
            </a:r>
            <a:r>
              <a:rPr lang="en-US" baseline="30000" dirty="0" smtClean="0"/>
              <a:t>th</a:t>
            </a:r>
            <a:r>
              <a:rPr lang="en-US" dirty="0"/>
              <a:t> Kahn, </a:t>
            </a:r>
            <a:r>
              <a:rPr lang="en-US" dirty="0" err="1"/>
              <a:t>Möngke</a:t>
            </a:r>
            <a:r>
              <a:rPr lang="en-US" dirty="0"/>
              <a:t> </a:t>
            </a:r>
            <a:r>
              <a:rPr lang="en-US" dirty="0" smtClean="0"/>
              <a:t>Khan the Mongol empire fractured into four sections</a:t>
            </a:r>
          </a:p>
          <a:p>
            <a:endParaRPr lang="en-US" dirty="0"/>
          </a:p>
          <a:p>
            <a:r>
              <a:rPr lang="en-US" dirty="0" smtClean="0"/>
              <a:t>Four section were called Khanates:</a:t>
            </a:r>
          </a:p>
          <a:p>
            <a:r>
              <a:rPr lang="en-US" dirty="0" smtClean="0"/>
              <a:t>Khanate of the Great Kahn, AKA Yuan Dynasty</a:t>
            </a:r>
          </a:p>
          <a:p>
            <a:r>
              <a:rPr lang="en-US" dirty="0" smtClean="0"/>
              <a:t>Golden Horde</a:t>
            </a:r>
          </a:p>
          <a:p>
            <a:r>
              <a:rPr lang="en-US" dirty="0" smtClean="0"/>
              <a:t>Chagatai Khanate </a:t>
            </a:r>
          </a:p>
          <a:p>
            <a:r>
              <a:rPr lang="en-US" dirty="0"/>
              <a:t>Ilkhanate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Notebook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1/20/2016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Mongolian Khanates </a:t>
            </a:r>
          </a:p>
          <a:p>
            <a:r>
              <a:rPr lang="en-US" dirty="0" smtClean="0"/>
              <a:t>This will be one page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38" y="0"/>
            <a:ext cx="306324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63240" y="0"/>
            <a:ext cx="306324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08542" y="0"/>
            <a:ext cx="306324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7509" y="89970"/>
            <a:ext cx="265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China and the Mongols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70749" y="57704"/>
            <a:ext cx="265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Persia and the Mongols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00401" y="57704"/>
            <a:ext cx="265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Russia and the Mongols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062287"/>
          </a:xfrm>
        </p:spPr>
        <p:txBody>
          <a:bodyPr/>
          <a:lstStyle/>
          <a:p>
            <a:r>
              <a:rPr lang="en-US" dirty="0" smtClean="0"/>
              <a:t>China and 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5219" y="1520751"/>
            <a:ext cx="5480552" cy="51137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Most difficult and lengthy conquest for the Mongols</a:t>
            </a:r>
          </a:p>
          <a:p>
            <a:pPr>
              <a:lnSpc>
                <a:spcPct val="120000"/>
              </a:lnSpc>
            </a:pPr>
            <a:r>
              <a:rPr lang="en-US" dirty="0"/>
              <a:t>Took 70 years (1209 to 1279) to conquer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Violently conquered northern China </a:t>
            </a:r>
            <a:r>
              <a:rPr lang="en-US" dirty="0">
                <a:sym typeface="Wingdings"/>
              </a:rPr>
              <a:t> then controlled by various nomadic states</a:t>
            </a:r>
          </a:p>
          <a:p>
            <a:pPr>
              <a:lnSpc>
                <a:spcPct val="120000"/>
              </a:lnSpc>
            </a:pPr>
            <a:r>
              <a:rPr lang="en-US" dirty="0">
                <a:sym typeface="Wingdings"/>
              </a:rPr>
              <a:t>More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peacefully conquered southern China </a:t>
            </a:r>
            <a:r>
              <a:rPr lang="en-US" dirty="0">
                <a:sym typeface="Wingdings"/>
              </a:rPr>
              <a:t> then controlled by the Song Dynasty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ym typeface="Wingdings"/>
              </a:rPr>
              <a:t>Unified a divided China</a:t>
            </a:r>
            <a:endParaRPr lang="en-US" dirty="0">
              <a:sym typeface="Wingdings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/>
              </a:rPr>
              <a:t>Gave the Mongols legitimacy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/>
              </a:rPr>
              <a:t>Believed they had earned the Mandate of Heaven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1" y="1654443"/>
            <a:ext cx="2940785" cy="446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and 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Mongols </a:t>
            </a:r>
            <a:r>
              <a:rPr lang="en-US" dirty="0">
                <a:solidFill>
                  <a:srgbClr val="FF0000"/>
                </a:solidFill>
              </a:rPr>
              <a:t>gave themselves</a:t>
            </a:r>
            <a:r>
              <a:rPr lang="en-US" dirty="0"/>
              <a:t> a </a:t>
            </a:r>
            <a:r>
              <a:rPr lang="en-US" dirty="0">
                <a:solidFill>
                  <a:srgbClr val="FF0000"/>
                </a:solidFill>
              </a:rPr>
              <a:t>Chinese dynastic title, the Yuan,</a:t>
            </a:r>
            <a:r>
              <a:rPr lang="en-US" dirty="0"/>
              <a:t> meaning “great beginnings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Goal was to extract wealth from China</a:t>
            </a:r>
          </a:p>
          <a:p>
            <a:r>
              <a:rPr lang="en-US" dirty="0" smtClean="0"/>
              <a:t>In order to do so they had </a:t>
            </a:r>
            <a:r>
              <a:rPr lang="en-US" dirty="0" smtClean="0">
                <a:sym typeface="Wingdings"/>
              </a:rPr>
              <a:t>to accommodate the Chinese</a:t>
            </a:r>
          </a:p>
          <a:p>
            <a:r>
              <a:rPr lang="en-US" dirty="0" smtClean="0">
                <a:sym typeface="Wingdings"/>
              </a:rPr>
              <a:t>Accommodations included:</a:t>
            </a:r>
          </a:p>
          <a:p>
            <a:pPr lvl="1"/>
            <a:r>
              <a:rPr lang="en-US" dirty="0" smtClean="0">
                <a:sym typeface="Wingdings"/>
              </a:rPr>
              <a:t>Used Chinese administrative practices, taxation systems, and postal system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/>
              </a:rPr>
              <a:t>Moved capital </a:t>
            </a:r>
            <a:r>
              <a:rPr lang="en-US" dirty="0" smtClean="0">
                <a:sym typeface="Wingdings"/>
              </a:rPr>
              <a:t>from Karakorum in Mongolia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to Beijing </a:t>
            </a:r>
            <a:r>
              <a:rPr lang="en-US" dirty="0" smtClean="0">
                <a:sym typeface="Wingdings"/>
              </a:rPr>
              <a:t>in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and 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Mongol rule in China was still harsh, exploitative, foreign and resented</a:t>
            </a:r>
          </a:p>
          <a:p>
            <a:r>
              <a:rPr lang="en-US" dirty="0" smtClean="0"/>
              <a:t>Mongols </a:t>
            </a:r>
            <a:r>
              <a:rPr lang="en-US" dirty="0" smtClean="0">
                <a:solidFill>
                  <a:srgbClr val="FF0000"/>
                </a:solidFill>
              </a:rPr>
              <a:t>did NOT become Chinese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D</a:t>
            </a:r>
            <a:r>
              <a:rPr lang="en-US" altLang="en-US" dirty="0" smtClean="0">
                <a:solidFill>
                  <a:srgbClr val="FF0000"/>
                </a:solidFill>
              </a:rPr>
              <a:t>id </a:t>
            </a:r>
            <a:r>
              <a:rPr lang="en-US" altLang="en-US" dirty="0">
                <a:solidFill>
                  <a:srgbClr val="FF0000"/>
                </a:solidFill>
              </a:rPr>
              <a:t>not allow </a:t>
            </a:r>
            <a:r>
              <a:rPr lang="en-US" altLang="en-US" dirty="0"/>
              <a:t>the </a:t>
            </a:r>
            <a:r>
              <a:rPr lang="en-US" altLang="en-US" dirty="0">
                <a:solidFill>
                  <a:srgbClr val="FF0000"/>
                </a:solidFill>
              </a:rPr>
              <a:t>Chinese</a:t>
            </a:r>
            <a:r>
              <a:rPr lang="en-US" altLang="en-US" dirty="0"/>
              <a:t> to </a:t>
            </a:r>
            <a:r>
              <a:rPr lang="en-US" altLang="en-US" dirty="0">
                <a:solidFill>
                  <a:srgbClr val="FF0000"/>
                </a:solidFill>
              </a:rPr>
              <a:t>become high government </a:t>
            </a:r>
            <a:r>
              <a:rPr lang="en-US" altLang="en-US" dirty="0" smtClean="0">
                <a:solidFill>
                  <a:srgbClr val="FF0000"/>
                </a:solidFill>
              </a:rPr>
              <a:t>officials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/>
              <a:t>Chinese men could not participate in the </a:t>
            </a:r>
            <a:r>
              <a:rPr lang="en-US" altLang="en-US" dirty="0" smtClean="0"/>
              <a:t>government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However, the </a:t>
            </a:r>
            <a:r>
              <a:rPr lang="en-US" altLang="en-US" dirty="0">
                <a:solidFill>
                  <a:srgbClr val="FF0000"/>
                </a:solidFill>
              </a:rPr>
              <a:t>Chinese </a:t>
            </a:r>
            <a:r>
              <a:rPr lang="en-US" altLang="en-US" dirty="0"/>
              <a:t>were </a:t>
            </a:r>
            <a:r>
              <a:rPr lang="en-US" altLang="en-US" dirty="0">
                <a:solidFill>
                  <a:srgbClr val="FF0000"/>
                </a:solidFill>
              </a:rPr>
              <a:t>allowed to maintain </a:t>
            </a:r>
            <a:r>
              <a:rPr lang="en-US" altLang="en-US" dirty="0"/>
              <a:t>their </a:t>
            </a:r>
            <a:r>
              <a:rPr lang="en-US" altLang="en-US" dirty="0">
                <a:solidFill>
                  <a:srgbClr val="FF0000"/>
                </a:solidFill>
              </a:rPr>
              <a:t>cultural </a:t>
            </a:r>
            <a:r>
              <a:rPr lang="en-US" altLang="en-US" dirty="0" smtClean="0">
                <a:solidFill>
                  <a:srgbClr val="FF0000"/>
                </a:solidFill>
              </a:rPr>
              <a:t>traditions</a:t>
            </a:r>
            <a:endParaRPr lang="en-US" alt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and 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594" y="1801906"/>
            <a:ext cx="4277503" cy="4648750"/>
          </a:xfrm>
        </p:spPr>
        <p:txBody>
          <a:bodyPr/>
          <a:lstStyle/>
          <a:p>
            <a:r>
              <a:rPr lang="en-US" dirty="0" smtClean="0"/>
              <a:t>Mongol rule in China declined in the mid-1300s</a:t>
            </a:r>
          </a:p>
          <a:p>
            <a:r>
              <a:rPr lang="en-US" dirty="0" smtClean="0"/>
              <a:t>Many </a:t>
            </a:r>
            <a:r>
              <a:rPr lang="en-US" dirty="0" smtClean="0">
                <a:solidFill>
                  <a:srgbClr val="FF0000"/>
                </a:solidFill>
              </a:rPr>
              <a:t>factors of decline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Division</a:t>
            </a:r>
            <a:r>
              <a:rPr lang="en-US" dirty="0" smtClean="0"/>
              <a:t> among the Mongols</a:t>
            </a:r>
          </a:p>
          <a:p>
            <a:pPr lvl="1"/>
            <a:r>
              <a:rPr lang="en-US" dirty="0" smtClean="0"/>
              <a:t>Rising prices (inflation)</a:t>
            </a:r>
          </a:p>
          <a:p>
            <a:pPr lvl="1"/>
            <a:r>
              <a:rPr lang="en-US" dirty="0" smtClean="0"/>
              <a:t>Epidemics of </a:t>
            </a:r>
            <a:r>
              <a:rPr lang="en-US" dirty="0" smtClean="0">
                <a:solidFill>
                  <a:srgbClr val="FF0000"/>
                </a:solidFill>
              </a:rPr>
              <a:t>the plague</a:t>
            </a:r>
          </a:p>
          <a:p>
            <a:pPr lvl="1"/>
            <a:r>
              <a:rPr lang="en-US" dirty="0" smtClean="0"/>
              <a:t>Growing </a:t>
            </a:r>
            <a:r>
              <a:rPr lang="en-US" dirty="0" smtClean="0">
                <a:solidFill>
                  <a:srgbClr val="FF0000"/>
                </a:solidFill>
              </a:rPr>
              <a:t>peasant rebellions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98" y="1801906"/>
            <a:ext cx="4062396" cy="3763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198" y="5564944"/>
            <a:ext cx="406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1368 = all Mongols forced out of China and returned home to the steppe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516</TotalTime>
  <Words>608</Words>
  <Application>Microsoft Office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Candara</vt:lpstr>
      <vt:lpstr>Wingdings</vt:lpstr>
      <vt:lpstr>Tradition</vt:lpstr>
      <vt:lpstr> DBQ Bellwork</vt:lpstr>
      <vt:lpstr>Objective</vt:lpstr>
      <vt:lpstr>Background</vt:lpstr>
      <vt:lpstr>Interactive Notebook Setup</vt:lpstr>
      <vt:lpstr>PowerPoint Presentation</vt:lpstr>
      <vt:lpstr>China and the Mongols</vt:lpstr>
      <vt:lpstr>China and the Mongols</vt:lpstr>
      <vt:lpstr>China and the Mongols</vt:lpstr>
      <vt:lpstr>China and the Mongols</vt:lpstr>
      <vt:lpstr>Persia and the Mongols</vt:lpstr>
      <vt:lpstr>Persia and the Mongols</vt:lpstr>
      <vt:lpstr>Persia and the Mongols</vt:lpstr>
      <vt:lpstr>Russia and the Mongols</vt:lpstr>
      <vt:lpstr>Russia and the Mongols</vt:lpstr>
      <vt:lpstr>Russia and the Mongols</vt:lpstr>
      <vt:lpstr>Russia and the Mongols</vt:lpstr>
    </vt:vector>
  </TitlesOfParts>
  <Company>Griffin-Spalding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Encountering the Mongols</dc:title>
  <dc:creator>Elise Cona</dc:creator>
  <cp:lastModifiedBy>Andy Pfannenstiel</cp:lastModifiedBy>
  <cp:revision>32</cp:revision>
  <dcterms:created xsi:type="dcterms:W3CDTF">2011-12-06T22:09:10Z</dcterms:created>
  <dcterms:modified xsi:type="dcterms:W3CDTF">2016-01-22T05:13:52Z</dcterms:modified>
</cp:coreProperties>
</file>