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6" r:id="rId2"/>
    <p:sldId id="287" r:id="rId3"/>
    <p:sldId id="279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EC818-162E-4435-BC6B-71956C2F0B1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EDAB1-145F-4F32-9631-6366B5A76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F6ECBD-FEAC-4543-83A4-E9E78B41751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62971F3-D0B7-4014-B3C1-C3501015D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Colonial Rule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were the colonies of New Zealand and Australia different than other colonies?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They were settler colonies</a:t>
            </a:r>
          </a:p>
          <a:p>
            <a:endParaRPr lang="en-US" dirty="0"/>
          </a:p>
          <a:p>
            <a:r>
              <a:rPr lang="en-US" dirty="0" smtClean="0"/>
              <a:t>How was colonial rule established in India and Indonesia?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Based on previous interactions/trading presence</a:t>
            </a:r>
          </a:p>
          <a:p>
            <a:endParaRPr lang="en-US" dirty="0"/>
          </a:p>
          <a:p>
            <a:r>
              <a:rPr lang="en-US" dirty="0" smtClean="0"/>
              <a:t>What industries did colonized people work for wage?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Plantations and mining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410200" cy="51053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1853 U.S. Commodore Matthew Perry “opened” Japan</a:t>
            </a:r>
          </a:p>
          <a:p>
            <a:r>
              <a:rPr lang="en-US" dirty="0" smtClean="0"/>
              <a:t>Commodore Perry demanded:</a:t>
            </a:r>
          </a:p>
          <a:p>
            <a:pPr lvl="1"/>
            <a:r>
              <a:rPr lang="en-US" dirty="0" smtClean="0"/>
              <a:t>Humane treatment of castaways</a:t>
            </a:r>
          </a:p>
          <a:p>
            <a:pPr lvl="1"/>
            <a:r>
              <a:rPr lang="en-US" dirty="0" smtClean="0"/>
              <a:t>Right of American ships to refuel and buy supplies</a:t>
            </a:r>
          </a:p>
          <a:p>
            <a:pPr lvl="1"/>
            <a:r>
              <a:rPr lang="en-US" dirty="0" smtClean="0"/>
              <a:t>Opening of Japanese  ports for trade</a:t>
            </a:r>
          </a:p>
          <a:p>
            <a:r>
              <a:rPr lang="en-US" dirty="0" smtClean="0"/>
              <a:t>He was authorized to use force if necessary, but Commodore Perry approached the Japanese with gifts and a white flag</a:t>
            </a:r>
          </a:p>
          <a:p>
            <a:pPr lvl="1"/>
            <a:r>
              <a:rPr lang="en-US" dirty="0" smtClean="0"/>
              <a:t>War was avoided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3528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Commodore Perry Lands in Japan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Japan agreed to </a:t>
            </a:r>
            <a:r>
              <a:rPr lang="en-US" dirty="0" smtClean="0"/>
              <a:t>a series of </a:t>
            </a:r>
            <a:r>
              <a:rPr lang="en-US" dirty="0" smtClean="0">
                <a:solidFill>
                  <a:srgbClr val="FF0000"/>
                </a:solidFill>
              </a:rPr>
              <a:t>unequal treaties with the U.S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different </a:t>
            </a:r>
            <a:r>
              <a:rPr lang="en-US" dirty="0" smtClean="0">
                <a:solidFill>
                  <a:srgbClr val="FF0000"/>
                </a:solidFill>
              </a:rPr>
              <a:t>Western powers</a:t>
            </a:r>
          </a:p>
          <a:p>
            <a:pPr lvl="1"/>
            <a:r>
              <a:rPr lang="en-US" dirty="0" smtClean="0"/>
              <a:t>They knew what happened to China when it resisted European demands – did not want that outcome</a:t>
            </a:r>
          </a:p>
          <a:p>
            <a:r>
              <a:rPr lang="en-US" dirty="0" smtClean="0"/>
              <a:t>Results of this decision:</a:t>
            </a:r>
          </a:p>
          <a:p>
            <a:pPr lvl="1"/>
            <a:r>
              <a:rPr lang="en-US" dirty="0" smtClean="0"/>
              <a:t>Loss of support for the ruling </a:t>
            </a:r>
            <a:r>
              <a:rPr lang="en-US" i="1" dirty="0" smtClean="0"/>
              <a:t>shogunate</a:t>
            </a:r>
            <a:endParaRPr lang="en-US" dirty="0" smtClean="0"/>
          </a:p>
          <a:p>
            <a:pPr lvl="1"/>
            <a:r>
              <a:rPr lang="en-US" dirty="0" smtClean="0"/>
              <a:t>Brief civil war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1868 a political takeover by a group of </a:t>
            </a:r>
            <a:r>
              <a:rPr lang="en-US" i="1" dirty="0" smtClean="0">
                <a:solidFill>
                  <a:srgbClr val="FF0000"/>
                </a:solidFill>
              </a:rPr>
              <a:t>samurai</a:t>
            </a:r>
            <a:r>
              <a:rPr lang="en-US" dirty="0" smtClean="0">
                <a:solidFill>
                  <a:srgbClr val="FF0000"/>
                </a:solidFill>
              </a:rPr>
              <a:t> from southern Japan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called the Meiji Restoration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752600"/>
            <a:ext cx="3945339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9436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“</a:t>
            </a:r>
            <a:r>
              <a:rPr lang="en-US" sz="1600" i="1" dirty="0" err="1" smtClean="0"/>
              <a:t>Eejanaika</a:t>
            </a:r>
            <a:r>
              <a:rPr lang="en-US" sz="1600" i="1" dirty="0" smtClean="0"/>
              <a:t>”</a:t>
            </a:r>
          </a:p>
          <a:p>
            <a:pPr algn="ctr"/>
            <a:r>
              <a:rPr lang="en-US" sz="1600" i="1" dirty="0" smtClean="0"/>
              <a:t>Dancing on the Eve of the Meiji Restoration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Meiji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60960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Goals of the Meiji Restoration:</a:t>
            </a:r>
          </a:p>
          <a:p>
            <a:pPr lvl="1"/>
            <a:r>
              <a:rPr lang="en-US" dirty="0" smtClean="0"/>
              <a:t>Save Japan from foreign domination</a:t>
            </a:r>
          </a:p>
          <a:p>
            <a:pPr lvl="1"/>
            <a:r>
              <a:rPr lang="en-US" dirty="0" smtClean="0"/>
              <a:t>Transform and modernize Japanese society by drawing upon Western achievements and ideas</a:t>
            </a:r>
          </a:p>
          <a:p>
            <a:r>
              <a:rPr lang="en-US" dirty="0" smtClean="0"/>
              <a:t>This transformation becomes possible due to:</a:t>
            </a:r>
          </a:p>
          <a:p>
            <a:pPr lvl="1"/>
            <a:r>
              <a:rPr lang="en-US" dirty="0" smtClean="0"/>
              <a:t>No massive violence or destruction in Japan as in China (</a:t>
            </a:r>
            <a:r>
              <a:rPr lang="en-US" dirty="0" err="1" smtClean="0"/>
              <a:t>Taiping</a:t>
            </a:r>
            <a:r>
              <a:rPr lang="en-US" dirty="0" smtClean="0"/>
              <a:t> Rebellion)</a:t>
            </a:r>
          </a:p>
          <a:p>
            <a:pPr lvl="1"/>
            <a:r>
              <a:rPr lang="en-US" dirty="0" smtClean="0"/>
              <a:t>Less pressure from Western powers than in China and the Ottoman Empire</a:t>
            </a:r>
          </a:p>
          <a:p>
            <a:pPr lvl="2"/>
            <a:r>
              <a:rPr lang="en-US" dirty="0" smtClean="0"/>
              <a:t>Japan = less sought after by Europeans because its location wasn’t very strategic and it didn’t have as many people or riches</a:t>
            </a:r>
          </a:p>
          <a:p>
            <a:pPr lvl="2"/>
            <a:r>
              <a:rPr lang="en-US" dirty="0" smtClean="0"/>
              <a:t>U.S. ambitions in the Pacific = deflected by the Civil War and its aftermath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2667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Emperor Meiji</a:t>
            </a:r>
          </a:p>
          <a:p>
            <a:pPr algn="ctr"/>
            <a:r>
              <a:rPr lang="en-US" i="1" dirty="0" smtClean="0"/>
              <a:t>(1867-1912)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Modernization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00600" cy="5029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task was to create true national unity</a:t>
            </a:r>
          </a:p>
          <a:p>
            <a:r>
              <a:rPr lang="en-US" dirty="0"/>
              <a:t>R</a:t>
            </a:r>
            <a:r>
              <a:rPr lang="en-US" dirty="0" smtClean="0"/>
              <a:t>equired an attack on the power and privileges of the </a:t>
            </a:r>
            <a:r>
              <a:rPr lang="en-US" i="1" dirty="0" smtClean="0"/>
              <a:t>daimyo</a:t>
            </a:r>
            <a:r>
              <a:rPr lang="en-US" dirty="0" smtClean="0"/>
              <a:t> and </a:t>
            </a:r>
            <a:r>
              <a:rPr lang="en-US" i="1" dirty="0" smtClean="0"/>
              <a:t>samurai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Ended the semi-independent domains of the </a:t>
            </a:r>
            <a:r>
              <a:rPr lang="en-US" i="1" dirty="0" smtClean="0">
                <a:solidFill>
                  <a:srgbClr val="FF0000"/>
                </a:solidFill>
              </a:rPr>
              <a:t>daimyo</a:t>
            </a:r>
          </a:p>
          <a:p>
            <a:pPr lvl="1"/>
            <a:r>
              <a:rPr lang="en-US" dirty="0" smtClean="0"/>
              <a:t>Replaced with governors appointed by and responsible to the national government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National government </a:t>
            </a:r>
            <a:r>
              <a:rPr lang="en-US" dirty="0" smtClean="0"/>
              <a:t>(not local authorities) </a:t>
            </a:r>
            <a:r>
              <a:rPr lang="en-US" dirty="0" smtClean="0">
                <a:solidFill>
                  <a:srgbClr val="FF0000"/>
                </a:solidFill>
              </a:rPr>
              <a:t>now collected taxes and raised a national army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752600"/>
            <a:ext cx="3886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57912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Color Woodblock Print of Meiji Dignitaries (1877)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Modernization in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76401"/>
            <a:ext cx="4800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Development of a nation-wide economy</a:t>
            </a:r>
          </a:p>
          <a:p>
            <a:r>
              <a:rPr lang="en-US" dirty="0" smtClean="0"/>
              <a:t>Dismantling of old Confucian-based social order with its special privileges for certain classes</a:t>
            </a:r>
          </a:p>
          <a:p>
            <a:pPr lvl="1"/>
            <a:r>
              <a:rPr lang="en-US" dirty="0" smtClean="0"/>
              <a:t>All Japanese became legally equal</a:t>
            </a:r>
          </a:p>
          <a:p>
            <a:r>
              <a:rPr lang="en-US" dirty="0" smtClean="0"/>
              <a:t>Official missions to Europe and the U.S. to learn about the West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38862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Meeting of Japan, China, and the West</a:t>
            </a:r>
            <a:endParaRPr lang="en-US" sz="160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5638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Modernization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953000" cy="5105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Japan </a:t>
            </a:r>
            <a:r>
              <a:rPr lang="en-US" dirty="0" smtClean="0">
                <a:solidFill>
                  <a:srgbClr val="FF0000"/>
                </a:solidFill>
              </a:rPr>
              <a:t>borrowed</a:t>
            </a:r>
            <a:r>
              <a:rPr lang="en-US" dirty="0" smtClean="0"/>
              <a:t> many </a:t>
            </a:r>
            <a:r>
              <a:rPr lang="en-US" dirty="0" smtClean="0">
                <a:solidFill>
                  <a:srgbClr val="FF0000"/>
                </a:solidFill>
              </a:rPr>
              <a:t>ideas from the West and combined </a:t>
            </a:r>
            <a:r>
              <a:rPr lang="en-US" dirty="0" smtClean="0"/>
              <a:t>these foreign elements </a:t>
            </a:r>
            <a:r>
              <a:rPr lang="en-US" dirty="0" smtClean="0">
                <a:solidFill>
                  <a:srgbClr val="FF0000"/>
                </a:solidFill>
              </a:rPr>
              <a:t>with Japanese elements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Goal was modernize </a:t>
            </a:r>
            <a:r>
              <a:rPr lang="en-US" u="sng" dirty="0" smtClean="0">
                <a:solidFill>
                  <a:srgbClr val="FF0000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maintain unique culture</a:t>
            </a:r>
          </a:p>
          <a:p>
            <a:r>
              <a:rPr lang="en-US" dirty="0" smtClean="0"/>
              <a:t>Ex: Constitution of 1889 included a parliament, political parties and democratic ideals, </a:t>
            </a:r>
            <a:r>
              <a:rPr lang="en-US" u="sng" dirty="0" smtClean="0"/>
              <a:t>BUT</a:t>
            </a:r>
            <a:r>
              <a:rPr lang="en-US" dirty="0" smtClean="0"/>
              <a:t> the constitution was presented as a gift from a scared emperor descended from the Sun Goddess</a:t>
            </a:r>
          </a:p>
          <a:p>
            <a:r>
              <a:rPr lang="en-US" dirty="0" smtClean="0"/>
              <a:t>Ex: Modern education system included Confucian principles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38862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6019800"/>
            <a:ext cx="3886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The Meiji Emperor Proclaiming the Meiji Constitution in 1889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State-Guided 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set up </a:t>
            </a:r>
            <a:r>
              <a:rPr lang="en-US" dirty="0" smtClean="0"/>
              <a:t>a number of </a:t>
            </a:r>
            <a:r>
              <a:rPr lang="en-US" dirty="0" smtClean="0">
                <a:solidFill>
                  <a:srgbClr val="FF0000"/>
                </a:solidFill>
              </a:rPr>
              <a:t>enterprises and</a:t>
            </a:r>
            <a:r>
              <a:rPr lang="en-US" dirty="0" smtClean="0"/>
              <a:t> later </a:t>
            </a:r>
            <a:r>
              <a:rPr lang="en-US" dirty="0" smtClean="0">
                <a:solidFill>
                  <a:srgbClr val="FF0000"/>
                </a:solidFill>
              </a:rPr>
              <a:t>sold them to private investors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Used own resources when industrializing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Became a major exporter of textiles </a:t>
            </a:r>
            <a:r>
              <a:rPr lang="en-US" dirty="0" smtClean="0"/>
              <a:t>and was able to produce its own manufactured goods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40386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Painting of a Western-Style Japanese Factory from the 1880s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State-Guided 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191000" cy="4625609"/>
          </a:xfrm>
        </p:spPr>
        <p:txBody>
          <a:bodyPr/>
          <a:lstStyle/>
          <a:p>
            <a:r>
              <a:rPr lang="en-US" dirty="0" smtClean="0"/>
              <a:t>The Japanese </a:t>
            </a:r>
            <a:r>
              <a:rPr lang="en-US" dirty="0" smtClean="0">
                <a:solidFill>
                  <a:srgbClr val="FF0000"/>
                </a:solidFill>
              </a:rPr>
              <a:t>government also: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Built railroads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Created a postal system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Established a national currency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 up a national banking system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4958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5486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Japanese Steam Train (1872)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State-Guided 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75191"/>
            <a:ext cx="4648200" cy="4854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peasant families slid into poverty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axed</a:t>
            </a:r>
            <a:r>
              <a:rPr lang="en-US" dirty="0" smtClean="0">
                <a:sym typeface="Wingdings" pitchFamily="2" charset="2"/>
              </a:rPr>
              <a:t> too much to pay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for Japan’s modernization</a:t>
            </a:r>
          </a:p>
          <a:p>
            <a:r>
              <a:rPr lang="en-US" dirty="0" smtClean="0">
                <a:sym typeface="Wingdings" pitchFamily="2" charset="2"/>
              </a:rPr>
              <a:t>Protests with attacks on government offices and bankers’ homes</a:t>
            </a:r>
          </a:p>
          <a:p>
            <a:r>
              <a:rPr lang="en-US" dirty="0" smtClean="0">
                <a:sym typeface="Wingdings" pitchFamily="2" charset="2"/>
              </a:rPr>
              <a:t>Low pay and terrible working conditions for factory workers (mainly women)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4114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Female Workers in a Japanese Bamboo Basket Factory (1904)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State-Guided Industrialization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657600" cy="4625609"/>
          </a:xfrm>
        </p:spPr>
        <p:txBody>
          <a:bodyPr/>
          <a:lstStyle/>
          <a:p>
            <a:r>
              <a:rPr lang="en-US" dirty="0" smtClean="0"/>
              <a:t>Anarchist and socialist ideas developed among intellectuals</a:t>
            </a:r>
          </a:p>
          <a:p>
            <a:r>
              <a:rPr lang="en-US" dirty="0" smtClean="0"/>
              <a:t>Efforts to create </a:t>
            </a:r>
            <a:r>
              <a:rPr lang="en-US" dirty="0" smtClean="0">
                <a:solidFill>
                  <a:srgbClr val="FF0000"/>
                </a:solidFill>
              </a:rPr>
              <a:t>unions and </a:t>
            </a:r>
            <a:r>
              <a:rPr lang="en-US" dirty="0" smtClean="0"/>
              <a:t>organize </a:t>
            </a:r>
            <a:r>
              <a:rPr lang="en-US" dirty="0" smtClean="0">
                <a:solidFill>
                  <a:srgbClr val="FF0000"/>
                </a:solidFill>
              </a:rPr>
              <a:t>strikes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met with harsh opposition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828800"/>
            <a:ext cx="44577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Obejctive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WWBAT: Discuss the economic modernization of Japan and how/why Japan became more of a global participant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Japanese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51816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Western powers revised the unequal treaties they had with Japan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Anglo-Japanese Treaty (1902) acknowledged Japan as an equal player among the “Great Powers” of the world</a:t>
            </a:r>
          </a:p>
          <a:p>
            <a:r>
              <a:rPr lang="en-US" dirty="0" smtClean="0"/>
              <a:t>Became a military competitor and imperialist power in East 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3429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Japanese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5029199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War with China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gained lead to control of Taiwan and Korea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War with Russia </a:t>
            </a:r>
            <a:r>
              <a:rPr lang="en-US" dirty="0" smtClean="0">
                <a:sym typeface="Wingdings" pitchFamily="2" charset="2"/>
              </a:rPr>
              <a:t>(1904-1905) 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caused</a:t>
            </a:r>
            <a:r>
              <a:rPr lang="en-US" dirty="0" smtClean="0">
                <a:sym typeface="Wingdings" pitchFamily="2" charset="2"/>
              </a:rPr>
              <a:t> a gained a territorial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foothold in Manchuria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Japan </a:t>
            </a:r>
            <a:r>
              <a:rPr lang="en-US" dirty="0"/>
              <a:t> </a:t>
            </a:r>
            <a:r>
              <a:rPr lang="en-US" dirty="0" smtClean="0"/>
              <a:t>was the first Asian state to defeat a major European power</a:t>
            </a:r>
          </a:p>
        </p:txBody>
      </p:sp>
      <p:pic>
        <p:nvPicPr>
          <p:cNvPr id="4" name="Picture 2" descr="map_19_03_rise_of_jap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49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Interactive Notebook Set 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4/14/2016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Modernization of Japan</a:t>
            </a:r>
          </a:p>
          <a:p>
            <a:r>
              <a:rPr lang="en-US" dirty="0" smtClean="0"/>
              <a:t>This will be one pag</a:t>
            </a:r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157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>
          <a:xfrm>
            <a:off x="4572000" y="3429000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2057400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11545" y="4495800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Economic and Urban Changes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018" y="453505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Imperialism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11545" y="203880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American Intrusion of Japan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343349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State-Guided Industrialization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Modernization in Japan</a:t>
            </a:r>
          </a:p>
        </p:txBody>
      </p:sp>
    </p:spTree>
    <p:extLst>
      <p:ext uri="{BB962C8B-B14F-4D97-AF65-F5344CB8AC3E}">
        <p14:creationId xmlns:p14="http://schemas.microsoft.com/office/powerpoint/2010/main" val="23585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599"/>
            <a:ext cx="4191000" cy="4876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Centuries of peace allowed for economic growth, commercialization, and urban development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1750 most people in Japan lived in large towns or cities</a:t>
            </a:r>
          </a:p>
          <a:p>
            <a:r>
              <a:rPr lang="en-US" dirty="0" smtClean="0"/>
              <a:t>Emerging capitalism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markets linked urban and rural areas</a:t>
            </a:r>
          </a:p>
          <a:p>
            <a:r>
              <a:rPr lang="en-US" dirty="0" smtClean="0">
                <a:sym typeface="Wingdings" pitchFamily="2" charset="2"/>
              </a:rPr>
              <a:t>Encouragement of education produced a very literate population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19600" y="6172200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Teahouse during the Edo Period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1"/>
            <a:ext cx="5105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Merchants thrived in commercial economy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Had wealth, but no status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still considered the lowest in society according to the Confucian hierarchy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i="1" dirty="0" smtClean="0">
                <a:solidFill>
                  <a:srgbClr val="FF0000"/>
                </a:solidFill>
              </a:rPr>
              <a:t>daimyo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samurai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found it necessary to </a:t>
            </a:r>
            <a:r>
              <a:rPr lang="en-US" dirty="0" smtClean="0">
                <a:solidFill>
                  <a:srgbClr val="FF0000"/>
                </a:solidFill>
              </a:rPr>
              <a:t>borrow money from these “social inferiors”</a:t>
            </a:r>
          </a:p>
          <a:p>
            <a:pPr lvl="1"/>
            <a:r>
              <a:rPr lang="en-US" dirty="0" smtClean="0"/>
              <a:t>Had high status, but no wealth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8674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Merchants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and Urban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5105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Peasants supposed to: devote themselves to farming, live simply, and avoid luxuries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peasants </a:t>
            </a:r>
            <a:r>
              <a:rPr lang="en-US" dirty="0" smtClean="0"/>
              <a:t>ignored this “law” </a:t>
            </a:r>
            <a:r>
              <a:rPr lang="en-US" dirty="0" smtClean="0">
                <a:solidFill>
                  <a:srgbClr val="FF0000"/>
                </a:solidFill>
              </a:rPr>
              <a:t>and moved to the cities to become artisans or merchants</a:t>
            </a:r>
          </a:p>
          <a:p>
            <a:pPr lvl="1"/>
            <a:r>
              <a:rPr lang="en-US" dirty="0" smtClean="0"/>
              <a:t>Ignored their “status” and imitated their superiors </a:t>
            </a:r>
            <a:r>
              <a:rPr lang="en-US" dirty="0" smtClean="0">
                <a:sym typeface="Wingdings" pitchFamily="2" charset="2"/>
              </a:rPr>
              <a:t> example: used umbrellas instead of straw hats in the 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05000"/>
            <a:ext cx="362915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9436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Peasants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Tokugawa Shogunate:</a:t>
            </a:r>
            <a:br>
              <a:rPr lang="en-US" dirty="0" smtClean="0"/>
            </a:br>
            <a:r>
              <a:rPr lang="en-US" dirty="0" smtClean="0"/>
              <a:t>Losing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1"/>
            <a:ext cx="5029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addition to these economic and social changes, other factors contributed to </a:t>
            </a:r>
            <a:r>
              <a:rPr lang="en-US" i="1" dirty="0" smtClean="0"/>
              <a:t>Shogunate’s</a:t>
            </a:r>
            <a:r>
              <a:rPr lang="en-US" dirty="0" smtClean="0"/>
              <a:t> loss of control in the early 1800s:</a:t>
            </a:r>
          </a:p>
          <a:p>
            <a:pPr lvl="1"/>
            <a:r>
              <a:rPr lang="en-US" dirty="0" smtClean="0"/>
              <a:t>Corrupt and harsh officials</a:t>
            </a:r>
          </a:p>
          <a:p>
            <a:pPr lvl="1"/>
            <a:r>
              <a:rPr lang="en-US" dirty="0" smtClean="0"/>
              <a:t>Severe famine in the 1830s that the shogunate could not deal with effectively</a:t>
            </a:r>
          </a:p>
          <a:p>
            <a:pPr lvl="1"/>
            <a:r>
              <a:rPr lang="en-US" dirty="0" smtClean="0"/>
              <a:t>Expressions of frustration from the poor took form of </a:t>
            </a:r>
            <a:r>
              <a:rPr lang="en-US" dirty="0" smtClean="0">
                <a:sym typeface="Wingdings" pitchFamily="2" charset="2"/>
              </a:rPr>
              <a:t>peasant uprisings and urban riots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4982" t="28016" b="10511"/>
          <a:stretch/>
        </p:blipFill>
        <p:spPr>
          <a:xfrm>
            <a:off x="228601" y="1905000"/>
            <a:ext cx="3657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7150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Japanese Peasant Infantry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Intrusion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5334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the early 1600s </a:t>
            </a:r>
            <a:r>
              <a:rPr lang="en-US" dirty="0" smtClean="0">
                <a:solidFill>
                  <a:srgbClr val="FF0000"/>
                </a:solidFill>
              </a:rPr>
              <a:t>Japan had </a:t>
            </a:r>
            <a:r>
              <a:rPr lang="en-US" u="sng" dirty="0" smtClean="0">
                <a:solidFill>
                  <a:srgbClr val="FF0000"/>
                </a:solidFill>
              </a:rPr>
              <a:t>deliberately</a:t>
            </a:r>
            <a:r>
              <a:rPr lang="en-US" dirty="0" smtClean="0">
                <a:solidFill>
                  <a:srgbClr val="FF0000"/>
                </a:solidFill>
              </a:rPr>
              <a:t> limited its contact with the West</a:t>
            </a:r>
          </a:p>
          <a:p>
            <a:pPr lvl="1"/>
            <a:r>
              <a:rPr lang="en-US" dirty="0" smtClean="0"/>
              <a:t>Expulsion of European missionaries</a:t>
            </a:r>
          </a:p>
          <a:p>
            <a:pPr lvl="1"/>
            <a:r>
              <a:rPr lang="en-US" dirty="0" smtClean="0"/>
              <a:t>Harsh suppression of Christianity</a:t>
            </a:r>
          </a:p>
          <a:p>
            <a:pPr lvl="1"/>
            <a:r>
              <a:rPr lang="en-US" dirty="0" smtClean="0"/>
              <a:t>Japanese forbidden from leaving</a:t>
            </a:r>
          </a:p>
          <a:p>
            <a:pPr lvl="1"/>
            <a:r>
              <a:rPr lang="en-US" dirty="0" smtClean="0"/>
              <a:t>Only 1 port where the Dutch were allowed to trade</a:t>
            </a:r>
          </a:p>
          <a:p>
            <a:r>
              <a:rPr lang="en-US" dirty="0" smtClean="0"/>
              <a:t>Early 1800s European countries and the U.S. were “knocking on Japan’s door” to persuade them to reopen contact with the West</a:t>
            </a:r>
          </a:p>
          <a:p>
            <a:pPr lvl="1"/>
            <a:r>
              <a:rPr lang="en-US" dirty="0" smtClean="0"/>
              <a:t>All were turned away</a:t>
            </a:r>
          </a:p>
          <a:p>
            <a:pPr lvl="1"/>
            <a:r>
              <a:rPr lang="en-US" dirty="0" smtClean="0"/>
              <a:t>Even shipwrecked sailors were jailed or executed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752600"/>
            <a:ext cx="3378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Nagasaki Bay</a:t>
            </a:r>
          </a:p>
          <a:p>
            <a:pPr algn="ctr"/>
            <a:r>
              <a:rPr lang="en-US" sz="1600" i="1" dirty="0" smtClean="0"/>
              <a:t>Dutch Port during Japanese Isolationism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1281</TotalTime>
  <Words>1062</Words>
  <Application>Microsoft Office PowerPoint</Application>
  <PresentationFormat>On-screen Show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Colonial Rule Bellwork</vt:lpstr>
      <vt:lpstr>Obejctive</vt:lpstr>
      <vt:lpstr>Interactive Notebook Set Up</vt:lpstr>
      <vt:lpstr>PowerPoint Presentation</vt:lpstr>
      <vt:lpstr>Economic and Urban Changes</vt:lpstr>
      <vt:lpstr>Economic and Urban Changes</vt:lpstr>
      <vt:lpstr>Economic and Urban Changes</vt:lpstr>
      <vt:lpstr>The Tokugawa Shogunate: Losing Control</vt:lpstr>
      <vt:lpstr>American Intrusion of Japan</vt:lpstr>
      <vt:lpstr>American Intrusion of Japan</vt:lpstr>
      <vt:lpstr>American Intrusion of Japan</vt:lpstr>
      <vt:lpstr>The Meiji Restoration</vt:lpstr>
      <vt:lpstr>Modernization in Japan</vt:lpstr>
      <vt:lpstr>Modernization in Japan</vt:lpstr>
      <vt:lpstr>Modernization in Japan</vt:lpstr>
      <vt:lpstr>State-Guided Industrialization</vt:lpstr>
      <vt:lpstr>State-Guided Industrialization</vt:lpstr>
      <vt:lpstr>State-Guided Industrialization</vt:lpstr>
      <vt:lpstr>State-Guided Industrialization</vt:lpstr>
      <vt:lpstr>Japanese Imperialism</vt:lpstr>
      <vt:lpstr>Japanese Imperialism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Japan in the 19th Century (1800 – 1914)</dc:title>
  <dc:creator>GSCS</dc:creator>
  <cp:lastModifiedBy>Pfannenstiel, Andrew</cp:lastModifiedBy>
  <cp:revision>43</cp:revision>
  <dcterms:created xsi:type="dcterms:W3CDTF">2012-03-02T13:48:28Z</dcterms:created>
  <dcterms:modified xsi:type="dcterms:W3CDTF">2016-04-14T22:52:45Z</dcterms:modified>
</cp:coreProperties>
</file>