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320" r:id="rId3"/>
    <p:sldId id="283" r:id="rId4"/>
    <p:sldId id="324" r:id="rId5"/>
    <p:sldId id="284" r:id="rId6"/>
    <p:sldId id="285" r:id="rId7"/>
    <p:sldId id="323" r:id="rId8"/>
    <p:sldId id="322" r:id="rId9"/>
    <p:sldId id="280" r:id="rId10"/>
    <p:sldId id="277" r:id="rId11"/>
    <p:sldId id="275" r:id="rId12"/>
    <p:sldId id="278" r:id="rId13"/>
    <p:sldId id="281" r:id="rId14"/>
    <p:sldId id="311" r:id="rId15"/>
    <p:sldId id="327" r:id="rId16"/>
    <p:sldId id="326" r:id="rId17"/>
    <p:sldId id="329" r:id="rId18"/>
    <p:sldId id="328" r:id="rId19"/>
    <p:sldId id="32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678" autoAdjust="0"/>
    <p:restoredTop sz="94660"/>
  </p:normalViewPr>
  <p:slideViewPr>
    <p:cSldViewPr>
      <p:cViewPr>
        <p:scale>
          <a:sx n="50" d="100"/>
          <a:sy n="50" d="100"/>
        </p:scale>
        <p:origin x="1848" y="13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2028-002B-4846-B32B-9A59026A1F41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D5C-D3F3-476B-9D83-0693A0129E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2028-002B-4846-B32B-9A59026A1F41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D5C-D3F3-476B-9D83-0693A012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2028-002B-4846-B32B-9A59026A1F41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D5C-D3F3-476B-9D83-0693A012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2028-002B-4846-B32B-9A59026A1F41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D5C-D3F3-476B-9D83-0693A012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2028-002B-4846-B32B-9A59026A1F41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D5C-D3F3-476B-9D83-0693A012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2028-002B-4846-B32B-9A59026A1F41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D5C-D3F3-476B-9D83-0693A012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2028-002B-4846-B32B-9A59026A1F41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D5C-D3F3-476B-9D83-0693A012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2028-002B-4846-B32B-9A59026A1F41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D5C-D3F3-476B-9D83-0693A012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2028-002B-4846-B32B-9A59026A1F41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D5C-D3F3-476B-9D83-0693A012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2028-002B-4846-B32B-9A59026A1F41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D5C-D3F3-476B-9D83-0693A0129E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D492028-002B-4846-B32B-9A59026A1F41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BCC3D5C-D3F3-476B-9D83-0693A012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D492028-002B-4846-B32B-9A59026A1F41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CC3D5C-D3F3-476B-9D83-0693A012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Causes/Background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4876800" cy="5334000"/>
          </a:xfrm>
        </p:spPr>
        <p:txBody>
          <a:bodyPr>
            <a:normAutofit/>
          </a:bodyPr>
          <a:lstStyle/>
          <a:p>
            <a:r>
              <a:rPr lang="en-US" sz="2800" dirty="0"/>
              <a:t>Starting in </a:t>
            </a:r>
            <a:r>
              <a:rPr lang="en-US" sz="2800" dirty="0">
                <a:solidFill>
                  <a:srgbClr val="FF0000"/>
                </a:solidFill>
              </a:rPr>
              <a:t>1810 Priests Miguel Hidalgo and Jose Morelos led the fight against Spanish rule in Mexico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Led a peasant revolt against the </a:t>
            </a:r>
            <a:r>
              <a:rPr lang="en-US" dirty="0" smtClean="0">
                <a:solidFill>
                  <a:srgbClr val="FF0000"/>
                </a:solidFill>
              </a:rPr>
              <a:t>Creole and </a:t>
            </a:r>
            <a:r>
              <a:rPr lang="en-US" dirty="0" err="1" smtClean="0">
                <a:solidFill>
                  <a:srgbClr val="FF0000"/>
                </a:solidFill>
              </a:rPr>
              <a:t>Peninsulare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6388" name="Picture 4" descr="hidal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00200"/>
            <a:ext cx="2225606" cy="206216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3756" y="3743325"/>
            <a:ext cx="20193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4191000" y="1905000"/>
            <a:ext cx="1447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19400" y="2133600"/>
            <a:ext cx="38862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97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Causes/Background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114800" cy="434035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Inspired by the American, French, and Haitian Revolutions</a:t>
            </a:r>
          </a:p>
          <a:p>
            <a:r>
              <a:rPr lang="en-US" dirty="0"/>
              <a:t>Intellectuals had become familiar with ideas from the European Enlightenment</a:t>
            </a:r>
          </a:p>
        </p:txBody>
      </p:sp>
      <p:pic>
        <p:nvPicPr>
          <p:cNvPr id="4" name="Picture 2" descr="map_17_03_latin_america_i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0"/>
            <a:ext cx="439118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979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Causes/Background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>
                <a:solidFill>
                  <a:srgbClr val="FF0000"/>
                </a:solidFill>
              </a:rPr>
              <a:t>Complaints </a:t>
            </a:r>
            <a:r>
              <a:rPr lang="en-US" dirty="0"/>
              <a:t>of people in Latin America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Trade restrictions </a:t>
            </a:r>
            <a:r>
              <a:rPr lang="en-US" dirty="0"/>
              <a:t>meant </a:t>
            </a:r>
            <a:r>
              <a:rPr lang="en-US" dirty="0">
                <a:sym typeface="Wingdings" pitchFamily="2" charset="2"/>
              </a:rPr>
              <a:t>could only trade with the “motherland”</a:t>
            </a:r>
          </a:p>
          <a:p>
            <a:pPr lvl="2"/>
            <a:r>
              <a:rPr lang="en-US" dirty="0">
                <a:sym typeface="Wingdings" pitchFamily="2" charset="2"/>
              </a:rPr>
              <a:t>Greatly limited economic  possibilities</a:t>
            </a:r>
          </a:p>
          <a:p>
            <a:pPr lvl="2"/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High taxes </a:t>
            </a:r>
            <a:r>
              <a:rPr lang="en-US" dirty="0">
                <a:sym typeface="Wingdings" pitchFamily="2" charset="2"/>
              </a:rPr>
              <a:t>they had to pay</a:t>
            </a:r>
          </a:p>
          <a:p>
            <a:pPr lvl="2"/>
            <a:r>
              <a:rPr lang="en-US" dirty="0">
                <a:sym typeface="Wingdings" pitchFamily="2" charset="2"/>
              </a:rPr>
              <a:t>Spain had a 20% tax on most its colonies</a:t>
            </a:r>
          </a:p>
          <a:p>
            <a:pPr marL="457200" lvl="1" indent="0">
              <a:buNone/>
            </a:pP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Creoles complained about limited political/economic power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Latin American Society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30,000 </a:t>
            </a:r>
            <a:r>
              <a:rPr lang="en-US" altLang="en-US" i="1" dirty="0" err="1"/>
              <a:t>peninsulares</a:t>
            </a:r>
            <a:r>
              <a:rPr lang="en-US" altLang="en-US" dirty="0"/>
              <a:t>, colonial officials from Iberian peninsula</a:t>
            </a:r>
          </a:p>
          <a:p>
            <a:pPr eaLnBrk="1" hangingPunct="1"/>
            <a:r>
              <a:rPr lang="en-US" altLang="en-US" dirty="0"/>
              <a:t>3.5 million </a:t>
            </a:r>
            <a:r>
              <a:rPr lang="en-US" altLang="en-US" i="1" dirty="0" err="1"/>
              <a:t>criollos</a:t>
            </a:r>
            <a:r>
              <a:rPr lang="en-US" altLang="en-US" i="1" dirty="0"/>
              <a:t> </a:t>
            </a:r>
            <a:r>
              <a:rPr lang="en-US" altLang="en-US" dirty="0"/>
              <a:t>(creoles), born in the Americas of Spanish or Portuguese descent</a:t>
            </a:r>
          </a:p>
          <a:p>
            <a:pPr lvl="1" eaLnBrk="1" hangingPunct="1"/>
            <a:r>
              <a:rPr lang="en-US" altLang="en-US" dirty="0"/>
              <a:t>Privileged class, but grievances with </a:t>
            </a:r>
            <a:r>
              <a:rPr lang="en-US" altLang="en-US" i="1" dirty="0" err="1"/>
              <a:t>peninsulares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1810-1825 led movements for creole-dominated republics</a:t>
            </a:r>
          </a:p>
          <a:p>
            <a:pPr eaLnBrk="1" hangingPunct="1"/>
            <a:r>
              <a:rPr lang="en-US" altLang="en-US" dirty="0"/>
              <a:t>10 million others</a:t>
            </a:r>
          </a:p>
          <a:p>
            <a:pPr lvl="1" eaLnBrk="1" hangingPunct="1"/>
            <a:r>
              <a:rPr lang="en-US" altLang="en-US" dirty="0"/>
              <a:t>African slaves, mixed-race populations</a:t>
            </a:r>
          </a:p>
          <a:p>
            <a:pPr eaLnBrk="1" hangingPunct="1"/>
            <a:endParaRPr lang="en-US" altLang="en-US" i="1" dirty="0"/>
          </a:p>
        </p:txBody>
      </p:sp>
      <p:sp>
        <p:nvSpPr>
          <p:cNvPr id="890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57C60E-DEF1-4457-82F4-4F8FAFAB421F}" type="slidenum">
              <a:rPr lang="en-US" altLang="en-US">
                <a:solidFill>
                  <a:schemeClr val="tx2"/>
                </a:solidFill>
              </a:rPr>
              <a:pPr eaLnBrk="1" hangingPunct="1"/>
              <a:t>12</a:t>
            </a:fld>
            <a:endParaRPr lang="en-US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Causes/Background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1637"/>
            <a:ext cx="46482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struggle for </a:t>
            </a:r>
            <a:r>
              <a:rPr lang="en-US" dirty="0"/>
              <a:t>Latin American </a:t>
            </a:r>
            <a:r>
              <a:rPr lang="en-US" dirty="0">
                <a:solidFill>
                  <a:srgbClr val="FF0000"/>
                </a:solidFill>
              </a:rPr>
              <a:t>independence was difficult because of racial and social divisions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Internal violent conflict often broke out as they were trying to fight against Spanish rule simultaneously</a:t>
            </a:r>
          </a:p>
          <a:p>
            <a:pPr lvl="1"/>
            <a:r>
              <a:rPr lang="en-US" dirty="0"/>
              <a:t>Example: Creole elites versus peasants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76400"/>
            <a:ext cx="381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749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Causes/Background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3434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It took the Spanish American colonies much longer to mobilize and move toward revolution than the colonies of North America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Had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little tradition of self-government</a:t>
            </a:r>
          </a:p>
          <a:p>
            <a:pPr lvl="1"/>
            <a:r>
              <a:rPr lang="en-US" dirty="0">
                <a:sym typeface="Wingdings" pitchFamily="2" charset="2"/>
              </a:rPr>
              <a:t>Societies much more authoritarian and divided by </a:t>
            </a:r>
            <a:r>
              <a:rPr lang="en-US" dirty="0" smtClean="0">
                <a:sym typeface="Wingdings" pitchFamily="2" charset="2"/>
              </a:rPr>
              <a:t>class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Eventually became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led by Creole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388409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109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CB431-1A38-40F8-A5EE-BF47B6106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Major Changes/Effects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76039-F64A-473E-9DE6-4C3330758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Led to the </a:t>
            </a:r>
            <a:r>
              <a:rPr lang="en-US" dirty="0">
                <a:solidFill>
                  <a:srgbClr val="FF0000"/>
                </a:solidFill>
              </a:rPr>
              <a:t>creation of </a:t>
            </a:r>
            <a:r>
              <a:rPr lang="en-US" dirty="0"/>
              <a:t>numerous </a:t>
            </a:r>
            <a:r>
              <a:rPr lang="en-US" dirty="0">
                <a:solidFill>
                  <a:srgbClr val="FF0000"/>
                </a:solidFill>
              </a:rPr>
              <a:t>new </a:t>
            </a:r>
            <a:r>
              <a:rPr lang="en-US" dirty="0" smtClean="0">
                <a:solidFill>
                  <a:srgbClr val="FF0000"/>
                </a:solidFill>
              </a:rPr>
              <a:t>states by 1830 </a:t>
            </a:r>
            <a:r>
              <a:rPr lang="en-US" dirty="0">
                <a:solidFill>
                  <a:srgbClr val="FF0000"/>
                </a:solidFill>
              </a:rPr>
              <a:t>Including: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Colombia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Bolivia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Venezuela  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Peru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Argentina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Chile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4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B7996-1D2E-4AD8-A35B-2BC027C1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Major Changes/Effects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B4BB9-C98D-4949-BB28-92E0DF1E0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8176"/>
            <a:ext cx="8229600" cy="4625609"/>
          </a:xfrm>
        </p:spPr>
        <p:txBody>
          <a:bodyPr/>
          <a:lstStyle/>
          <a:p>
            <a:r>
              <a:rPr lang="en-US" dirty="0"/>
              <a:t>There were multiple </a:t>
            </a:r>
            <a:r>
              <a:rPr lang="en-US" dirty="0">
                <a:solidFill>
                  <a:srgbClr val="FF0000"/>
                </a:solidFill>
              </a:rPr>
              <a:t>failed attempts to create nations that unified all or part of South America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Most famously Gran Colombia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F3B09D-1ECA-4B05-8CFE-8C100FB80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429000"/>
            <a:ext cx="5801429" cy="35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8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B7996-1D2E-4AD8-A35B-2BC027C1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Major Changes/Effects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B4BB9-C98D-4949-BB28-92E0DF1E0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8176"/>
            <a:ext cx="8229600" cy="462560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Brazil granted independence without fight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 social change/maintained slavery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8AB098-DDF4-41A8-9870-533CA10A9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2660904"/>
            <a:ext cx="6172200" cy="432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6A65C-FE59-4B18-BDE9-F8D6E49A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Major Changes/Effects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D1350-7776-4EBA-9139-1C18F45ED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All </a:t>
            </a:r>
            <a:r>
              <a:rPr lang="en-US" dirty="0"/>
              <a:t>the new </a:t>
            </a:r>
            <a:r>
              <a:rPr lang="en-US" dirty="0">
                <a:solidFill>
                  <a:srgbClr val="FF0000"/>
                </a:solidFill>
              </a:rPr>
              <a:t>nations created republics with </a:t>
            </a:r>
            <a:r>
              <a:rPr lang="en-US" dirty="0"/>
              <a:t>some sort </a:t>
            </a:r>
            <a:r>
              <a:rPr lang="en-US" dirty="0">
                <a:solidFill>
                  <a:srgbClr val="FF0000"/>
                </a:solidFill>
              </a:rPr>
              <a:t>elected legislative branch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Women, Mestizos, and Indigenous people generally not given </a:t>
            </a:r>
            <a:r>
              <a:rPr lang="en-US" dirty="0" smtClean="0">
                <a:solidFill>
                  <a:srgbClr val="FF0000"/>
                </a:solidFill>
              </a:rPr>
              <a:t>political or social </a:t>
            </a:r>
            <a:r>
              <a:rPr lang="en-US" dirty="0">
                <a:solidFill>
                  <a:srgbClr val="FF0000"/>
                </a:solidFill>
              </a:rPr>
              <a:t>rights</a:t>
            </a:r>
          </a:p>
        </p:txBody>
      </p:sp>
    </p:spTree>
    <p:extLst>
      <p:ext uri="{BB962C8B-B14F-4D97-AF65-F5344CB8AC3E}">
        <p14:creationId xmlns:p14="http://schemas.microsoft.com/office/powerpoint/2010/main" val="41909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CF22-4DA9-46F5-BD5A-57F2225BB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Major Changes/Effects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50AAE-AEF0-4B03-BE1C-7CD539816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1771" y="1775190"/>
            <a:ext cx="5105400" cy="4625609"/>
          </a:xfrm>
        </p:spPr>
        <p:txBody>
          <a:bodyPr/>
          <a:lstStyle/>
          <a:p>
            <a:r>
              <a:rPr lang="en-US" altLang="en-US" dirty="0"/>
              <a:t>Militaries were the most successful part of all these new states </a:t>
            </a:r>
          </a:p>
          <a:p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dirty="0">
                <a:solidFill>
                  <a:srgbClr val="FF0000"/>
                </a:solidFill>
              </a:rPr>
              <a:t>Caudillos, or military leaders took control of most areas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05A96C-1C04-47EF-B87B-D316D2986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979" y="2625475"/>
            <a:ext cx="4169735" cy="29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9647E-9CD3-4752-88A0-869FCAE5A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Causes/Background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59C51-B253-4F5A-B5A2-2A3318933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Believed revolt was the only way to achieve their </a:t>
            </a:r>
            <a:r>
              <a:rPr lang="en-US" dirty="0">
                <a:solidFill>
                  <a:srgbClr val="FF0000"/>
                </a:solidFill>
              </a:rPr>
              <a:t>2 goals for Mexico:</a:t>
            </a:r>
          </a:p>
          <a:p>
            <a:pPr>
              <a:buFont typeface="Wingdings" pitchFamily="1" charset="2"/>
              <a:buNone/>
            </a:pPr>
            <a:r>
              <a:rPr lang="en-US" dirty="0">
                <a:solidFill>
                  <a:srgbClr val="FF0000"/>
                </a:solidFill>
              </a:rPr>
              <a:t>	1. Political freedom</a:t>
            </a:r>
          </a:p>
          <a:p>
            <a:pPr>
              <a:buFont typeface="Wingdings" pitchFamily="1" charset="2"/>
              <a:buNone/>
            </a:pPr>
            <a:r>
              <a:rPr lang="en-US" dirty="0">
                <a:solidFill>
                  <a:srgbClr val="FF0000"/>
                </a:solidFill>
              </a:rPr>
              <a:t>	2. End of slavery &amp; improved living conditions for Mexico’s poor/Challenge Mercantilism </a:t>
            </a:r>
          </a:p>
          <a:p>
            <a:pPr>
              <a:buFont typeface="Wingdings" pitchFamily="1" charset="2"/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1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storage.competir.com/post/grito-de-dolores/Images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724400" cy="478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52" y="3415015"/>
            <a:ext cx="447616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4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9647E-9CD3-4752-88A0-869FCAE5A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Causes/Background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59C51-B253-4F5A-B5A2-2A3318933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Napoleon’s</a:t>
            </a:r>
            <a:r>
              <a:rPr lang="en-US" dirty="0"/>
              <a:t> invasion and </a:t>
            </a:r>
            <a:r>
              <a:rPr lang="en-US" dirty="0">
                <a:solidFill>
                  <a:srgbClr val="FF0000"/>
                </a:solidFill>
              </a:rPr>
              <a:t>conquest of Iberian Peninsula led to chaos</a:t>
            </a:r>
            <a:r>
              <a:rPr lang="en-US" dirty="0"/>
              <a:t> in Mexico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846BEA-90CE-4A68-8EFA-BE9A45341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14" y="3216457"/>
            <a:ext cx="4802616" cy="3184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A87EA0-76DE-4563-A9D4-6EC36528D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227343"/>
            <a:ext cx="4303204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Causes/Background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524000"/>
            <a:ext cx="4495800" cy="5121910"/>
          </a:xfrm>
        </p:spPr>
        <p:txBody>
          <a:bodyPr>
            <a:normAutofit/>
          </a:bodyPr>
          <a:lstStyle/>
          <a:p>
            <a:r>
              <a:rPr lang="en-US" dirty="0"/>
              <a:t>An alliance of </a:t>
            </a:r>
            <a:r>
              <a:rPr lang="en-US" dirty="0">
                <a:solidFill>
                  <a:srgbClr val="FF0000"/>
                </a:solidFill>
              </a:rPr>
              <a:t>Church leaders and Creole elites joined and limited “radical” peasant rebellion</a:t>
            </a:r>
          </a:p>
          <a:p>
            <a:pPr lvl="1"/>
            <a:r>
              <a:rPr lang="en-US" dirty="0"/>
              <a:t>They brought Mexico to a more controlled independence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1752600"/>
            <a:ext cx="4106274" cy="489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183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Major Changes/Effects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486400" cy="462560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1821 Mexico declared its independence</a:t>
            </a:r>
          </a:p>
          <a:p>
            <a:endParaRPr lang="en-US" dirty="0"/>
          </a:p>
          <a:p>
            <a:r>
              <a:rPr lang="en-US" altLang="en-US" sz="2600" dirty="0"/>
              <a:t>Creole general Augustin de Iturbide (1783-1824) declares independence in 1821</a:t>
            </a:r>
          </a:p>
          <a:p>
            <a:pPr lvl="1"/>
            <a:r>
              <a:rPr lang="en-US" altLang="en-US" sz="2200" dirty="0"/>
              <a:t>Installs self as Emperor, deposed in 1823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1823 Mexico became a republic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50" y="2057400"/>
            <a:ext cx="2954151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8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7178-EB7A-437C-BC31-0D9C7BB57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Major Changes/Effects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B3D53-B0AD-410E-A0B7-0575840AB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8176"/>
            <a:ext cx="8229600" cy="462560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Racial castes </a:t>
            </a:r>
            <a:r>
              <a:rPr lang="en-US" dirty="0"/>
              <a:t>were </a:t>
            </a:r>
            <a:r>
              <a:rPr lang="en-US" dirty="0">
                <a:solidFill>
                  <a:srgbClr val="FF0000"/>
                </a:solidFill>
              </a:rPr>
              <a:t>officially outlawed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However</a:t>
            </a:r>
            <a:r>
              <a:rPr lang="en-US" dirty="0">
                <a:solidFill>
                  <a:srgbClr val="FF0000"/>
                </a:solidFill>
              </a:rPr>
              <a:t> Creoles maintained political, social, and economic power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02CC77-F72A-456E-9CE3-A6C5A4D3D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458029"/>
            <a:ext cx="5715000" cy="338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Major Changes/Effects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34400" cy="46256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Native people, mestizos, &amp; women=no significant political, social, &amp; economic rights increase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Church remained </a:t>
            </a:r>
            <a:r>
              <a:rPr lang="en-US" dirty="0"/>
              <a:t>a</a:t>
            </a:r>
            <a:r>
              <a:rPr lang="en-US" dirty="0">
                <a:solidFill>
                  <a:srgbClr val="FF0000"/>
                </a:solidFill>
              </a:rPr>
              <a:t> dominant force </a:t>
            </a:r>
            <a:r>
              <a:rPr lang="en-US" dirty="0"/>
              <a:t>in Mexico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So many people were unsatisfied with the Revolution that there would be many reforms and even a second revolution in the early 1900’s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1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8991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Causes/Background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76400"/>
            <a:ext cx="4876800" cy="4495800"/>
          </a:xfrm>
        </p:spPr>
        <p:txBody>
          <a:bodyPr>
            <a:noAutofit/>
          </a:bodyPr>
          <a:lstStyle/>
          <a:p>
            <a:r>
              <a:rPr lang="en-US" sz="2600" dirty="0"/>
              <a:t>Latin Americans took action and </a:t>
            </a:r>
            <a:r>
              <a:rPr lang="en-US" sz="2600" dirty="0">
                <a:solidFill>
                  <a:srgbClr val="FF0000"/>
                </a:solidFill>
              </a:rPr>
              <a:t>started working toward independence during chaos caused by Napoleon conquest of Iberian Peninsula</a:t>
            </a:r>
          </a:p>
          <a:p>
            <a:pPr lvl="1"/>
            <a:r>
              <a:rPr lang="en-US" sz="2600" dirty="0"/>
              <a:t>Royal authority in disarray</a:t>
            </a:r>
          </a:p>
          <a:p>
            <a:pPr lvl="1"/>
            <a:r>
              <a:rPr lang="en-US" sz="2600" dirty="0"/>
              <a:t>NOW would be the time to gain independence</a:t>
            </a:r>
          </a:p>
          <a:p>
            <a:pPr lvl="1"/>
            <a:r>
              <a:rPr lang="en-US" sz="2600" dirty="0"/>
              <a:t>Almost every Spanish American colony had achieved independence by 1826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2286000"/>
            <a:ext cx="458323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819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4318</TotalTime>
  <Words>512</Words>
  <Application>Microsoft Office PowerPoint</Application>
  <PresentationFormat>On-screen Show (4:3)</PresentationFormat>
  <Paragraphs>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Corbel</vt:lpstr>
      <vt:lpstr>Wingdings</vt:lpstr>
      <vt:lpstr>Wingdings 2</vt:lpstr>
      <vt:lpstr>Wingdings 3</vt:lpstr>
      <vt:lpstr>Module</vt:lpstr>
      <vt:lpstr>Causes/Background </vt:lpstr>
      <vt:lpstr>Causes/Background </vt:lpstr>
      <vt:lpstr>PowerPoint Presentation</vt:lpstr>
      <vt:lpstr>Causes/Background </vt:lpstr>
      <vt:lpstr>Causes/Background </vt:lpstr>
      <vt:lpstr>Major Changes/Effects</vt:lpstr>
      <vt:lpstr>Major Changes/Effects</vt:lpstr>
      <vt:lpstr>Major Changes/Effects</vt:lpstr>
      <vt:lpstr>Causes/Background </vt:lpstr>
      <vt:lpstr>Causes/Background </vt:lpstr>
      <vt:lpstr>Causes/Background </vt:lpstr>
      <vt:lpstr>Latin American Society</vt:lpstr>
      <vt:lpstr>Causes/Background </vt:lpstr>
      <vt:lpstr>Causes/Background </vt:lpstr>
      <vt:lpstr>Major Changes/Effects</vt:lpstr>
      <vt:lpstr>Major Changes/Effects</vt:lpstr>
      <vt:lpstr>Major Changes/Effects</vt:lpstr>
      <vt:lpstr>Major Changes/Effects</vt:lpstr>
      <vt:lpstr>Major Changes/Effects</vt:lpstr>
    </vt:vector>
  </TitlesOfParts>
  <Company>GSCS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Haitian Revolution (1791 – 1804)</dc:title>
  <dc:creator>GSCS</dc:creator>
  <cp:lastModifiedBy>Pfannenstiel, Andrew</cp:lastModifiedBy>
  <cp:revision>97</cp:revision>
  <dcterms:created xsi:type="dcterms:W3CDTF">2012-02-07T21:42:18Z</dcterms:created>
  <dcterms:modified xsi:type="dcterms:W3CDTF">2019-03-14T22:18:40Z</dcterms:modified>
</cp:coreProperties>
</file>