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92" r:id="rId2"/>
    <p:sldId id="293" r:id="rId3"/>
    <p:sldId id="262" r:id="rId4"/>
    <p:sldId id="257" r:id="rId5"/>
    <p:sldId id="285" r:id="rId6"/>
    <p:sldId id="258" r:id="rId7"/>
    <p:sldId id="279" r:id="rId8"/>
    <p:sldId id="283" r:id="rId9"/>
    <p:sldId id="294" r:id="rId10"/>
    <p:sldId id="259" r:id="rId11"/>
    <p:sldId id="266" r:id="rId12"/>
    <p:sldId id="265" r:id="rId13"/>
    <p:sldId id="267" r:id="rId14"/>
    <p:sldId id="272" r:id="rId15"/>
    <p:sldId id="271" r:id="rId16"/>
    <p:sldId id="260" r:id="rId17"/>
    <p:sldId id="263" r:id="rId18"/>
    <p:sldId id="264" r:id="rId19"/>
    <p:sldId id="268" r:id="rId20"/>
    <p:sldId id="273" r:id="rId21"/>
    <p:sldId id="276" r:id="rId22"/>
    <p:sldId id="275" r:id="rId23"/>
    <p:sldId id="274" r:id="rId24"/>
    <p:sldId id="278" r:id="rId25"/>
    <p:sldId id="287" r:id="rId26"/>
    <p:sldId id="289" r:id="rId27"/>
    <p:sldId id="290" r:id="rId28"/>
    <p:sldId id="291" r:id="rId29"/>
    <p:sldId id="295" r:id="rId30"/>
    <p:sldId id="282" r:id="rId31"/>
    <p:sldId id="296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/>
  </p:normalViewPr>
  <p:slideViewPr>
    <p:cSldViewPr>
      <p:cViewPr varScale="1">
        <p:scale>
          <a:sx n="51" d="100"/>
          <a:sy n="51" d="100"/>
        </p:scale>
        <p:origin x="-90" y="-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6BE4-5B54-4E37-B970-8867F618511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82C2-7DF6-4B95-B5E2-5154CF74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82C2-7DF6-4B95-B5E2-5154CF74A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latin typeface="Arial" charset="0"/>
              </a:rPr>
              <a:t>S</a:t>
            </a:r>
            <a:fld id="{18ADEC64-A9A7-402B-98A0-BD17F740183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6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11/23/2016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11/23/2016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frm=1&amp;source=images&amp;cd=&amp;cad=rja&amp;uact=8&amp;docid=BvV4c9QZ4ZNKDM&amp;tbnid=J6d0BAAvgvzQcM:&amp;ved=0CAUQjRw&amp;url=http://tvtropes.org/pmwiki/pmwiki.php/Series/LegendsoftheHiddenTemple&amp;ei=98bzU-qVEYzpoASusYHQCQ&amp;bvm=bv.73231344,d.cGU&amp;psig=AFQjCNEqQKGwWQsAwaONIOP_3bY7W55vhA&amp;ust=140856541612377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uact=8&amp;ved=0CAcQjRxqFQoTCMLp3JyMmMkCFUTbYwoduZcPDQ&amp;url=http://previously.tv/television/michael-scott-paper-company-opening-credits-vs-the-shrine-of-the-silver-monkey/&amp;psig=AFQjCNGjiZ_-JXI1gJp7w8sxT1SMosj82Q&amp;ust=144787125980850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source=imgres&amp;cd=&amp;cad=rja&amp;uact=8&amp;ved=0CAkQjRwwAGoVChMI1brp57mayQIViGk-Ch36Pwkr&amp;url=https://www.flickr.com/photos/javi270270/2207692190&amp;psig=AFQjCNEwVL7Mq3rNx7TTpg_UoYBbDv5cVQ&amp;ust=144795257398555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source=imgres&amp;cd=&amp;cad=rja&amp;uact=8&amp;ved=0CAkQjRwwAGoVChMIpOv39-2XyQIVFFJjCh0nrgw_&amp;url=http://thelaughbutton.com/news/watch-eddie-murphy-arsenio-hall-discuss-coming-america-sequel/&amp;psig=AFQjCNFNLeTnlpDwADjltFu7ysI-qSiAnA&amp;ust=14478634872230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source=imgres&amp;cd=&amp;cad=rja&amp;uact=8&amp;ved=0CAkQjRwwAGoVChMIpOv39-2XyQIVFFJjCh0nrgw_&amp;url=http://thelaughbutton.com/news/watch-eddie-murphy-arsenio-hall-discuss-coming-america-sequel/&amp;psig=AFQjCNFNLeTnlpDwADjltFu7ysI-qSiAnA&amp;ust=14478634872230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596"/>
            <a:ext cx="8229600" cy="5692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Mapping Monday </a:t>
            </a:r>
            <a:r>
              <a:rPr lang="en-US" dirty="0" err="1" smtClean="0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blank map of middle east with ri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914400"/>
            <a:ext cx="822960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12180" y="3682246"/>
            <a:ext cx="289560" cy="1432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10200" y="3907274"/>
            <a:ext cx="1524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80760" y="2118360"/>
            <a:ext cx="243840" cy="701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19700" y="1813560"/>
            <a:ext cx="38100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19700" y="5867400"/>
            <a:ext cx="861060" cy="335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620000" y="3200400"/>
            <a:ext cx="9144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00700" y="1600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3140" y="181356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287857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0760" y="559129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301740" y="4876800"/>
            <a:ext cx="40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219700" y="4918948"/>
            <a:ext cx="28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838200"/>
            <a:ext cx="7924800" cy="41148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first complex society in Mesoamerica </a:t>
            </a:r>
            <a:r>
              <a:rPr lang="en-US" sz="2400" dirty="0"/>
              <a:t>was the Olmec </a:t>
            </a:r>
            <a:r>
              <a:rPr lang="en-US" sz="2400" dirty="0" smtClean="0"/>
              <a:t>Civilization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The Olmec Civilization lasted from 1500BCE-200 CE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Extended </a:t>
            </a:r>
            <a:r>
              <a:rPr lang="en-US" sz="2400" dirty="0">
                <a:solidFill>
                  <a:srgbClr val="FFFF00"/>
                </a:solidFill>
              </a:rPr>
              <a:t>from the </a:t>
            </a:r>
            <a:r>
              <a:rPr lang="en-US" sz="2400" dirty="0" err="1">
                <a:solidFill>
                  <a:srgbClr val="FFFF00"/>
                </a:solidFill>
              </a:rPr>
              <a:t>Tuxtlas</a:t>
            </a:r>
            <a:r>
              <a:rPr lang="en-US" sz="2400" dirty="0">
                <a:solidFill>
                  <a:srgbClr val="FFFF00"/>
                </a:solidFill>
              </a:rPr>
              <a:t> mountains </a:t>
            </a:r>
            <a:r>
              <a:rPr lang="en-US" sz="2400" dirty="0"/>
              <a:t>in the west </a:t>
            </a:r>
            <a:r>
              <a:rPr lang="en-US" sz="2400" dirty="0">
                <a:solidFill>
                  <a:srgbClr val="FFFF00"/>
                </a:solidFill>
              </a:rPr>
              <a:t>to the lowlands of the </a:t>
            </a:r>
            <a:r>
              <a:rPr lang="en-US" sz="2400" dirty="0" err="1">
                <a:solidFill>
                  <a:srgbClr val="FFFF00"/>
                </a:solidFill>
              </a:rPr>
              <a:t>Chontalpa</a:t>
            </a:r>
            <a:r>
              <a:rPr lang="en-US" sz="2400" dirty="0"/>
              <a:t> in the </a:t>
            </a:r>
            <a:r>
              <a:rPr lang="en-US" sz="2400" dirty="0" smtClean="0"/>
              <a:t>east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>
                <a:solidFill>
                  <a:srgbClr val="FFFF00"/>
                </a:solidFill>
              </a:rPr>
              <a:t>Olmec means “the rubber people” in </a:t>
            </a:r>
            <a:r>
              <a:rPr lang="en-US" sz="2400" dirty="0" err="1" smtClean="0">
                <a:solidFill>
                  <a:srgbClr val="FFFF00"/>
                </a:solidFill>
              </a:rPr>
              <a:t>Nahuatl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the language of </a:t>
            </a:r>
            <a:r>
              <a:rPr lang="en-US" sz="2400" dirty="0" smtClean="0">
                <a:solidFill>
                  <a:srgbClr val="FFFF00"/>
                </a:solidFill>
              </a:rPr>
              <a:t>the Aztec</a:t>
            </a:r>
          </a:p>
          <a:p>
            <a:pPr lvl="1"/>
            <a:r>
              <a:rPr lang="en-US" sz="2400" dirty="0" smtClean="0"/>
              <a:t>Named after the practice extracting latex from trees and making rubber</a:t>
            </a:r>
          </a:p>
        </p:txBody>
      </p:sp>
    </p:spTree>
    <p:extLst>
      <p:ext uri="{BB962C8B-B14F-4D97-AF65-F5344CB8AC3E}">
        <p14:creationId xmlns:p14="http://schemas.microsoft.com/office/powerpoint/2010/main" val="41007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4" y="-457200"/>
            <a:ext cx="8761412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66"/>
                </a:solidFill>
              </a:rPr>
              <a:t>Background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6200" y="762000"/>
            <a:ext cx="90678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Many historians consider the Olmec civilization the “mother culture” of </a:t>
            </a: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Mesoamerica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en-US" altLang="en-US" u="sng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mother culture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is a way of life that strongly influences later </a:t>
            </a: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cultures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The Olmec empire led to the development of other civilizations, such as the Maya and the </a:t>
            </a:r>
            <a:r>
              <a:rPr lang="en-US" altLang="en-US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Aztec</a:t>
            </a:r>
            <a:endParaRPr lang="en-US" altLang="en-US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06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FF66"/>
                </a:solidFill>
              </a:rPr>
              <a:t>Map of Olmec Empire: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7848600" cy="52974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" y="990600"/>
            <a:ext cx="3124200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2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924800" cy="4114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Developed along the Coatzacoalcos River</a:t>
            </a:r>
          </a:p>
          <a:p>
            <a:pPr marL="0" indent="0">
              <a:buNone/>
            </a:pPr>
            <a:endParaRPr lang="en-US" sz="3600" dirty="0" smtClean="0"/>
          </a:p>
          <a:p>
            <a:pPr marL="342900" lvl="1" indent="-342900"/>
            <a:r>
              <a:rPr lang="en-US" altLang="en-US" sz="3600" dirty="0">
                <a:solidFill>
                  <a:srgbClr val="FFFF00"/>
                </a:solidFill>
              </a:rPr>
              <a:t>Area is fairly fertile </a:t>
            </a:r>
            <a:r>
              <a:rPr lang="en-US" altLang="en-US" sz="3600" dirty="0" smtClean="0">
                <a:solidFill>
                  <a:srgbClr val="FFFF00"/>
                </a:solidFill>
              </a:rPr>
              <a:t>naturally</a:t>
            </a:r>
          </a:p>
          <a:p>
            <a:pPr marL="342900" lvl="1" indent="-342900"/>
            <a:endParaRPr 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Hot </a:t>
            </a:r>
            <a:r>
              <a:rPr lang="en-US" altLang="en-US" sz="3600" dirty="0"/>
              <a:t>&amp; </a:t>
            </a:r>
            <a:r>
              <a:rPr lang="en-US" altLang="en-US" sz="3600" dirty="0" smtClean="0"/>
              <a:t>humid area </a:t>
            </a:r>
            <a:r>
              <a:rPr lang="en-US" altLang="en-US" sz="3600" dirty="0"/>
              <a:t>and covered with swamps and jungle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100 </a:t>
            </a:r>
            <a:r>
              <a:rPr lang="en-US" altLang="en-US" sz="3600" dirty="0" smtClean="0"/>
              <a:t>inches </a:t>
            </a:r>
            <a:r>
              <a:rPr lang="en-US" altLang="en-US" sz="3600" dirty="0"/>
              <a:t>of </a:t>
            </a:r>
            <a:r>
              <a:rPr lang="en-US" altLang="en-US" sz="3600" dirty="0" smtClean="0"/>
              <a:t>rainfall per year</a:t>
            </a:r>
            <a:endParaRPr lang="en-US" altLang="en-US" sz="3600" dirty="0"/>
          </a:p>
          <a:p>
            <a:pPr lvl="1">
              <a:lnSpc>
                <a:spcPct val="90000"/>
              </a:lnSpc>
            </a:pPr>
            <a:r>
              <a:rPr lang="en-US" altLang="en-US" sz="3600" dirty="0" smtClean="0"/>
              <a:t>Somewhat reliable flooding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2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Olmec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4038600" cy="4114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Cities were religious and political centers</a:t>
            </a:r>
          </a:p>
          <a:p>
            <a:endParaRPr lang="en-US" sz="3200" dirty="0"/>
          </a:p>
          <a:p>
            <a:r>
              <a:rPr lang="en-US" sz="3200" dirty="0" smtClean="0"/>
              <a:t>Most major </a:t>
            </a:r>
            <a:r>
              <a:rPr lang="en-US" sz="3200" dirty="0" smtClean="0">
                <a:solidFill>
                  <a:srgbClr val="FFFF00"/>
                </a:solidFill>
              </a:rPr>
              <a:t>cities were constructed around a central pyramid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Pyramids were used for religious ceremonies  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269" y="18669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major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San </a:t>
            </a:r>
            <a:r>
              <a:rPr lang="en-US" altLang="en-US" sz="4400" dirty="0" smtClean="0"/>
              <a:t>Lorenzo(The Cultural Center)</a:t>
            </a:r>
            <a:endParaRPr lang="en-US" altLang="en-US" sz="4400" dirty="0"/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La </a:t>
            </a:r>
            <a:r>
              <a:rPr lang="en-US" altLang="en-US" sz="4400" dirty="0" err="1" smtClean="0"/>
              <a:t>Venta</a:t>
            </a:r>
            <a:r>
              <a:rPr lang="en-US" altLang="en-US" sz="4400" dirty="0" smtClean="0"/>
              <a:t>(Replaced San Lorenzo)</a:t>
            </a:r>
            <a:endParaRPr lang="en-US" altLang="en-US" sz="4400" dirty="0"/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 err="1"/>
              <a:t>Tres</a:t>
            </a:r>
            <a:r>
              <a:rPr lang="en-US" altLang="en-US" sz="4400" dirty="0"/>
              <a:t> </a:t>
            </a:r>
            <a:r>
              <a:rPr lang="en-US" altLang="en-US" sz="4400" dirty="0" err="1"/>
              <a:t>Zapotes</a:t>
            </a:r>
            <a:r>
              <a:rPr lang="en-US" altLang="en-US" sz="4400" dirty="0"/>
              <a:t> </a:t>
            </a:r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Laguna de Los </a:t>
            </a:r>
            <a:r>
              <a:rPr lang="en-US" altLang="en-US" sz="4400" dirty="0" err="1" smtClean="0"/>
              <a:t>Cerros</a:t>
            </a:r>
            <a:endParaRPr lang="en-US" altLang="en-US" sz="4400" dirty="0" smtClean="0"/>
          </a:p>
          <a:p>
            <a:pPr marL="404813" indent="-404813" algn="ctr">
              <a:buSzPct val="80000"/>
              <a:buFontTx/>
              <a:buChar char="•"/>
            </a:pPr>
            <a:endParaRPr lang="en-US" altLang="en-US" sz="4400" dirty="0"/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 smtClean="0"/>
              <a:t>These cities had populations of around 5-10,000 people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65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504825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Olmec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6900" y="609600"/>
            <a:ext cx="7924800" cy="411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Like the other river civilizations the </a:t>
            </a:r>
            <a:r>
              <a:rPr lang="en-US" sz="2400" dirty="0" smtClean="0">
                <a:solidFill>
                  <a:srgbClr val="FFFF00"/>
                </a:solidFill>
              </a:rPr>
              <a:t>Olmec were an agricultural civilizations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Mostly grew Maize(Corn)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Began to be domesticated in around 3000BCE</a:t>
            </a:r>
          </a:p>
          <a:p>
            <a:endParaRPr lang="en-US" sz="2400" dirty="0"/>
          </a:p>
          <a:p>
            <a:r>
              <a:rPr lang="en-US" sz="2400" dirty="0" smtClean="0"/>
              <a:t>Also domesticated:</a:t>
            </a:r>
          </a:p>
          <a:p>
            <a:r>
              <a:rPr lang="en-US" sz="2400" dirty="0" smtClean="0"/>
              <a:t>Cotton</a:t>
            </a:r>
          </a:p>
          <a:p>
            <a:r>
              <a:rPr lang="en-US" sz="2400" dirty="0" smtClean="0"/>
              <a:t>Rubber</a:t>
            </a:r>
            <a:endParaRPr lang="en-US" sz="2400" dirty="0"/>
          </a:p>
          <a:p>
            <a:r>
              <a:rPr lang="en-US" sz="2400" dirty="0"/>
              <a:t>Cocoa </a:t>
            </a:r>
            <a:r>
              <a:rPr lang="en-US" sz="2400" dirty="0" smtClean="0"/>
              <a:t>bean</a:t>
            </a:r>
          </a:p>
          <a:p>
            <a:r>
              <a:rPr lang="en-US" sz="2400" dirty="0" smtClean="0"/>
              <a:t>Beans</a:t>
            </a:r>
          </a:p>
          <a:p>
            <a:r>
              <a:rPr lang="en-US" sz="2400" dirty="0" smtClean="0"/>
              <a:t>Squash/Sweet Potatoes</a:t>
            </a:r>
          </a:p>
        </p:txBody>
      </p:sp>
      <p:sp>
        <p:nvSpPr>
          <p:cNvPr id="4" name="AutoShape 2" descr="data:image/jpeg;base64,/9j/4AAQSkZJRgABAQAAAQABAAD/2wCEAAkGBxQTEhUUExMWFRUXGRsXGBgYGRwgHRoaHRccHhgaGhkaHCggGh0lHBgVITEiJSksLi4uGh8zODMsNygtLisBCgoKDg0OGxAQGywkICYsLCwsLCwsLCwsLCwsLCwsLCwsLCwsLCwsLCwsLCwsLCwsLCwsLCwsLCwsLCwsLCwsLP/AABEIAMIBBAMBIgACEQEDEQH/xAAbAAACAgMBAAAAAAAAAAAAAAAFBgMEAAIHAf/EAEMQAAIBAgQDBgIHBgUDBAMAAAECEQADBBIhMQVBUQYTImFxgTKRFCNCYqGxwQdSgpLR8BUzcrLhJEPxFlPC0mOis//EABoBAAMBAQEBAAAAAAAAAAAAAAIDBAEABQb/xAAkEQACAgICAgMBAQEBAAAAAAAAAQIRAyESMQQTIkFRMmEjFP/aAAwDAQACEQMRAD8AFWVB1U6ciDvWweecxzFDsLxu0ViWY/uhDPyqth3dnfugFkyc877bcjUkuyhdBa9iYGpifx9qAcS4YzloElvCNRJIYmPlRrDYeDLkFuo2HpNB+LcauW2ayy2nQkwHXWDr4TOhBk0S7C6F0ox+qZStxTIJkExyoY95sxkkmdaJcWe4GSWJgAqdyNOtSYxhcIdlGZwCSo0bTfyPUU9OlZPJWyXhmIW4IZQSAN/0NFrJ1moMFYAHhWAYq3ZsE9aJsyKoy4dDNV1zeY8qvG1UV6yZpLY1IwVisY03rwp1rVLnSso0kUvy1ot2awTXrhPeRlgspMA6/wDihCXTtuSYijfY253WIcZC5NtvH9kRuGHyI9DWvo5djZxa4ttRabKinmW19gNTypdu3oP1eIgfeQmfLU6V7jLOY5jJJOs/p5VVdI0yyCKOEa7MlLZFxFyFzZpCkEZJ0P8AQ7VEl2VUwQG1iNj9pddjNW7BjTYRzqnxO6+rIQc3hYHYk6Zh50bVmRnT0QYe9mYkeJF0jbWd550Rw6yZGlV+HWCAATqOR2PlRfCYUOyJbBDMYIOyj7TfKp5K0WQko7Je8TLqywN8v/FH+HgLZLOihm1g9DtPtyoTjeziKx7llDgSA67666gimPFguinTUA6DyoYRldyFZJ30BcZatMuqAE/aXQj0Ipf4ihVjzjb/AJo3i2VDPTWkzF3Rq90uoeWBQ6xOmnpTJqukDCbTJmxRGv8AZqlfxPMc+VQYlwNna4sSCdD6HzrWzaLnw/M7UMLHtqStm6XSkOhIMa60VwvEFLB2sKWAgkoseonnQ4AW9BBPU6wa9IzanX1rm1HoL1ubt6LfHLmdyUTQRsNPwqlwvwF1KZhdhZJgATJEczpW62SdEzSf3SdvSvcZwl1RXcggkQCCf/Bo4vlCifJj4y0xp7O4Ve9Cqq28gLNl3bTRT1Gs+1ace47hu7e04z8ltC2SVPWRp50sXuJxlYktpEqfh9YH4UH7QYom4GR2UMg1kifluaVCPz2bPI1DQUxXEGbKbZKqFAAGm3kdqylS0twiRmOu8msprxpsk9kzrCFZ2E+QqBrQzkgCTqa9R+daNcjrSH2PXR5c3oDxzD2y4a4DlLAGN6MXrmtUeLXICf6v/jRNhfQrcfs2w6i2eRBkydNj8qr4XDkjwjb+9q34un1+24q7h0MBgRoDv050+L1sRW7RbwGHIiSTWuKxi2iC9y4M0xlAOxolhFETS32pP+WPuk/M10q5JBwtRbLX+M2v/evfyivDxe1P+fd/lFLM1lc8cQPdIY73ErJ/710/w1Be4jb+zdue60Dryu4I72yDiYwH4b1zNvt0p57DuWw95tB4lBzbk5DMfhXMsAfGPOR+Bp27K4/urR2+OSJ1jKBtHrQzQcZWtjbcQxy50D7QPeFkmyPFIDHmF6j3pjtOty0HVgZ286HM5Uzz6HajQIi4DH4pG53QNSp3jy50Qu8YFwBTbCq0EEmTIOw6Gmq6Aw1UeUCIkeVDH7PBoW26W4JIBWRHVfPStp0Zpsu4NGc+BSzCDC68tjV0WccL1t7NgAgEOLrKuZSOs/lRHs3wlEUILiSd3ePEeZ0q09hc3iVGgkAqNNOhpfG3QznozCO+bNeVFZZGVGzQPNoAJqZOJqkgwVE7asJ5Zd4qy/CrPdq7MkMSMqHXQE/prQdMBbdjbm2ojQ3NvKCNaNU0/wDALadFHGXQ8zonMGAX8h0HnQtz4ixtB9AAoYSI23OwrMfhgpIyqxDbjaeUGqeN4foC+ItMTvbUa7TEnQxzo1SSMdnnFcOzeIC3sPtDSBQDM4aTI86IYDhauY71bIidRObXYAfOpf8ADwjgK63PiluRGmomiUIJ8Wb7pcbQOv3dNB4vOof8Qc6Ko03NGP8ACi9q5d+kIchjuwNTrzbrWvZ25kcxHLkP1ofi21+G85VdlnsveuHMblsZQJVxIltdPPrRHHcQBDB/EoBb0MVW47xhkEZgzHYHYeelLOMxzG2y5iWaNvxpMmgrZcwnc4lSg8DjUMJEjzHOqHa5Rb7u0JbIsz5Vb4GlpAHbQ1W7axmt3F3I/Chj3ZreqIeB5zbOWIzHcHoKyoeG8XVUg2ydTsSBWUxolsauGcUVhBYeECeo5GigcH0NKYw6XIyFLdzYZZzHyM6Va4bxN1ud3dBU6CCOf9KTKOx8JWg5fFUOJ4TPb3ghswJ20iiNyojBgHnQS1Q5bQm8Rt/XKDRLC2AVII6/lUHE0U4odCdKJWUAJ+VNg9IU1TpEuHtQmmmmo86WO1x+uA6ItOIt+H1IFJPatpxVzyIHyFEv7N6xsERWCvYrynNEx6K8rAK9ispnEmGMOp8xRtLcLMgEExrvQBTBnprTJhsMbrm2sbyJ/wCTQZOkx2JXoucG7QNh5Rpe2dcvNTzidxRde0+GY/aH8J0pcxHBr6n/ACzr5rHzms/wFwJZlBOyzr7+XpQKQc8Tj2NtvtDhWgd8BqNCGH5ih1ntILb3DcLNmPgClYUTpEmPWoezXDrYusGUEqAQzLIk+R9DVDtHw+cVltqsMJGhC7CTrsKaBxLGK7TZtHFm5bDSLbaR18SGeZpjt9tcGECq5QAABQjaeW2wofhOw828xvIrf6QV/rRHA9j8MAO+fO2/hJUHygcq7jRnZXtdq+HrcLoWVzpOR9Qd9OU+lbYrjWEugrd71hOgFq4PxgUwWuG2LYhLdsRPIdetQ4wyNFFEgaFW5xWysd2LgUagd2/9KHXcdZzFwrhjP2H/ACIphxS+ISpGlUb11VHiMepozqF+7xC3oHtMw5SGBFTjjtoQArQARBHIjlFTXsVbOm/nr+dDr9jTQg6UMmzeJKeLYfQqmV51JnXSrtjiFtfEToelLV3Dk8udNXDuHSoGgPmJ/wDFKk32hmLGm6ZjYy3ccEzA+6akvYdWYBLWYtzG/kIqQ4U7TA/CrFmzHNfLxRH4VPKdXZXDx76ZpjeHuuVu65QQIJ+Qpe4wVZVygxBAn1rpfDLhNlzIzhW666blornNhzCMBJB33A8VZCdx0Bkx8HTKVi2kbsvkPQVldE4egCa2QxJJnKtZR+1kvrQvYDhi2mz3GC6wonz/ADqTtMVUo7Bt9Y3j0qjntADOjsZ38QG++pqziTmfImYhRGoBIn7xpeg43+BHCYtHXwk7faEHyqtjsUqQzHbWOswKH4nDtZYZWZgOVb4hRfgrtHyIMwa2e6sZFoLHC4QlCxJvESuVjtruNqqLAY66SRVe9hLgU3HtsCBFsoQVMnZhuDRTgnCM9vMSyxBdYBPQBY5+tFTQlvdEltQcg3lqQOJ2Lly/dKozSzHQHrXV8Tat2u7W3b8R0WWMjfNJ66cqp8UfKFQAF2kaEqBJGpy8tBv50uOfi7oo9Vxo5Ndw7KYZWU+Yj860IrpPGryLcW1cCNbZRmO5mNTJEmkfjPDu6fQhkbVSJ25TI3qrFnUtMRkwcVaBor2vYrcLVJMaAUx9njN9dJleXp6igViwTtR/heCK5HYxrA1j8vSsnicoP/A8WRRmPOItqRqtwA9XiP5SY9qC8R4eT/lMMvMNdLHUawX2q4r7SVX3cn8CK1s3A/ME9GUz+JrzU5dHrSWN9sqcNVxbXONY1+E/hXuVBdtkcwRrEA6dOsVYvWZBIXb91R+VUwQSumxB2jX0qjEnytiM/HhURijxR4iYBK7KB68zV7CYC0wP1RPKRruDHPTaheFuMoEGeWokAeY6UWwWNZd0Uz+6x19vc0GfHnb+D0O8WfiLHWRfIF8W4atuMrNbkGNTuNSIrzg2JuXkdCJZDBMEacjBonxC49wzppsNNAYq7wWzozHTNrPlEUWJTjH5vZN5DxSn/wA1oTuLvdG41/GKzgHDVuPrBYCddY2G3XWmjj/Di6aHMw2n8qWBaKkEEg9QSDPPandp0xcXGMk2rQcvcFEbMBvy/pQPivBYUlASSdsvL1AolheJXNu8ufzGiFrO5EkkdSaiXj5VK3Nnqz87x5RpY0c8x3D4X/jf3o9wjCgqFYSCII/rNWeP8NKA6+Y3qfhdthpGvkxPyzCrMjXGzy8X9GljApbcoiZVPiBWNeokn8Kt9yAdXUf6gv6VbxOIUKEdHzTKnwiI5mNa0tY1GIAjXkVj2mKgzNPtluHKoaKXG8aLVh1QgNlOomNfciuV2cRctsGV48idD7V0ntSrrII0MbMY/KKUeJ8JzDoQNIG9O8Z6ZJ5zakv9CGA4mjrmzMhJ1XMd4Ex5VlBLd61bGU4dWI3MtvGvKspriiVWNTYXJbzXGDEEmBzPIUPvp4ZIG8udZnoJq1dul7+UsoPIZiMvnsJNGHwS5VWTpzmZ9Z3qXfZTaqhWbDL8YueE7Cdvaq2Hx4UOqA6nSTzG5FM6cMA3IblMQfKkziFjK7nzP5mnJ3piuHHcQ3huKqLaPcZl1h1DGD7DWavYrjH0Yj6KBaW4BqQTO8nUzO3zpd4fjVtwXRoXUEAEnTnNMl1UxoAsXLWcKTDvEAwNYBgzlomtaBxv5Go42XdSt52g6K4XQ8+v50RfEvdPfC3mViM3hzEAdPLWg3ZTgl36Xku29EBzLEiD6bg9ae7/ABS1hW7vCYcu25A8Kr11/SpszWqPQwwb7LnCeEW7lp1u2wZEagSB1H4VyjtnhTauNaYzkMD05aekV1rF8TxZsBrKL3hYKQdQgP2iOdc3/aPg7ov22uxnuW5YroCQSsj2C0vxU3lVjc6XqYkKtXcJgi0VNhcFNG8Fajl/f9ivoYYv0+enkPMBw8LsP6VfuWfAusZWBPpr0reyPnWmLvACJBJ1+VMyy4Y2xeO5TRXxnEfDCj2/rVbCYxQvjuqhP2S2ojrVnB4SSqnMM0z5gelX2uZPCqqANoH515OLFq2epKdO0VrGLLEZXDgCPCZ+ete3GgjaMwJPv+VZjLUjvFUK43IAGYcwYqS9ZlGiAYkfmK2S9bTQ6DWZNPsYsJZYwRz3olhsMfI+VDeAYuUAMBgPnR5bmmoimOWyVIgxGHzZVAEnT2ou1kLCg7D2ilXHNiI7ywslNcu2Ycx60v4ztxiLVxWuYRranSXJBPuVigls1aR0PEppMzH5UvcawoI7xIBHxDaR1oDiO3LuCtq0WuNsJn1Og2rfAJi7it35VQdQBv6GsWjbsmwuKAOtHMJeBiNqVntOGjT1nT2opwq51+dNkgVoL9olD2gOewNUcNYQGSFY9SJj0JqHiOMzMFB0ra3mJARMxOgnQe56Cp8raSiVYEtyYRSxanMbYnmZj8qt2+G2mIOYxIMEyPymrGD7MWyoN+7ecxJFpu7Ueirqfcmo73DDhzms3rjJubV2S0dUbc+hqaWK9j458b00CO2nDAbTmA2bpJj1iuNpeuI0BnEGNyPXfau0cbw5u2riBnAdcykEiCNh6Vx3h9gteCsY11JE8+nOn+PLTE+Viet2mGW4qE0jpuMx25kGsq0/ZC6xLW7VzKdvDp7eVeUSzRasS/DafYHx9k2bxFwByDs0+xkU18B4wbgCuAp2EGfnO1UeJ4cvdfvF3aPMA7RWcG4WUJ+1sehHSdKxVKOxErU9DSwilLG2EJ8Qk5jHuTTdeXT5UrcSbIsgTBJ/E0p6pFUegNib4PhIIK/3vU3YzH/R8Qt7XKDleNTkO8dSCFPtVaxbN1XYxJBI9v8AxRDsXwu5iLi2rQl7jBRMwAAWZjHIAH8KtxK7TI5ado65gL2FLLcsXUu3CpGZXklZEyMxOh67TV3iXELeUBrXePyE7HlSj2P4Ll751J7xcmabeWGlwVPjJkga+gojcxauxR1CtsVbSf6ivKzRUXUWetim5K5BGxj2Qkd2EZh/mm8mVTy8BE7xSd+0bFd8cOxAnK8lTI3WYPSp+0PFUwbqlrD2WJAfUArqTHUzpSxxPjL4khnREKyAqTGpnSao8XA3kjIDyc6UHEr21AiN+VXbbRyGtUbJnblrFTqdBX0KPnWXLWpOtQ8RGinXQ8/w/KtrTjXzqy9oOrLrqPkeRFZkjzi4hQfGSYJwt+5bcXM0oCSR0BFGLl0Hxbg+Uz6UJTfLsy6EH++dT2sOPvp1yOQPlrHtXlJ8NM9X180pRL3esfDlyk6Qd46npVm8sWzOmkVXsIlpTBCzzYyT5knU1SuW2Y5u9d1Q6CB4m9AJil5JKY7GlhVvsZeAEHLpMj8aZbqMfBBka6aaUr8Dv65ghUEyVIIg89D70f4jxUICxVyQNQqyY9t6bIlTCNiwAByjf/jqaqcX7pk7vEG2UMeFzqfPelS9jeK4qRYtJh0MwW+MjrrMfKhuJ/ZjjLhztfDvv4s35muozb6DicNwuHlrQRTzI1PzJqpc4pbPw3deYJ/rStf7CY9WKmD6MT+lSXP2dYgJma7aB6EmfetR1MYcq3PtV7h5Gh0ik23wjFYdxoWUHe20gU34e7nGbWYg+tajrM7wG4POY+VMXArmVlPnBnbypJ43izaa045PqOojX8JpsweJtsFZTmVh8v8AkUnNqSkUYtwcR+ZgwAM89tq8yQvOBy86XbPFrijKGtOOjypHyBmt7/GiR4mBP3VOUe53pHNI2OOTdEXEbiyZ2ExXKeBW3uYt3t2kKyZLbDXkepp64vxS0pW3cf8AzDl2M6+lJna3FfRrvdYZwigAnKB8XMzWYdtt/Yzy8igowj2jouA7QOiBBbtDLp4lM1lcywfbbEqsEI5/eYa+8V5XLxpJVZK/Jk3dDrieFrdMnwt1HkdKyzwhUykszFRHQHXmOdEdue9aPrU6Y4r3+dLXEbgXQiQZB9KZb5oH/hd3FYi1YsgF3Y7/AAqo+Jm8gPnoOdN22kjloEYGyGurbsWrjM0gW1GZtd4A2Gu50FdI/Zz2WPDS9/EOhvlSq208XdZiJLuDEmAvl1pr4P2cs8OQW7LDv7kd7fYCW+6I+AdBtUWPtrauFWEF+eviHnJ19q9LHGiWbX0SXeIhi6FFRmbNIWMxjQsRpMRrS7xLBByRcUN6/oaK3Np6bf3zFBLvE/o9+8uIwpxNrPo9kd4VGRYABIII1kCkeT46ltdjcGdx0+hI7acN7sK6livw6jbmBPPnQ/sxwV8VcKBu68JOYrmEjLAIVgROYa12XjHBMPdwzpZw7DvkgMbW0jQzcOh1G1cv7B4O/wB+LgtXmVQ1u4yo2UEaESBBMoNqV48nBNP6GZkp7iUuL8Fv4RoxCQJgXFkoTy8X2Sehqog9a7ILgOazeVXUqMynUMjaSQdiDXNe0XAzhL5QZjbaTbPlzUnqv5V6ODyOemyHN4/HoG2tJFWlXXeqyip1bWq7Iyrxq0DkIHj2nyHX3qilp51uOw6Jpp5EiiOOXMpI6RI896rYEBWXf28tvxrzvJl8z0sGoIlsYUO6i2DJMLnYkzzzTtRf6JdRjbZfEdNIIbzBkVJh3B10JGx5id6vOUuKFu5o0MrEj51JOSvZbHA5LR7giM0gP5ltid/D5UcxuGLiInkeUj1paNtLbAI7kfeIJEaDbyplweNzhddtjT4u4pkk4cJcWL+JwmMtT3F7MB/230Yej7GPOtcN21dRkvyrjQg7/wDPtTZcsBtTv60vcW4clwQy5vUSPY7iuMIsT23A+0NvegmK7Tgyc+p51UxnZdVJIDEHo50+deWOzqDXKf4jNEkdRU/xW/eaEYhTzFGsIhESTPmfnW64RVUxpFVheO5rUqMZaXB27zgXEzhdY9amHCVtmbDtaB+wfEvsNx8604ZiQoLsdBAq79NH2Y9x+tKyMpw6NE+kL/7TfzL/AFqLFtiyrRbtbEjxmTHQb1MmJZjA9TrW9y4JB6VPw3ZTLJqkIeDwd6/cF13B1k66iOW2lX8bw629t/q0tlFPiDMZPUk6k1vxRms3HWycskuTIIJ58qM8Dxlq7aZDcFp20MAQfMTNMlOujyZ257EnA2EK+K4imdijN+IrKYbvZd7ZKoQ67gnT8tK9pnsRg5MYFe2wY1ra6CImJNYTprXnxWy6ynjG0pt/ZJwsi1exZ3c91bPRFP1h93kfwCk3G3OVOnA0IwOEZBobI0zELJ1JgdSTVvjw5SsVllUS/wAScEPlbMJg89YGvUUJa/IC3JdAdQSZU9VO40q0MRBZjJGUnLuJjX30oKnEVZsolW/dII9I6jcVa9KiZO2Mptuo+rC3LZGqHceanmD50PRwGNyyCnK7aGkjkwHJh1G9WuF4z/tnRgAR5iJFbY7DhyHU5bg2PXyPUUpsYkF+EFTbChrrLOcF2GgMSsj7IM+01BxQxCpiTaSfCmHtAmZkwYaefKswB7qyTcARnM5TrA5ex1PoRVK9x+2EPeXu6iSRbC6KPOCBXl+RL5VEvww1bKXFNHt3Rn0JR86wxV+ZEDZgPnVPtNw4YmyyEkXF8do/fAMqT0YSKv4fFJibLtazMslQWfMTEHXXTlVTG4oSYOqan+RjVOBNQViszTlaOVh9vM1Kj71Jx1AmJvKNhcYjyDeIe0GqIuRXsQnaTPKnCpNFs5ySqrKncyOdVbmFuJlhGJncMseh10q/gDIOvOKkZjI/vlXn5J3kZ6mPGvUmyVEvH4bdsHeDc/OF/WrODtOwBdgv3VEx/E2/yrSzdgjSprVwgERsT+Ovy1oK5xdjL4SVAHtTh2QowuMRJEGBGgjVQOnOqnDe0Vy0ZJMDXSmO7hVvslt/hY8txpuKXeK8HbDvkuEEH4WAgOOXofLzrMT+IHkRXIduGdp7d0SDEbzV08TTcgetcsvYODKMynoKxcZeXTMTFNTRNxZ0e7xG2deXpQ6/xNDtApKPELh3M8tqiuYgncn2reSOpjHxHjC7A0Ex3FC3gtjU6A0PuEnQST0FX+HcPI8baGJ9KxOzaCfCrFxFCtDgjbMQfyg1vbxFzbunkdNQfepASF9RXmFvmNaRy27LZYlSosLjHTVrV1eROUn8prGxoJEpcE9UYD8RUuEvGSZ0969F3MxBPPTXzrr+NoVk+LqyhxZyUJCjUajMBovPrNQ9meJuEWzkt76FmEGfuxVrGWlUO2QkjmBO+/lG9LeLF1HS6to21B8JjwyKKEbWyGWzpdnhaxrlB6Lmj8GrylSz25cCHtgn7hgRHSsrPQgOLHG4m1au0A1M4OmtU7jk6cpqOOmegVsROtPHYy4z8NwxGoVWT3S4yn8hSReWAY6UxfsyxwGDurMG3fMf6bltW/3Z6t8Z/ITm/kYL+FzjNaud1cXWDseu41FAuInvD41i4OZ5xzU7FfKrXFu0di2MxuFWHPSJ/Wlt+LPcBKWL4Dyq3DlVSxP2FuiST5DnVrEJBUY7xJEq6rrtrBimng9w3IdgIWJPInpSvw/spfDq9+6FDEIFGUvJ3zFQANh1pnx+NTDplHIbf3zqHysvBUV+Pj5Oz3j/ABa2iywLMdF5knyFI3bj6Rcww8QJzKTatLoVkSrHSTsemlScVxBdLt990RmHlAkADlH60R43cY21UBpd1yEA+IHXpr8MVPgx65yH5p74xA/YXB3bVtw6tbBeVBYDdQJgExsKtYvES2IhSTOSOpVVXT3zfKjGDtxpsedJnaHEzdKq2RAxZ3mNSxMfiatW2SdIrdsMMReRsur2bZIHUAqf9ooWigU0cfvWMRh7V+1clkGQwDDCevIgg/M0slgN/SqIT4wbf0InG5KjfBtEg9fwra/dgrtE/pWcM4ULrSjEEjcjMvodZFWbnAbg0Ny3H+k+3Opa5y5FiyOEOJrbfWf1qzaceLrpVAcMu5gGW3lJjMGMx6EfrTbg+z+FK6iWAmZM6+holHjZksnJIA4NpxFtdRJidt6acbhUKm3cUPupBB5bem41FBL3Awt5jh4zIA4L3HIkyAMuoonjRilAa93eunhMkT+8QBpQKo6MyNz2LmP7LOpY2YK/uNMj/Sx3HrS3jLDKSGVlPPw/3NPVw4kHL3DMWJAyOCugnckFdDVc4LEE5biqk7ZtQPIwd6JuIGxLSyTsrHnzrc8ObdmgTsRM003cJcUgTaktlzeKB6jfWtbmFvKCXS2yiBmRtPUggGspHWwVg+EpBIkN7/2K94gAltgNDG3OrTXE+0rAnzPP0NR4jBKwyhW1mZaNvMnSmwcV0A7B6XQVBB5VPgLHeOFa4tsc2aIHQTVazwRpMuwUbBQZOu2Y6e8U78M4PatW1dMH3jMOZVz8309qnmkrf6ULM3X+FXhPD8HbufWu95uVsgZD5yuh96tcUwuEFtillbYbbxEEN0Cry96l45athB32Hn7qWxmT+O2aVuEYM3Gb6NfuSD4rd4yMvoTOkb0jjaFTnKT2yHiXEsKLTWxYCOw0fPc+IfdJga8qBW+0N5w1h8jrc8IB0CHqpG1H8fwJb75btxrdySIUApPUdJpdxfZ+7Yv2kH1mYgrl3MHXSqsNcbsVxstDsff5G3/Of/rWV1DB8DuMs95bXyhmj1KiJrKH3IbwRQTbUx61C2vKlXjHFGclG+FT4Y8t9aM8PvlrancxU6x6sJT3RaxY8Len6VF2LupF5HZwPq7kIoMgZl5kREj51JiicjHbQ/kaE9mcULeLwxaMrOLbTsQ8CD/FkPtTMLqZ09xOhvibGGtC4uHzXHkWlZcztHONt6n7L2rqK2KxrMb7tABhhZU7KsaLymOlVuM3Lty8QW7tFGUhQJKjkWiQPSstcSyrkUOFmAykayNQAYzbda9DlTJvoJ8RvBWQlpglx02gH/8AalfieMkM7bams4szqxIBNtgAHAnXXMsLMMTWqO9pGv3kFvDgBAHHickwCB9kc9a8zLF5Mu+kejjkoY9C4MWTnhiRcDKV5eJY/DSnXgatcwWGYsPDkB1PxBjbYgbamh+I4ELwF2wREbHp1WNzRPCYQLhCikBcres+Js38wqppJUTXbss424LNt3J+FWMegP6xXP8AgvCO+fNfuZueRF0nqxMdeVNHHeJq+ExGaRAUj0cKR7SYpT4DjbmdgnuSo01G07neutRTbOS5UkNPaTgp+iFkuMVteLIEQLl2OgE6AzvSnwTxXCPutAIkTyNHO0OJv4cKyYm463AyulwKVPh5QBGhoH2WP18eRj10osMlKDa6BzRcJJDhh8ILVvKoEzJIEa0PvoZ1ondu6nWPU0NeZ1Ncv8MZUx2Gd7Z7sjvFgr0MHb3EihNntADoyZbi6b8uhHrFNFhwBBjWo8VhrTkFktsSI8SgnfrRM5UDOG8atlsrGGYgzygagTz3NFsVxJSQQ+3npr5c6EY3glp5KjuyQNVPhHTwbUKtcHvJoShX94M3+2P1oHf4bSGaxiEOZg/2gdSY+HKZjapcTcjVnXluABqdIOpNUOGcQRbeV8qkAyGGh13+VS9+wkqAViCpBgCZGonkelDRh7fRwYyqQNfi99NNarYzCl1m4HtW4kurKQDyzrvl2q5YvBxBI2n0ih+IxLF5sIlxx8Ss0Iw6yNyNorjDdMKqKjZBmUyHB0boSJ1nehuExBxDXBbfK0kiQCNG8Q9NqIcN4mgvZSM11gYknuweapPTWvL3GlRFOVQFYo6AQenh5k9OtYn9Gcv09w3CEDLmcpfmfqz8UH9zUa0UxOKvIrd2l214RDgHKik6zyGs6jb0oz2WD/GbLLbMEQjFmM6nQQo30nc8qacR2jslgHTKx8IBgGegB1+0fmK705m2lE72462zh+Ns4uyWZ171GMytzXX7y7GreJ4PfGS+Pq3iVW5cUvl6EAa+5rpnaiwMTbHdWmIBVguRgrhROrKP3jM7aCuScXw9x7jF7xtOD8DJAI5QQdR50uOLJTuNUFklj1TCnCMZZW43fuRbOrGD9W3U6bCm7iK2rIXLZOdVk3EAy3LbbEXG0Fc4N0NaJJHejwsob416iaZ8DxD/AKZsMGLWLiwsy3d/cEDY66cqU4aYEJuMgthr1iD/AJtrX4RiwPeFECspU+h310tYVSg2LNqfPXWsrVHWh9Te7AbWzcBKbifD5npTJwa062VzCDFKWKuOj543O2nXpTDwTiodQAfUcxTWm4i4yVhXEMcjSOR/KlHHqSoC/FmAHrpEe8U23rko+umU/lXnYbgn0rFqDAS0GuszbSIFv18bBv4aDGvkNb0MtvHF2dX7xwNSEBJgbzG00O4hiELFyQAoOWDog5Qf3jAp7wPcYW2beFGZzIuXj8Tnmf70FJvaDsX36k23gs0gMTAPOPWvQkm9ksWkKmA7T4g94ocvbtrmL5jbYxoASmhk1p2Sa/iLrWiGaxdUqwZ2YI2pDqW5zvTTgOy9q1a7thnDnMZ0ncD21qXB8Zw1nwIFTLK6MJ8JjaZFLYaol7OXWsqLbloBKweUafKj+HU5Htj9519m8Q9ocUJxGLS6O9tEOB8eUiUPUiZg1JgsWctwtn+IkHkAukHTaFn3oJdBR7KNrhobu8zZXKmzcQ/DcAGq+o1I9KAYHBthrt20qm7dRhkVdSwae7LRsNRJNN1nhouKgvEIqMl83MygqQB4YJnxS4pj4LxO1cZltIVA0llysw5NrqVPWps860V4I/Yh9puz2PayhZrV7xCVRchQn7zNBGsUtdlLM4nUH4TOxjUV039oWJVMJcBAMwIO05hFc27En/qxppkOgGkArReHNyjIDzEk4sa8agDEQeYmKF5ZNTdr0v5l7gmILNsDvA396EYG3e7tw7EtmIBn7gjUDzp8ZE8kFoAIqQqIpe4fg7qXALjSjKftE6iORHnUDcPe3cUi8coYSNRIJjr50VnUMouEHTpVRnDMJYLrW966QNCKE8RGcEZoMzPKa2jgritEYBpBgbeetarcg67bzOuo2pfsWrokF18tTU+W8NZB5RM/nQHUMOHu3F0z27gGozqJ9yDrz5VtcV2KMq2kGucACS3QHkKXlxl0b2/7+da4vGM7qrL3ZGvPXTQ0DZmz3j3EO6yfVLbuIx1WCAp9vOinYLGYZ7xbFqy3CfBeEFAFjcR4CAdX/KlHHPnPxDI06TrI01FH8Jw6+cOjoYXdCDqCRE6da5ycdo71qSpj7j7Fgt479kMtuyiq99E+FGDgjNK6kEEDWKpW0tLcusiX8StxUtPkz4hCe4Yd0joYGV3GrArBEajQfw3tbcwdtGZc6n47PSPiNs/YPl8J8t66JwbtNhcTYN+1eUW1EvmIU2+ucH4fyPKlZfLz41dWhfrSFAWrenfthO+Corn6WUMpbVNELTbPhGnIyaivcPwmIsNaUtdfPfKkP8Ki88XWumT4hDc80zEGaods/wBqIOa1g9ANDdI8R/0A/CPvHXpG9D+xvaN28NxEjKw8LQTmGpafONeetFHyc8oX0DLGn2bcZsYRVs4YP3hyBS4XVX5kBZAE0KwGH+iXBbC3RmljpqI9BsaasPi7tnUWyyRMQoB9ws5vWhuO4gUIvPay3XBA1mOY6TSFJrQSZvY7W4VAVuXIadonTlrWUlY0OXZhh7byZmOv8WleU5YItWP/APRJBAcNYSFQdJPPXUn1rbEcHyAFPi5kf3tRMkwTrvW9q7tS220akk9FDhuMtv8AVXmNtmGUNyn3rMf2UvMFNtw/MZSykidIjQ6irGP4IbyHIg9SYHrJr3s3wK7avLc+kwiaFRmbkYAmAdTNcssIptvY71yl0UMNwfEW7r5Lt/w2y0qxYByJVYMzRDh3H+IopIvSF372zG2uoMU98CNvDoytu9xn+BjMnwddgBS5xy62JvG0rK5dspA/dzRryGisT6UEfLk1pjHgintALE9pMaw/zMMSRsFYETrEZtN63wN67cNx8QbbtbQMoFpRJLR4myyfLWul3+y+FKDLhrLQNmXf33mhP/pvBeNe7uWc0ZgruAYMjntNHLyX0wVhh+CZ/iKZp+jgGIlDGh5aRV7/ANQZUhUClhJYoSIM6GfETtsY1phvdhsMwPdtcnyusf8AdNLHFuy122DcS5KZQ3jGo2GUdTS/Za7GcI/gBwYV7l12AdiV1IO+phdSeldQ7OWO6LO8DF4mAEH/AGbSjw6cgBqZ5muZ9lXupcPdi215nYDP9k6eKPIA7084fGLZRm74Xbj/AOffYxm//Ha6KKLNf0ZjStsg/aVi5s20BM5513YBdG9CTS32KWcUBJ1R49dKr9puMDE3i40WAqjoB/zU3Ywj6UJOmR9em2pqvxsLx4tkfkZVkya+h04wC1yNoWN96A20jvOX1n/wT9ZolxO74pOoHMfhQ43ZL/6p/AVsVQLZriwVa2d/iB/kn9KqY8Hflp/uFT4q98GYRqef3TvVPFYgMjDn096YjLJ8Xc03obcberOMPh9hQwv1okYTC4Ok1YtXvCaGMw5E1vbvf3NccF7V48hIqLiYzKDOWPxNa2LumtaYtC5CqfWgbOIMLwYMBmyZM3jJGsSIAI9RNP2Nw4S2ltIygAKB0A60t4a2FBSJUjxTznerPCcVcW6ti4cyGTabnpup6wI1pTX6HZJiMBNszMkEax0/rSLhMFcJKgEBeZmJnQdDrrXRuLqcpgCguJF3uyBbWQJAB3jaNKNMEX7/AGcdyGuSjBQGVRrI5g85Gta3u9t4e5bF0d2D4TAznXXUdDVy1xG9iX7skWWy9NdOXi2NSY3DXbJRRZVlkauy+LTUSNqE3si4FxMqx726yk5QubZ/OOR86g45iL2InJAa2Sz5miAOgP6Va4/dD4dra2MjyI1QjKddGmRrypTuZzcXvFK6AGBuvOYoFBN8gHia2SDF3dYulR0rKYMC7BfqllCSQDEr1Xxa7yfespilQNMKE+A/6q1sGvKyh+hwyXDGFSP71qPg7HINedZWVHkW2Ww6ROrmTqd/0oT2YP8A1LHojf8A9GrKyhwo2f8AJ0XDXTpqfnUnF9V16V5WU1oSCLbGN6jvOTZaSf7avayuRoicZGV7rDRu4fUb/EnOoeKIBkgAeBfyrKyqodoXL+GUhRTs0fr/AOB/0rKyvRn/ACebDsK4tjLelDUOr+o/KsrKjKyvjTqnv+VULjHXX+5FZWVqMJ8UfDQ1jWVlEjGT2PhqIivKysOQTw50HtW2BPxete1lYYi9YOtWifHaPRx/tasrK5moucTYwNetVLDHLvyr2srI9nMV3Y/SGPnV5WJBBMiDvWVlZPsOHRD2aH1lynLBWxk2HyrKylxCfRCbSydB8qysrK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53828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MWFRUXGRsXGBgYGRwgHRoaHRccHhgaGhkaHCggGh0lHBgVITEiJSksLi4uGh8zODMsNygtLisBCgoKDg0OGxAQGywkICYsLCwsLCwsLCwsLCwsLCwsLCwsLCwsLCwsLCwsLCwsLCwsLCwsLCwsLCwsLCwsLCwsLP/AABEIAMIBBAMBIgACEQEDEQH/xAAbAAACAgMBAAAAAAAAAAAAAAAFBgMEAAIHAf/EAEMQAAIBAgQDBgIHBgUDBAMAAAECEQADBBIhMQVBUQYTImFxgTKRFCNCYqGxwQdSgpLR8BUzcrLhJEPxFlPC0mOis//EABoBAAMBAQEBAAAAAAAAAAAAAAIDBAEABQb/xAAkEQACAgICAgMBAQEBAAAAAAAAAQIRAyESMQQTIkFRMmEjFP/aAAwDAQACEQMRAD8AFWVB1U6ciDvWweecxzFDsLxu0ViWY/uhDPyqth3dnfugFkyc877bcjUkuyhdBa9iYGpifx9qAcS4YzloElvCNRJIYmPlRrDYeDLkFuo2HpNB+LcauW2ayy2nQkwHXWDr4TOhBk0S7C6F0ox+qZStxTIJkExyoY95sxkkmdaJcWe4GSWJgAqdyNOtSYxhcIdlGZwCSo0bTfyPUU9OlZPJWyXhmIW4IZQSAN/0NFrJ1moMFYAHhWAYq3ZsE9aJsyKoy4dDNV1zeY8qvG1UV6yZpLY1IwVisY03rwp1rVLnSso0kUvy1ot2awTXrhPeRlgspMA6/wDihCXTtuSYijfY253WIcZC5NtvH9kRuGHyI9DWvo5djZxa4ttRabKinmW19gNTypdu3oP1eIgfeQmfLU6V7jLOY5jJJOs/p5VVdI0yyCKOEa7MlLZFxFyFzZpCkEZJ0P8AQ7VEl2VUwQG1iNj9pddjNW7BjTYRzqnxO6+rIQc3hYHYk6Zh50bVmRnT0QYe9mYkeJF0jbWd550Rw6yZGlV+HWCAATqOR2PlRfCYUOyJbBDMYIOyj7TfKp5K0WQko7Je8TLqywN8v/FH+HgLZLOihm1g9DtPtyoTjeziKx7llDgSA67666gimPFguinTUA6DyoYRldyFZJ30BcZatMuqAE/aXQj0Ipf4ihVjzjb/AJo3i2VDPTWkzF3Rq90uoeWBQ6xOmnpTJqukDCbTJmxRGv8AZqlfxPMc+VQYlwNna4sSCdD6HzrWzaLnw/M7UMLHtqStm6XSkOhIMa60VwvEFLB2sKWAgkoseonnQ4AW9BBPU6wa9IzanX1rm1HoL1ubt6LfHLmdyUTQRsNPwqlwvwF1KZhdhZJgATJEczpW62SdEzSf3SdvSvcZwl1RXcggkQCCf/Bo4vlCifJj4y0xp7O4Ve9Cqq28gLNl3bTRT1Gs+1ace47hu7e04z8ltC2SVPWRp50sXuJxlYktpEqfh9YH4UH7QYom4GR2UMg1kifluaVCPz2bPI1DQUxXEGbKbZKqFAAGm3kdqylS0twiRmOu8msprxpsk9kzrCFZ2E+QqBrQzkgCTqa9R+daNcjrSH2PXR5c3oDxzD2y4a4DlLAGN6MXrmtUeLXICf6v/jRNhfQrcfs2w6i2eRBkydNj8qr4XDkjwjb+9q34un1+24q7h0MBgRoDv050+L1sRW7RbwGHIiSTWuKxi2iC9y4M0xlAOxolhFETS32pP+WPuk/M10q5JBwtRbLX+M2v/evfyivDxe1P+fd/lFLM1lc8cQPdIY73ErJ/710/w1Be4jb+zdue60Dryu4I72yDiYwH4b1zNvt0p57DuWw95tB4lBzbk5DMfhXMsAfGPOR+Bp27K4/urR2+OSJ1jKBtHrQzQcZWtjbcQxy50D7QPeFkmyPFIDHmF6j3pjtOty0HVgZ286HM5Uzz6HajQIi4DH4pG53QNSp3jy50Qu8YFwBTbCq0EEmTIOw6Gmq6Aw1UeUCIkeVDH7PBoW26W4JIBWRHVfPStp0Zpsu4NGc+BSzCDC68tjV0WccL1t7NgAgEOLrKuZSOs/lRHs3wlEUILiSd3ePEeZ0q09hc3iVGgkAqNNOhpfG3QznozCO+bNeVFZZGVGzQPNoAJqZOJqkgwVE7asJ5Zd4qy/CrPdq7MkMSMqHXQE/prQdMBbdjbm2ojQ3NvKCNaNU0/wDALadFHGXQ8zonMGAX8h0HnQtz4ixtB9AAoYSI23OwrMfhgpIyqxDbjaeUGqeN4foC+ItMTvbUa7TEnQxzo1SSMdnnFcOzeIC3sPtDSBQDM4aTI86IYDhauY71bIidRObXYAfOpf8ADwjgK63PiluRGmomiUIJ8Wb7pcbQOv3dNB4vOof8Qc6Ko03NGP8ACi9q5d+kIchjuwNTrzbrWvZ25kcxHLkP1ofi21+G85VdlnsveuHMblsZQJVxIltdPPrRHHcQBDB/EoBb0MVW47xhkEZgzHYHYeelLOMxzG2y5iWaNvxpMmgrZcwnc4lSg8DjUMJEjzHOqHa5Rb7u0JbIsz5Vb4GlpAHbQ1W7axmt3F3I/Chj3ZreqIeB5zbOWIzHcHoKyoeG8XVUg2ydTsSBWUxolsauGcUVhBYeECeo5GigcH0NKYw6XIyFLdzYZZzHyM6Va4bxN1ud3dBU6CCOf9KTKOx8JWg5fFUOJ4TPb3ghswJ20iiNyojBgHnQS1Q5bQm8Rt/XKDRLC2AVII6/lUHE0U4odCdKJWUAJ+VNg9IU1TpEuHtQmmmmo86WO1x+uA6ItOIt+H1IFJPatpxVzyIHyFEv7N6xsERWCvYrynNEx6K8rAK9ispnEmGMOp8xRtLcLMgEExrvQBTBnprTJhsMbrm2sbyJ/wCTQZOkx2JXoucG7QNh5Rpe2dcvNTzidxRde0+GY/aH8J0pcxHBr6n/ACzr5rHzms/wFwJZlBOyzr7+XpQKQc8Tj2NtvtDhWgd8BqNCGH5ih1ntILb3DcLNmPgClYUTpEmPWoezXDrYusGUEqAQzLIk+R9DVDtHw+cVltqsMJGhC7CTrsKaBxLGK7TZtHFm5bDSLbaR18SGeZpjt9tcGECq5QAABQjaeW2wofhOw828xvIrf6QV/rRHA9j8MAO+fO2/hJUHygcq7jRnZXtdq+HrcLoWVzpOR9Qd9OU+lbYrjWEugrd71hOgFq4PxgUwWuG2LYhLdsRPIdetQ4wyNFFEgaFW5xWysd2LgUagd2/9KHXcdZzFwrhjP2H/ACIphxS+ISpGlUb11VHiMepozqF+7xC3oHtMw5SGBFTjjtoQArQARBHIjlFTXsVbOm/nr+dDr9jTQg6UMmzeJKeLYfQqmV51JnXSrtjiFtfEToelLV3Dk8udNXDuHSoGgPmJ/wDFKk32hmLGm6ZjYy3ccEzA+6akvYdWYBLWYtzG/kIqQ4U7TA/CrFmzHNfLxRH4VPKdXZXDx76ZpjeHuuVu65QQIJ+Qpe4wVZVygxBAn1rpfDLhNlzIzhW666blornNhzCMBJB33A8VZCdx0Bkx8HTKVi2kbsvkPQVldE4egCa2QxJJnKtZR+1kvrQvYDhi2mz3GC6wonz/ADqTtMVUo7Bt9Y3j0qjntADOjsZ38QG++pqziTmfImYhRGoBIn7xpeg43+BHCYtHXwk7faEHyqtjsUqQzHbWOswKH4nDtZYZWZgOVb4hRfgrtHyIMwa2e6sZFoLHC4QlCxJvESuVjtruNqqLAY66SRVe9hLgU3HtsCBFsoQVMnZhuDRTgnCM9vMSyxBdYBPQBY5+tFTQlvdEltQcg3lqQOJ2Lly/dKozSzHQHrXV8Tat2u7W3b8R0WWMjfNJ66cqp8UfKFQAF2kaEqBJGpy8tBv50uOfi7oo9Vxo5Ndw7KYZWU+Yj860IrpPGryLcW1cCNbZRmO5mNTJEmkfjPDu6fQhkbVSJ25TI3qrFnUtMRkwcVaBor2vYrcLVJMaAUx9njN9dJleXp6igViwTtR/heCK5HYxrA1j8vSsnicoP/A8WRRmPOItqRqtwA9XiP5SY9qC8R4eT/lMMvMNdLHUawX2q4r7SVX3cn8CK1s3A/ME9GUz+JrzU5dHrSWN9sqcNVxbXONY1+E/hXuVBdtkcwRrEA6dOsVYvWZBIXb91R+VUwQSumxB2jX0qjEnytiM/HhURijxR4iYBK7KB68zV7CYC0wP1RPKRruDHPTaheFuMoEGeWokAeY6UWwWNZd0Uz+6x19vc0GfHnb+D0O8WfiLHWRfIF8W4atuMrNbkGNTuNSIrzg2JuXkdCJZDBMEacjBonxC49wzppsNNAYq7wWzozHTNrPlEUWJTjH5vZN5DxSn/wA1oTuLvdG41/GKzgHDVuPrBYCddY2G3XWmjj/Di6aHMw2n8qWBaKkEEg9QSDPPandp0xcXGMk2rQcvcFEbMBvy/pQPivBYUlASSdsvL1AolheJXNu8ufzGiFrO5EkkdSaiXj5VK3Nnqz87x5RpY0c8x3D4X/jf3o9wjCgqFYSCII/rNWeP8NKA6+Y3qfhdthpGvkxPyzCrMjXGzy8X9GljApbcoiZVPiBWNeokn8Kt9yAdXUf6gv6VbxOIUKEdHzTKnwiI5mNa0tY1GIAjXkVj2mKgzNPtluHKoaKXG8aLVh1QgNlOomNfciuV2cRctsGV48idD7V0ntSrrII0MbMY/KKUeJ8JzDoQNIG9O8Z6ZJ5zakv9CGA4mjrmzMhJ1XMd4Ex5VlBLd61bGU4dWI3MtvGvKspriiVWNTYXJbzXGDEEmBzPIUPvp4ZIG8udZnoJq1dul7+UsoPIZiMvnsJNGHwS5VWTpzmZ9Z3qXfZTaqhWbDL8YueE7Cdvaq2Hx4UOqA6nSTzG5FM6cMA3IblMQfKkziFjK7nzP5mnJ3piuHHcQ3huKqLaPcZl1h1DGD7DWavYrjH0Yj6KBaW4BqQTO8nUzO3zpd4fjVtwXRoXUEAEnTnNMl1UxoAsXLWcKTDvEAwNYBgzlomtaBxv5Go42XdSt52g6K4XQ8+v50RfEvdPfC3mViM3hzEAdPLWg3ZTgl36Xku29EBzLEiD6bg9ae7/ABS1hW7vCYcu25A8Kr11/SpszWqPQwwb7LnCeEW7lp1u2wZEagSB1H4VyjtnhTauNaYzkMD05aekV1rF8TxZsBrKL3hYKQdQgP2iOdc3/aPg7ov22uxnuW5YroCQSsj2C0vxU3lVjc6XqYkKtXcJgi0VNhcFNG8Fajl/f9ivoYYv0+enkPMBw8LsP6VfuWfAusZWBPpr0reyPnWmLvACJBJ1+VMyy4Y2xeO5TRXxnEfDCj2/rVbCYxQvjuqhP2S2ojrVnB4SSqnMM0z5gelX2uZPCqqANoH515OLFq2epKdO0VrGLLEZXDgCPCZ+ete3GgjaMwJPv+VZjLUjvFUK43IAGYcwYqS9ZlGiAYkfmK2S9bTQ6DWZNPsYsJZYwRz3olhsMfI+VDeAYuUAMBgPnR5bmmoimOWyVIgxGHzZVAEnT2ou1kLCg7D2ilXHNiI7ywslNcu2Ycx60v4ztxiLVxWuYRranSXJBPuVigls1aR0PEppMzH5UvcawoI7xIBHxDaR1oDiO3LuCtq0WuNsJn1Og2rfAJi7it35VQdQBv6GsWjbsmwuKAOtHMJeBiNqVntOGjT1nT2opwq51+dNkgVoL9olD2gOewNUcNYQGSFY9SJj0JqHiOMzMFB0ra3mJARMxOgnQe56Cp8raSiVYEtyYRSxanMbYnmZj8qt2+G2mIOYxIMEyPymrGD7MWyoN+7ecxJFpu7Ueirqfcmo73DDhzms3rjJubV2S0dUbc+hqaWK9j458b00CO2nDAbTmA2bpJj1iuNpeuI0BnEGNyPXfau0cbw5u2riBnAdcykEiCNh6Vx3h9gteCsY11JE8+nOn+PLTE+Viet2mGW4qE0jpuMx25kGsq0/ZC6xLW7VzKdvDp7eVeUSzRasS/DafYHx9k2bxFwByDs0+xkU18B4wbgCuAp2EGfnO1UeJ4cvdfvF3aPMA7RWcG4WUJ+1sehHSdKxVKOxErU9DSwilLG2EJ8Qk5jHuTTdeXT5UrcSbIsgTBJ/E0p6pFUegNib4PhIIK/3vU3YzH/R8Qt7XKDleNTkO8dSCFPtVaxbN1XYxJBI9v8AxRDsXwu5iLi2rQl7jBRMwAAWZjHIAH8KtxK7TI5ado65gL2FLLcsXUu3CpGZXklZEyMxOh67TV3iXELeUBrXePyE7HlSj2P4Ll751J7xcmabeWGlwVPjJkga+gojcxauxR1CtsVbSf6ivKzRUXUWetim5K5BGxj2Qkd2EZh/mm8mVTy8BE7xSd+0bFd8cOxAnK8lTI3WYPSp+0PFUwbqlrD2WJAfUArqTHUzpSxxPjL4khnREKyAqTGpnSao8XA3kjIDyc6UHEr21AiN+VXbbRyGtUbJnblrFTqdBX0KPnWXLWpOtQ8RGinXQ8/w/KtrTjXzqy9oOrLrqPkeRFZkjzi4hQfGSYJwt+5bcXM0oCSR0BFGLl0Hxbg+Uz6UJTfLsy6EH++dT2sOPvp1yOQPlrHtXlJ8NM9X180pRL3esfDlyk6Qd46npVm8sWzOmkVXsIlpTBCzzYyT5knU1SuW2Y5u9d1Q6CB4m9AJil5JKY7GlhVvsZeAEHLpMj8aZbqMfBBka6aaUr8Dv65ghUEyVIIg89D70f4jxUICxVyQNQqyY9t6bIlTCNiwAByjf/jqaqcX7pk7vEG2UMeFzqfPelS9jeK4qRYtJh0MwW+MjrrMfKhuJ/ZjjLhztfDvv4s35muozb6DicNwuHlrQRTzI1PzJqpc4pbPw3deYJ/rStf7CY9WKmD6MT+lSXP2dYgJma7aB6EmfetR1MYcq3PtV7h5Gh0ik23wjFYdxoWUHe20gU34e7nGbWYg+tajrM7wG4POY+VMXArmVlPnBnbypJ43izaa045PqOojX8JpsweJtsFZTmVh8v8AkUnNqSkUYtwcR+ZgwAM89tq8yQvOBy86XbPFrijKGtOOjypHyBmt7/GiR4mBP3VOUe53pHNI2OOTdEXEbiyZ2ExXKeBW3uYt3t2kKyZLbDXkepp64vxS0pW3cf8AzDl2M6+lJna3FfRrvdYZwigAnKB8XMzWYdtt/Yzy8igowj2jouA7QOiBBbtDLp4lM1lcywfbbEqsEI5/eYa+8V5XLxpJVZK/Jk3dDrieFrdMnwt1HkdKyzwhUykszFRHQHXmOdEdue9aPrU6Y4r3+dLXEbgXQiQZB9KZb5oH/hd3FYi1YsgF3Y7/AAqo+Jm8gPnoOdN22kjloEYGyGurbsWrjM0gW1GZtd4A2Gu50FdI/Zz2WPDS9/EOhvlSq208XdZiJLuDEmAvl1pr4P2cs8OQW7LDv7kd7fYCW+6I+AdBtUWPtrauFWEF+eviHnJ19q9LHGiWbX0SXeIhi6FFRmbNIWMxjQsRpMRrS7xLBByRcUN6/oaK3Np6bf3zFBLvE/o9+8uIwpxNrPo9kd4VGRYABIII1kCkeT46ltdjcGdx0+hI7acN7sK6livw6jbmBPPnQ/sxwV8VcKBu68JOYrmEjLAIVgROYa12XjHBMPdwzpZw7DvkgMbW0jQzcOh1G1cv7B4O/wB+LgtXmVQ1u4yo2UEaESBBMoNqV48nBNP6GZkp7iUuL8Fv4RoxCQJgXFkoTy8X2Sehqog9a7ILgOazeVXUqMynUMjaSQdiDXNe0XAzhL5QZjbaTbPlzUnqv5V6ODyOemyHN4/HoG2tJFWlXXeqyip1bWq7Iyrxq0DkIHj2nyHX3qilp51uOw6Jpp5EiiOOXMpI6RI896rYEBWXf28tvxrzvJl8z0sGoIlsYUO6i2DJMLnYkzzzTtRf6JdRjbZfEdNIIbzBkVJh3B10JGx5id6vOUuKFu5o0MrEj51JOSvZbHA5LR7giM0gP5ltid/D5UcxuGLiInkeUj1paNtLbAI7kfeIJEaDbyplweNzhddtjT4u4pkk4cJcWL+JwmMtT3F7MB/230Yej7GPOtcN21dRkvyrjQg7/wDPtTZcsBtTv60vcW4clwQy5vUSPY7iuMIsT23A+0NvegmK7Tgyc+p51UxnZdVJIDEHo50+deWOzqDXKf4jNEkdRU/xW/eaEYhTzFGsIhESTPmfnW64RVUxpFVheO5rUqMZaXB27zgXEzhdY9amHCVtmbDtaB+wfEvsNx8604ZiQoLsdBAq79NH2Y9x+tKyMpw6NE+kL/7TfzL/AFqLFtiyrRbtbEjxmTHQb1MmJZjA9TrW9y4JB6VPw3ZTLJqkIeDwd6/cF13B1k66iOW2lX8bw629t/q0tlFPiDMZPUk6k1vxRms3HWycskuTIIJ58qM8Dxlq7aZDcFp20MAQfMTNMlOujyZ257EnA2EK+K4imdijN+IrKYbvZd7ZKoQ67gnT8tK9pnsRg5MYFe2wY1ra6CImJNYTprXnxWy6ynjG0pt/ZJwsi1exZ3c91bPRFP1h93kfwCk3G3OVOnA0IwOEZBobI0zELJ1JgdSTVvjw5SsVllUS/wAScEPlbMJg89YGvUUJa/IC3JdAdQSZU9VO40q0MRBZjJGUnLuJjX30oKnEVZsolW/dII9I6jcVa9KiZO2Mptuo+rC3LZGqHceanmD50PRwGNyyCnK7aGkjkwHJh1G9WuF4z/tnRgAR5iJFbY7DhyHU5bg2PXyPUUpsYkF+EFTbChrrLOcF2GgMSsj7IM+01BxQxCpiTaSfCmHtAmZkwYaefKswB7qyTcARnM5TrA5ex1PoRVK9x+2EPeXu6iSRbC6KPOCBXl+RL5VEvww1bKXFNHt3Rn0JR86wxV+ZEDZgPnVPtNw4YmyyEkXF8do/fAMqT0YSKv4fFJibLtazMslQWfMTEHXXTlVTG4oSYOqan+RjVOBNQViszTlaOVh9vM1Kj71Jx1AmJvKNhcYjyDeIe0GqIuRXsQnaTPKnCpNFs5ySqrKncyOdVbmFuJlhGJncMseh10q/gDIOvOKkZjI/vlXn5J3kZ6mPGvUmyVEvH4bdsHeDc/OF/WrODtOwBdgv3VEx/E2/yrSzdgjSprVwgERsT+Ovy1oK5xdjL4SVAHtTh2QowuMRJEGBGgjVQOnOqnDe0Vy0ZJMDXSmO7hVvslt/hY8txpuKXeK8HbDvkuEEH4WAgOOXofLzrMT+IHkRXIduGdp7d0SDEbzV08TTcgetcsvYODKMynoKxcZeXTMTFNTRNxZ0e7xG2deXpQ6/xNDtApKPELh3M8tqiuYgncn2reSOpjHxHjC7A0Ex3FC3gtjU6A0PuEnQST0FX+HcPI8baGJ9KxOzaCfCrFxFCtDgjbMQfyg1vbxFzbunkdNQfepASF9RXmFvmNaRy27LZYlSosLjHTVrV1eROUn8prGxoJEpcE9UYD8RUuEvGSZ0969F3MxBPPTXzrr+NoVk+LqyhxZyUJCjUajMBovPrNQ9meJuEWzkt76FmEGfuxVrGWlUO2QkjmBO+/lG9LeLF1HS6to21B8JjwyKKEbWyGWzpdnhaxrlB6Lmj8GrylSz25cCHtgn7hgRHSsrPQgOLHG4m1au0A1M4OmtU7jk6cpqOOmegVsROtPHYy4z8NwxGoVWT3S4yn8hSReWAY6UxfsyxwGDurMG3fMf6bltW/3Z6t8Z/ITm/kYL+FzjNaud1cXWDseu41FAuInvD41i4OZ5xzU7FfKrXFu0di2MxuFWHPSJ/Wlt+LPcBKWL4Dyq3DlVSxP2FuiST5DnVrEJBUY7xJEq6rrtrBimng9w3IdgIWJPInpSvw/spfDq9+6FDEIFGUvJ3zFQANh1pnx+NTDplHIbf3zqHysvBUV+Pj5Oz3j/ABa2iywLMdF5knyFI3bj6Rcww8QJzKTatLoVkSrHSTsemlScVxBdLt990RmHlAkADlH60R43cY21UBpd1yEA+IHXpr8MVPgx65yH5p74xA/YXB3bVtw6tbBeVBYDdQJgExsKtYvES2IhSTOSOpVVXT3zfKjGDtxpsedJnaHEzdKq2RAxZ3mNSxMfiatW2SdIrdsMMReRsur2bZIHUAqf9ooWigU0cfvWMRh7V+1clkGQwDDCevIgg/M0slgN/SqIT4wbf0InG5KjfBtEg9fwra/dgrtE/pWcM4ULrSjEEjcjMvodZFWbnAbg0Ny3H+k+3Opa5y5FiyOEOJrbfWf1qzaceLrpVAcMu5gGW3lJjMGMx6EfrTbg+z+FK6iWAmZM6+holHjZksnJIA4NpxFtdRJidt6acbhUKm3cUPupBB5bem41FBL3Awt5jh4zIA4L3HIkyAMuoonjRilAa93eunhMkT+8QBpQKo6MyNz2LmP7LOpY2YK/uNMj/Sx3HrS3jLDKSGVlPPw/3NPVw4kHL3DMWJAyOCugnckFdDVc4LEE5biqk7ZtQPIwd6JuIGxLSyTsrHnzrc8ObdmgTsRM003cJcUgTaktlzeKB6jfWtbmFvKCXS2yiBmRtPUggGspHWwVg+EpBIkN7/2K94gAltgNDG3OrTXE+0rAnzPP0NR4jBKwyhW1mZaNvMnSmwcV0A7B6XQVBB5VPgLHeOFa4tsc2aIHQTVazwRpMuwUbBQZOu2Y6e8U78M4PatW1dMH3jMOZVz8309qnmkrf6ULM3X+FXhPD8HbufWu95uVsgZD5yuh96tcUwuEFtillbYbbxEEN0Cry96l45athB32Hn7qWxmT+O2aVuEYM3Gb6NfuSD4rd4yMvoTOkb0jjaFTnKT2yHiXEsKLTWxYCOw0fPc+IfdJga8qBW+0N5w1h8jrc8IB0CHqpG1H8fwJb75btxrdySIUApPUdJpdxfZ+7Yv2kH1mYgrl3MHXSqsNcbsVxstDsff5G3/Of/rWV1DB8DuMs95bXyhmj1KiJrKH3IbwRQTbUx61C2vKlXjHFGclG+FT4Y8t9aM8PvlrancxU6x6sJT3RaxY8Len6VF2LupF5HZwPq7kIoMgZl5kREj51JiicjHbQ/kaE9mcULeLwxaMrOLbTsQ8CD/FkPtTMLqZ09xOhvibGGtC4uHzXHkWlZcztHONt6n7L2rqK2KxrMb7tABhhZU7KsaLymOlVuM3Lty8QW7tFGUhQJKjkWiQPSstcSyrkUOFmAykayNQAYzbda9DlTJvoJ8RvBWQlpglx02gH/8AalfieMkM7bams4szqxIBNtgAHAnXXMsLMMTWqO9pGv3kFvDgBAHHickwCB9kc9a8zLF5Mu+kejjkoY9C4MWTnhiRcDKV5eJY/DSnXgatcwWGYsPDkB1PxBjbYgbamh+I4ELwF2wREbHp1WNzRPCYQLhCikBcres+Js38wqppJUTXbss424LNt3J+FWMegP6xXP8AgvCO+fNfuZueRF0nqxMdeVNHHeJq+ExGaRAUj0cKR7SYpT4DjbmdgnuSo01G07neutRTbOS5UkNPaTgp+iFkuMVteLIEQLl2OgE6AzvSnwTxXCPutAIkTyNHO0OJv4cKyYm463AyulwKVPh5QBGhoH2WP18eRj10osMlKDa6BzRcJJDhh8ILVvKoEzJIEa0PvoZ1ondu6nWPU0NeZ1Ncv8MZUx2Gd7Z7sjvFgr0MHb3EihNntADoyZbi6b8uhHrFNFhwBBjWo8VhrTkFktsSI8SgnfrRM5UDOG8atlsrGGYgzygagTz3NFsVxJSQQ+3npr5c6EY3glp5KjuyQNVPhHTwbUKtcHvJoShX94M3+2P1oHf4bSGaxiEOZg/2gdSY+HKZjapcTcjVnXluABqdIOpNUOGcQRbeV8qkAyGGh13+VS9+wkqAViCpBgCZGonkelDRh7fRwYyqQNfi99NNarYzCl1m4HtW4kurKQDyzrvl2q5YvBxBI2n0ih+IxLF5sIlxx8Ss0Iw6yNyNorjDdMKqKjZBmUyHB0boSJ1nehuExBxDXBbfK0kiQCNG8Q9NqIcN4mgvZSM11gYknuweapPTWvL3GlRFOVQFYo6AQenh5k9OtYn9Gcv09w3CEDLmcpfmfqz8UH9zUa0UxOKvIrd2l214RDgHKik6zyGs6jb0oz2WD/GbLLbMEQjFmM6nQQo30nc8qacR2jslgHTKx8IBgGegB1+0fmK705m2lE72462zh+Ns4uyWZ171GMytzXX7y7GreJ4PfGS+Pq3iVW5cUvl6EAa+5rpnaiwMTbHdWmIBVguRgrhROrKP3jM7aCuScXw9x7jF7xtOD8DJAI5QQdR50uOLJTuNUFklj1TCnCMZZW43fuRbOrGD9W3U6bCm7iK2rIXLZOdVk3EAy3LbbEXG0Fc4N0NaJJHejwsob416iaZ8DxD/AKZsMGLWLiwsy3d/cEDY66cqU4aYEJuMgthr1iD/AJtrX4RiwPeFECspU+h310tYVSg2LNqfPXWsrVHWh9Te7AbWzcBKbifD5npTJwa062VzCDFKWKuOj543O2nXpTDwTiodQAfUcxTWm4i4yVhXEMcjSOR/KlHHqSoC/FmAHrpEe8U23rko+umU/lXnYbgn0rFqDAS0GuszbSIFv18bBv4aDGvkNb0MtvHF2dX7xwNSEBJgbzG00O4hiELFyQAoOWDog5Qf3jAp7wPcYW2beFGZzIuXj8Tnmf70FJvaDsX36k23gs0gMTAPOPWvQkm9ksWkKmA7T4g94ocvbtrmL5jbYxoASmhk1p2Sa/iLrWiGaxdUqwZ2YI2pDqW5zvTTgOy9q1a7thnDnMZ0ncD21qXB8Zw1nwIFTLK6MJ8JjaZFLYaol7OXWsqLbloBKweUafKj+HU5Htj9519m8Q9ocUJxGLS6O9tEOB8eUiUPUiZg1JgsWctwtn+IkHkAukHTaFn3oJdBR7KNrhobu8zZXKmzcQ/DcAGq+o1I9KAYHBthrt20qm7dRhkVdSwae7LRsNRJNN1nhouKgvEIqMl83MygqQB4YJnxS4pj4LxO1cZltIVA0llysw5NrqVPWps860V4I/Yh9puz2PayhZrV7xCVRchQn7zNBGsUtdlLM4nUH4TOxjUV039oWJVMJcBAMwIO05hFc27En/qxppkOgGkArReHNyjIDzEk4sa8agDEQeYmKF5ZNTdr0v5l7gmILNsDvA396EYG3e7tw7EtmIBn7gjUDzp8ZE8kFoAIqQqIpe4fg7qXALjSjKftE6iORHnUDcPe3cUi8coYSNRIJjr50VnUMouEHTpVRnDMJYLrW966QNCKE8RGcEZoMzPKa2jgritEYBpBgbeetarcg67bzOuo2pfsWrokF18tTU+W8NZB5RM/nQHUMOHu3F0z27gGozqJ9yDrz5VtcV2KMq2kGucACS3QHkKXlxl0b2/7+da4vGM7qrL3ZGvPXTQ0DZmz3j3EO6yfVLbuIx1WCAp9vOinYLGYZ7xbFqy3CfBeEFAFjcR4CAdX/KlHHPnPxDI06TrI01FH8Jw6+cOjoYXdCDqCRE6da5ycdo71qSpj7j7Fgt479kMtuyiq99E+FGDgjNK6kEEDWKpW0tLcusiX8StxUtPkz4hCe4Yd0joYGV3GrArBEajQfw3tbcwdtGZc6n47PSPiNs/YPl8J8t66JwbtNhcTYN+1eUW1EvmIU2+ucH4fyPKlZfLz41dWhfrSFAWrenfthO+Corn6WUMpbVNELTbPhGnIyaivcPwmIsNaUtdfPfKkP8Ki88XWumT4hDc80zEGaods/wBqIOa1g9ANDdI8R/0A/CPvHXpG9D+xvaN28NxEjKw8LQTmGpafONeetFHyc8oX0DLGn2bcZsYRVs4YP3hyBS4XVX5kBZAE0KwGH+iXBbC3RmljpqI9BsaasPi7tnUWyyRMQoB9ws5vWhuO4gUIvPay3XBA1mOY6TSFJrQSZvY7W4VAVuXIadonTlrWUlY0OXZhh7byZmOv8WleU5YItWP/APRJBAcNYSFQdJPPXUn1rbEcHyAFPi5kf3tRMkwTrvW9q7tS220akk9FDhuMtv8AVXmNtmGUNyn3rMf2UvMFNtw/MZSykidIjQ6irGP4IbyHIg9SYHrJr3s3wK7avLc+kwiaFRmbkYAmAdTNcssIptvY71yl0UMNwfEW7r5Lt/w2y0qxYByJVYMzRDh3H+IopIvSF372zG2uoMU98CNvDoytu9xn+BjMnwddgBS5xy62JvG0rK5dspA/dzRryGisT6UEfLk1pjHgintALE9pMaw/zMMSRsFYETrEZtN63wN67cNx8QbbtbQMoFpRJLR4myyfLWul3+y+FKDLhrLQNmXf33mhP/pvBeNe7uWc0ZgruAYMjntNHLyX0wVhh+CZ/iKZp+jgGIlDGh5aRV7/ANQZUhUClhJYoSIM6GfETtsY1phvdhsMwPdtcnyusf8AdNLHFuy122DcS5KZQ3jGo2GUdTS/Za7GcI/gBwYV7l12AdiV1IO+phdSeldQ7OWO6LO8DF4mAEH/AGbSjw6cgBqZ5muZ9lXupcPdi215nYDP9k6eKPIA7084fGLZRm74Xbj/AOffYxm//Ha6KKLNf0ZjStsg/aVi5s20BM5513YBdG9CTS32KWcUBJ1R49dKr9puMDE3i40WAqjoB/zU3Ywj6UJOmR9em2pqvxsLx4tkfkZVkya+h04wC1yNoWN96A20jvOX1n/wT9ZolxO74pOoHMfhQ43ZL/6p/AVsVQLZriwVa2d/iB/kn9KqY8Hflp/uFT4q98GYRqef3TvVPFYgMjDn096YjLJ8Xc03obcberOMPh9hQwv1okYTC4Ok1YtXvCaGMw5E1vbvf3NccF7V48hIqLiYzKDOWPxNa2LumtaYtC5CqfWgbOIMLwYMBmyZM3jJGsSIAI9RNP2Nw4S2ltIygAKB0A60t4a2FBSJUjxTznerPCcVcW6ti4cyGTabnpup6wI1pTX6HZJiMBNszMkEax0/rSLhMFcJKgEBeZmJnQdDrrXRuLqcpgCguJF3uyBbWQJAB3jaNKNMEX7/AGcdyGuSjBQGVRrI5g85Gta3u9t4e5bF0d2D4TAznXXUdDVy1xG9iX7skWWy9NdOXi2NSY3DXbJRRZVlkauy+LTUSNqE3si4FxMqx726yk5QubZ/OOR86g45iL2InJAa2Sz5miAOgP6Va4/dD4dra2MjyI1QjKddGmRrypTuZzcXvFK6AGBuvOYoFBN8gHia2SDF3dYulR0rKYMC7BfqllCSQDEr1Xxa7yfespilQNMKE+A/6q1sGvKyh+hwyXDGFSP71qPg7HINedZWVHkW2Ww6ROrmTqd/0oT2YP8A1LHojf8A9GrKyhwo2f8AJ0XDXTpqfnUnF9V16V5WU1oSCLbGN6jvOTZaSf7avayuRoicZGV7rDRu4fUb/EnOoeKIBkgAeBfyrKyqodoXL+GUhRTs0fr/AOB/0rKyvRn/ACebDsK4tjLelDUOr+o/KsrKjKyvjTqnv+VULjHXX+5FZWVqMJ8UfDQ1jWVlEjGT2PhqIivKysOQTw50HtW2BPxete1lYYi9YOtWifHaPRx/tasrK5moucTYwNetVLDHLvyr2srI9nMV3Y/SGPnV5WJBBMiDvWVlZPsOHRD2aH1lynLBWxk2HyrKylxCfRCbSydB8qysrK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73050" y="-138588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71500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Olmec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9220200" cy="41148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Men and women had distinctly different roles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Women/Older Girls were responsible for:</a:t>
            </a:r>
          </a:p>
          <a:p>
            <a:pPr lvl="1" algn="ctr"/>
            <a:r>
              <a:rPr lang="en-US" sz="2000" dirty="0" smtClean="0"/>
              <a:t>Housekeeping</a:t>
            </a:r>
          </a:p>
          <a:p>
            <a:pPr lvl="1" algn="ctr"/>
            <a:r>
              <a:rPr lang="en-US" sz="2000" dirty="0" smtClean="0">
                <a:solidFill>
                  <a:srgbClr val="FFFF00"/>
                </a:solidFill>
              </a:rPr>
              <a:t>Making Cloth/Clothing</a:t>
            </a:r>
          </a:p>
          <a:p>
            <a:pPr lvl="1" algn="ctr"/>
            <a:r>
              <a:rPr lang="en-US" sz="2000" dirty="0" smtClean="0">
                <a:solidFill>
                  <a:srgbClr val="FFFF00"/>
                </a:solidFill>
              </a:rPr>
              <a:t>Child Care</a:t>
            </a:r>
          </a:p>
          <a:p>
            <a:pPr lvl="1" algn="ctr"/>
            <a:r>
              <a:rPr lang="en-US" sz="2000" dirty="0" smtClean="0">
                <a:solidFill>
                  <a:srgbClr val="FFFF00"/>
                </a:solidFill>
              </a:rPr>
              <a:t>Gathering water &amp; firewood</a:t>
            </a:r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Men were responsible for:</a:t>
            </a:r>
          </a:p>
          <a:p>
            <a:pPr lvl="1" algn="ctr"/>
            <a:r>
              <a:rPr lang="en-US" sz="2000" dirty="0" smtClean="0">
                <a:solidFill>
                  <a:srgbClr val="FFFF00"/>
                </a:solidFill>
              </a:rPr>
              <a:t>Hunting and Fishing</a:t>
            </a:r>
          </a:p>
          <a:p>
            <a:pPr lvl="1" algn="ctr"/>
            <a:r>
              <a:rPr lang="en-US" sz="2000" dirty="0" smtClean="0"/>
              <a:t>Planted and Plowed </a:t>
            </a:r>
            <a:r>
              <a:rPr lang="en-US" sz="2000" dirty="0" smtClean="0">
                <a:solidFill>
                  <a:srgbClr val="FFFF00"/>
                </a:solidFill>
              </a:rPr>
              <a:t>Fields</a:t>
            </a:r>
          </a:p>
          <a:p>
            <a:pPr lvl="1" algn="ctr"/>
            <a:r>
              <a:rPr lang="en-US" sz="2000" dirty="0" smtClean="0"/>
              <a:t>Tended/cared for the fields</a:t>
            </a:r>
          </a:p>
          <a:p>
            <a:pPr marL="457200" lvl="1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72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71500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Olmec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457200"/>
            <a:ext cx="8763000" cy="411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Relied on flooding from river somewhat</a:t>
            </a:r>
          </a:p>
          <a:p>
            <a:endParaRPr lang="en-US" sz="3200" dirty="0"/>
          </a:p>
          <a:p>
            <a:r>
              <a:rPr lang="en-US" sz="3200" dirty="0" smtClean="0"/>
              <a:t>However more likely than not the </a:t>
            </a:r>
            <a:r>
              <a:rPr lang="en-US" sz="3200" dirty="0" smtClean="0">
                <a:solidFill>
                  <a:srgbClr val="FFFF00"/>
                </a:solidFill>
              </a:rPr>
              <a:t>Olmec mostly depended on Slash and Burn agriculture </a:t>
            </a:r>
          </a:p>
          <a:p>
            <a:endParaRPr lang="en-US" sz="3200" dirty="0"/>
          </a:p>
          <a:p>
            <a:r>
              <a:rPr lang="en-US" sz="3200" dirty="0" smtClean="0"/>
              <a:t>Way to </a:t>
            </a:r>
            <a:r>
              <a:rPr lang="en-US" sz="3200" dirty="0"/>
              <a:t>clear the forests and shrubs, and to provide new fields once the old fields were </a:t>
            </a:r>
            <a:r>
              <a:rPr lang="en-US" sz="3200" dirty="0" smtClean="0"/>
              <a:t>exhausted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Agricultural fields were located outside the villages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715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Olmec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8305800" cy="4114800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</a:t>
            </a:r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for religious </a:t>
            </a:r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rituals and trading centers</a:t>
            </a:r>
            <a:endParaRPr lang="en-US" sz="3200" dirty="0" smtClean="0">
              <a:solidFill>
                <a:srgbClr val="FFFF00"/>
              </a:solidFill>
            </a:endParaRPr>
          </a:p>
          <a:p>
            <a:pPr lvl="1"/>
            <a:r>
              <a:rPr lang="en-US" sz="3200" dirty="0"/>
              <a:t>Evidence of Olmec goods hundreds of miles north and </a:t>
            </a:r>
            <a:r>
              <a:rPr lang="en-US" sz="3200" dirty="0" smtClean="0"/>
              <a:t>south</a:t>
            </a:r>
          </a:p>
          <a:p>
            <a:pPr lvl="1"/>
            <a:r>
              <a:rPr lang="en-US" sz="3200" dirty="0" smtClean="0"/>
              <a:t>Also </a:t>
            </a:r>
            <a:r>
              <a:rPr lang="en-US" sz="3200" dirty="0"/>
              <a:t>iron ore and other stones from far off regions are </a:t>
            </a:r>
            <a:r>
              <a:rPr lang="en-US" sz="3200" dirty="0" smtClean="0"/>
              <a:t>found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Trade was a way to peacefully spread culture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/>
              <a:t>Olmec society seemed to be </a:t>
            </a:r>
            <a:r>
              <a:rPr lang="en-US" sz="3200" dirty="0" smtClean="0">
                <a:solidFill>
                  <a:srgbClr val="FFFF00"/>
                </a:solidFill>
              </a:rPr>
              <a:t>lead by a wealthy elite class </a:t>
            </a:r>
          </a:p>
        </p:txBody>
      </p:sp>
    </p:spTree>
    <p:extLst>
      <p:ext uri="{BB962C8B-B14F-4D97-AF65-F5344CB8AC3E}">
        <p14:creationId xmlns:p14="http://schemas.microsoft.com/office/powerpoint/2010/main" val="3658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Monday </a:t>
            </a:r>
            <a:r>
              <a:rPr lang="en-US" dirty="0" err="1" smtClean="0"/>
              <a:t>Bellwok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1: Black Sea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2: Caucasus Mountains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3: Caspian Sea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4: Red Sea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5: Tigris River</a:t>
            </a:r>
          </a:p>
          <a:p>
            <a:r>
              <a:rPr lang="en-US" sz="3600" dirty="0">
                <a:solidFill>
                  <a:srgbClr val="FFFF00"/>
                </a:solidFill>
              </a:rPr>
              <a:t>6</a:t>
            </a:r>
            <a:r>
              <a:rPr lang="en-US" sz="3600" dirty="0" smtClean="0">
                <a:solidFill>
                  <a:srgbClr val="FFFF00"/>
                </a:solidFill>
              </a:rPr>
              <a:t>: Euphrates River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71500"/>
            <a:ext cx="7924800" cy="1143000"/>
          </a:xfrm>
        </p:spPr>
        <p:txBody>
          <a:bodyPr/>
          <a:lstStyle/>
          <a:p>
            <a:r>
              <a:rPr lang="en-US" dirty="0" smtClean="0"/>
              <a:t>Olmec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7924800" cy="411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Had an </a:t>
            </a:r>
            <a:r>
              <a:rPr lang="en-US" sz="3600" dirty="0" smtClean="0">
                <a:solidFill>
                  <a:srgbClr val="FFFF00"/>
                </a:solidFill>
              </a:rPr>
              <a:t>animal based polytheistic religion</a:t>
            </a:r>
          </a:p>
          <a:p>
            <a:endParaRPr lang="en-US" sz="3600" dirty="0"/>
          </a:p>
          <a:p>
            <a:r>
              <a:rPr lang="en-US" sz="3600" dirty="0" smtClean="0"/>
              <a:t>Different </a:t>
            </a:r>
            <a:r>
              <a:rPr lang="en-US" sz="3600" dirty="0" smtClean="0">
                <a:solidFill>
                  <a:srgbClr val="FFFF00"/>
                </a:solidFill>
              </a:rPr>
              <a:t>gods were connected to </a:t>
            </a:r>
            <a:r>
              <a:rPr lang="en-US" sz="3600" dirty="0" smtClean="0"/>
              <a:t>different important </a:t>
            </a:r>
            <a:r>
              <a:rPr lang="en-US" sz="3600" dirty="0" smtClean="0">
                <a:solidFill>
                  <a:srgbClr val="FFFF00"/>
                </a:solidFill>
              </a:rPr>
              <a:t>aspects of life</a:t>
            </a:r>
          </a:p>
          <a:p>
            <a:r>
              <a:rPr lang="en-US" sz="3600" dirty="0" smtClean="0"/>
              <a:t>Such as corn, fire, fertility </a:t>
            </a:r>
            <a:r>
              <a:rPr lang="en-US" sz="3600" dirty="0" err="1" smtClean="0"/>
              <a:t>ect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>
                <a:solidFill>
                  <a:srgbClr val="FFFF00"/>
                </a:solidFill>
              </a:rPr>
              <a:t>Made offerings and prayers to these gods</a:t>
            </a:r>
          </a:p>
        </p:txBody>
      </p:sp>
    </p:spTree>
    <p:extLst>
      <p:ext uri="{BB962C8B-B14F-4D97-AF65-F5344CB8AC3E}">
        <p14:creationId xmlns:p14="http://schemas.microsoft.com/office/powerpoint/2010/main" val="15818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dirty="0" smtClean="0"/>
              <a:t>Olmec 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4191000" cy="41148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FFFF00"/>
                </a:solidFill>
              </a:rPr>
              <a:t>Most important god was a jaguar spirit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jaguar spirit </a:t>
            </a:r>
            <a:r>
              <a:rPr lang="en-US" sz="3200" dirty="0" smtClean="0"/>
              <a:t>was thought to </a:t>
            </a:r>
            <a:r>
              <a:rPr lang="en-US" sz="3200" dirty="0" smtClean="0">
                <a:solidFill>
                  <a:srgbClr val="FFFF00"/>
                </a:solidFill>
              </a:rPr>
              <a:t>bring rain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The jaguar would continue to be important in many Mesoamerican cultures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6683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Olmec Art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 smtClean="0"/>
              <a:t>One of the most well known aspects of Olmec Culture was their artistic accomplishment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Most famously the massive stone heads that have been found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These are carved out of quarries that are often miles away from where the heads are found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7638"/>
            <a:ext cx="4373562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Olmec Religion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dirty="0" smtClean="0"/>
              <a:t>Buildings/Monuments included columns, altars, sculpted heads (heads may have represented particular rulers and could weigh as much as 44 tons).</a:t>
            </a:r>
          </a:p>
          <a:p>
            <a:pPr eaLnBrk="1" hangingPunct="1">
              <a:buFontTx/>
              <a:buNone/>
            </a:pPr>
            <a:endParaRPr lang="en-US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5" descr="river-h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79343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2" y="19050"/>
            <a:ext cx="4362450" cy="326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62" y="457200"/>
            <a:ext cx="3995638" cy="589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37" y="328612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reviously.tv/m/kotm-silver-monkey-shrine-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913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Background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4102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culture thrived from about </a:t>
            </a:r>
            <a:r>
              <a:rPr lang="en-US" sz="3600" dirty="0" smtClean="0">
                <a:solidFill>
                  <a:srgbClr val="FFFF00"/>
                </a:solidFill>
              </a:rPr>
              <a:t>900–200 </a:t>
            </a:r>
            <a:r>
              <a:rPr lang="en-US" sz="3600" dirty="0">
                <a:solidFill>
                  <a:srgbClr val="FFFF00"/>
                </a:solidFill>
              </a:rPr>
              <a:t>B.C.E.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Developed </a:t>
            </a:r>
            <a:r>
              <a:rPr lang="en-US" sz="4000" dirty="0">
                <a:solidFill>
                  <a:srgbClr val="FFFF00"/>
                </a:solidFill>
              </a:rPr>
              <a:t>around the </a:t>
            </a:r>
            <a:r>
              <a:rPr lang="en-US" sz="4000" dirty="0" err="1" smtClean="0">
                <a:solidFill>
                  <a:srgbClr val="FFFF00"/>
                </a:solidFill>
              </a:rPr>
              <a:t>Mosna</a:t>
            </a:r>
            <a:r>
              <a:rPr lang="en-US" sz="4000" dirty="0" smtClean="0">
                <a:solidFill>
                  <a:srgbClr val="FFFF00"/>
                </a:solidFill>
              </a:rPr>
              <a:t> River </a:t>
            </a:r>
            <a:r>
              <a:rPr lang="en-US" sz="4000" dirty="0">
                <a:solidFill>
                  <a:srgbClr val="FFFF00"/>
                </a:solidFill>
              </a:rPr>
              <a:t>Valley </a:t>
            </a:r>
            <a:r>
              <a:rPr lang="en-US" sz="4000" dirty="0"/>
              <a:t>where the </a:t>
            </a:r>
            <a:r>
              <a:rPr lang="en-US" sz="4000" dirty="0" err="1"/>
              <a:t>Mosna</a:t>
            </a:r>
            <a:r>
              <a:rPr lang="en-US" sz="4000" dirty="0"/>
              <a:t> and </a:t>
            </a:r>
            <a:r>
              <a:rPr lang="en-US" sz="4000" dirty="0" err="1"/>
              <a:t>Huachecsa</a:t>
            </a:r>
            <a:r>
              <a:rPr lang="en-US" sz="4000" dirty="0"/>
              <a:t> rivers merge </a:t>
            </a:r>
          </a:p>
        </p:txBody>
      </p:sp>
      <p:pic>
        <p:nvPicPr>
          <p:cNvPr id="1026" name="Picture 2" descr="https://upload.wikimedia.org/wikipedia/commons/8/86/Chavin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438400"/>
            <a:ext cx="3810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Background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Developed</a:t>
            </a:r>
            <a:r>
              <a:rPr lang="en-US" sz="3600" dirty="0" smtClean="0"/>
              <a:t> at a very high elevation </a:t>
            </a:r>
            <a:r>
              <a:rPr lang="en-US" sz="3600" dirty="0" smtClean="0">
                <a:solidFill>
                  <a:srgbClr val="FFFF00"/>
                </a:solidFill>
              </a:rPr>
              <a:t>in the Andes Mountains</a:t>
            </a:r>
          </a:p>
          <a:p>
            <a:r>
              <a:rPr lang="en-US" sz="3600" dirty="0" smtClean="0"/>
              <a:t>Many sites are found at about 10,000 above sea level or higher</a:t>
            </a:r>
          </a:p>
          <a:p>
            <a:endParaRPr lang="en-US" sz="3600" dirty="0"/>
          </a:p>
          <a:p>
            <a:r>
              <a:rPr lang="en-US" sz="3600" dirty="0" smtClean="0"/>
              <a:t>Left no written record so we do not know what they called themselves  </a:t>
            </a:r>
          </a:p>
        </p:txBody>
      </p:sp>
    </p:spTree>
    <p:extLst>
      <p:ext uri="{BB962C8B-B14F-4D97-AF65-F5344CB8AC3E}">
        <p14:creationId xmlns:p14="http://schemas.microsoft.com/office/powerpoint/2010/main" val="63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background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799" y="1514474"/>
            <a:ext cx="4095093" cy="4733925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Most famous site is the city of </a:t>
            </a:r>
            <a:r>
              <a:rPr lang="en-US" sz="4000" i="1" dirty="0" err="1">
                <a:solidFill>
                  <a:srgbClr val="FFFF00"/>
                </a:solidFill>
              </a:rPr>
              <a:t>Chavín</a:t>
            </a:r>
            <a:r>
              <a:rPr lang="en-US" sz="4000" i="1" dirty="0">
                <a:solidFill>
                  <a:srgbClr val="FFFF00"/>
                </a:solidFill>
              </a:rPr>
              <a:t> de </a:t>
            </a:r>
            <a:r>
              <a:rPr lang="en-US" sz="4000" i="1" dirty="0" err="1" smtClean="0">
                <a:solidFill>
                  <a:srgbClr val="FFFF00"/>
                </a:solidFill>
              </a:rPr>
              <a:t>Huántar</a:t>
            </a:r>
            <a:endParaRPr lang="en-US" sz="4000" i="1" dirty="0" smtClean="0">
              <a:solidFill>
                <a:srgbClr val="FFFF00"/>
              </a:solidFill>
            </a:endParaRPr>
          </a:p>
          <a:p>
            <a:endParaRPr lang="en-US" sz="4000" i="1" dirty="0">
              <a:solidFill>
                <a:srgbClr val="FFFF00"/>
              </a:solidFill>
            </a:endParaRPr>
          </a:p>
          <a:p>
            <a:r>
              <a:rPr lang="en-US" sz="4000" dirty="0" smtClean="0"/>
              <a:t>This city is characterized by its two major temples </a:t>
            </a:r>
            <a:endParaRPr lang="en-US" sz="4000" dirty="0"/>
          </a:p>
        </p:txBody>
      </p:sp>
      <p:pic>
        <p:nvPicPr>
          <p:cNvPr id="2050" name="Picture 2" descr="https://c1.staticflickr.com/3/2117/2207692190_29663ccee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93" y="20574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Theme Tuesday </a:t>
            </a:r>
            <a:r>
              <a:rPr lang="en-US" dirty="0" err="1" smtClean="0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50292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What is an example of Interaction </a:t>
            </a:r>
            <a:r>
              <a:rPr lang="en-US" sz="3200" b="1" dirty="0"/>
              <a:t>Between Humans and the </a:t>
            </a:r>
            <a:r>
              <a:rPr lang="en-US" sz="3200" b="1" dirty="0" smtClean="0"/>
              <a:t>Environment in the Olmec Civilization?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Answers Vary</a:t>
            </a:r>
          </a:p>
          <a:p>
            <a:endParaRPr lang="en-US" sz="3200" b="1" dirty="0"/>
          </a:p>
          <a:p>
            <a:r>
              <a:rPr lang="en-US" sz="3200" b="1" dirty="0" smtClean="0"/>
              <a:t>What is an Development </a:t>
            </a:r>
            <a:r>
              <a:rPr lang="en-US" sz="3200" b="1" dirty="0"/>
              <a:t>and Transformation of Social </a:t>
            </a:r>
            <a:r>
              <a:rPr lang="en-US" sz="3200" b="1" dirty="0" smtClean="0"/>
              <a:t>Structures in the Umayyad Dynasty?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Answers Vary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objective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WWBAT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Introduce the major characteristics of the Olmec Civilization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WWBAT: Summarize key information and characteristics of </a:t>
            </a:r>
            <a:r>
              <a:rPr lang="en-US" sz="3600" dirty="0" err="1" smtClean="0">
                <a:solidFill>
                  <a:srgbClr val="FFFF00"/>
                </a:solidFill>
              </a:rPr>
              <a:t>Chavin</a:t>
            </a:r>
            <a:r>
              <a:rPr lang="en-US" sz="3600" dirty="0" smtClean="0">
                <a:solidFill>
                  <a:srgbClr val="FFFF00"/>
                </a:solidFill>
              </a:rPr>
              <a:t> Culture</a:t>
            </a:r>
          </a:p>
        </p:txBody>
      </p:sp>
    </p:spTree>
    <p:extLst>
      <p:ext uri="{BB962C8B-B14F-4D97-AF65-F5344CB8AC3E}">
        <p14:creationId xmlns:p14="http://schemas.microsoft.com/office/powerpoint/2010/main" val="32428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WWBAT: Gather information and summarize the major characteristics of the </a:t>
            </a:r>
            <a:r>
              <a:rPr lang="en-US" sz="3600" dirty="0" err="1">
                <a:solidFill>
                  <a:srgbClr val="FFFF00"/>
                </a:solidFill>
              </a:rPr>
              <a:t>Chavin</a:t>
            </a:r>
            <a:r>
              <a:rPr lang="en-US" sz="3600" dirty="0">
                <a:solidFill>
                  <a:srgbClr val="FFFF00"/>
                </a:solidFill>
              </a:rPr>
              <a:t> Culture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Olmec </a:t>
            </a:r>
            <a:r>
              <a:rPr lang="en-US" sz="5400" dirty="0" err="1" smtClean="0">
                <a:solidFill>
                  <a:srgbClr val="FFFF00"/>
                </a:solidFill>
              </a:rPr>
              <a:t>Bellwork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What are three characteristics of the Olmec Civilization we have seen in other areas/civilizations?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Polytheism, developed along river, gender roles, dependence on agriculture, cultural diffusion via trade, religious worship sites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Objective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WWBAT:  Read about politics and economics of Europe during </a:t>
            </a:r>
            <a:r>
              <a:rPr lang="en-US" sz="3200" smtClean="0">
                <a:solidFill>
                  <a:srgbClr val="FFFF00"/>
                </a:solidFill>
              </a:rPr>
              <a:t>the Middle Ages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Western Hemisphere River </a:t>
            </a:r>
            <a:r>
              <a:rPr lang="en-US" dirty="0" err="1" smtClean="0"/>
              <a:t>Civs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While the Mesopotamians, Egyptians, Indus, and Zhou were develop unique civilizations in the Eastern Hemisphere so two were cultures in the Western Hemisphere</a:t>
            </a:r>
          </a:p>
          <a:p>
            <a:endParaRPr lang="en-US" sz="2000" dirty="0"/>
          </a:p>
          <a:p>
            <a:r>
              <a:rPr lang="en-US" sz="2000" dirty="0" smtClean="0"/>
              <a:t>Today we will be focusing on the most prominent Western Hemisphere cultures that developed at the same time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Olmec in Mesoamerica 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Chivan</a:t>
            </a:r>
            <a:r>
              <a:rPr lang="en-US" sz="2000" dirty="0" smtClean="0"/>
              <a:t> in South America</a:t>
            </a:r>
          </a:p>
        </p:txBody>
      </p:sp>
    </p:spTree>
    <p:extLst>
      <p:ext uri="{BB962C8B-B14F-4D97-AF65-F5344CB8AC3E}">
        <p14:creationId xmlns:p14="http://schemas.microsoft.com/office/powerpoint/2010/main" val="1189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helaughbutton.com/site2/wp-content/uploads/2013/11/Coming-to-Ame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"/>
            <a:ext cx="4724400" cy="6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Interactive Notebook set 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11/21/2016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Olmec and </a:t>
            </a:r>
            <a:r>
              <a:rPr lang="en-US" sz="3200" dirty="0" err="1" smtClean="0">
                <a:solidFill>
                  <a:srgbClr val="FFFF00"/>
                </a:solidFill>
              </a:rPr>
              <a:t>Chavin</a:t>
            </a:r>
            <a:r>
              <a:rPr lang="en-US" sz="3200" dirty="0" smtClean="0">
                <a:solidFill>
                  <a:srgbClr val="FFFF00"/>
                </a:solidFill>
              </a:rPr>
              <a:t> Civilizations</a:t>
            </a:r>
          </a:p>
          <a:p>
            <a:r>
              <a:rPr lang="en-US" sz="3200" dirty="0" smtClean="0"/>
              <a:t>This will be on two 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8950" y="16669"/>
            <a:ext cx="2286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-6397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 and Geography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43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53337" y="435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8950" y="16669"/>
            <a:ext cx="2286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-6397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 and Geography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0893" y="43538"/>
            <a:ext cx="24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 and Economy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53337" y="435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helaughbutton.com/site2/wp-content/uploads/2013/11/Coming-to-Ame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"/>
            <a:ext cx="4724400" cy="6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3388</TotalTime>
  <Words>811</Words>
  <Application>Microsoft Office PowerPoint</Application>
  <PresentationFormat>On-screen Show (4:3)</PresentationFormat>
  <Paragraphs>162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Horizon</vt:lpstr>
      <vt:lpstr>Mapping Monday Bellwork</vt:lpstr>
      <vt:lpstr>Mapping Monday Bellwok</vt:lpstr>
      <vt:lpstr>objective</vt:lpstr>
      <vt:lpstr>Western Hemisphere River Civs</vt:lpstr>
      <vt:lpstr>PowerPoint Presentation</vt:lpstr>
      <vt:lpstr>Interactive Notebook set up</vt:lpstr>
      <vt:lpstr>PowerPoint Presentation</vt:lpstr>
      <vt:lpstr>PowerPoint Presentation</vt:lpstr>
      <vt:lpstr>PowerPoint Presentation</vt:lpstr>
      <vt:lpstr>Background</vt:lpstr>
      <vt:lpstr>Background</vt:lpstr>
      <vt:lpstr>Map of Olmec Empire:</vt:lpstr>
      <vt:lpstr>Geography</vt:lpstr>
      <vt:lpstr>Olmec Society</vt:lpstr>
      <vt:lpstr>four major centers</vt:lpstr>
      <vt:lpstr>Olmec Society</vt:lpstr>
      <vt:lpstr>Olmec Society</vt:lpstr>
      <vt:lpstr>Olmec Society</vt:lpstr>
      <vt:lpstr>Olmec Society </vt:lpstr>
      <vt:lpstr>Olmec Religion</vt:lpstr>
      <vt:lpstr>Olmec Religion </vt:lpstr>
      <vt:lpstr>Olmec Art</vt:lpstr>
      <vt:lpstr>Olmec Religion</vt:lpstr>
      <vt:lpstr>PowerPoint Presentation</vt:lpstr>
      <vt:lpstr>PowerPoint Presentation</vt:lpstr>
      <vt:lpstr>Background</vt:lpstr>
      <vt:lpstr>Background</vt:lpstr>
      <vt:lpstr>background</vt:lpstr>
      <vt:lpstr>Theme Tuesday Bellwork</vt:lpstr>
      <vt:lpstr>Objective</vt:lpstr>
      <vt:lpstr>Olmec Bellwork</vt:lpstr>
      <vt:lpstr>Objective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NWTECH</dc:creator>
  <cp:lastModifiedBy>Pfannenstiel, Andrew</cp:lastModifiedBy>
  <cp:revision>63</cp:revision>
  <dcterms:created xsi:type="dcterms:W3CDTF">2014-08-19T17:39:41Z</dcterms:created>
  <dcterms:modified xsi:type="dcterms:W3CDTF">2016-11-23T16:29:41Z</dcterms:modified>
</cp:coreProperties>
</file>