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82" r:id="rId2"/>
    <p:sldId id="283" r:id="rId3"/>
    <p:sldId id="284" r:id="rId4"/>
    <p:sldId id="257" r:id="rId5"/>
    <p:sldId id="271" r:id="rId6"/>
    <p:sldId id="272" r:id="rId7"/>
    <p:sldId id="273" r:id="rId8"/>
    <p:sldId id="275" r:id="rId9"/>
    <p:sldId id="274" r:id="rId10"/>
    <p:sldId id="262" r:id="rId11"/>
    <p:sldId id="281" r:id="rId12"/>
    <p:sldId id="276" r:id="rId13"/>
    <p:sldId id="263" r:id="rId14"/>
    <p:sldId id="278" r:id="rId15"/>
    <p:sldId id="279" r:id="rId16"/>
    <p:sldId id="28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72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October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/>
              <a:t>Life and Message of Muhammad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1402" y="1298448"/>
            <a:ext cx="8726373" cy="5276882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Muhammad’s </a:t>
            </a:r>
            <a:r>
              <a:rPr lang="en-US" sz="2600" dirty="0" smtClean="0">
                <a:solidFill>
                  <a:srgbClr val="0070C0"/>
                </a:solidFill>
              </a:rPr>
              <a:t>revelations began in 610 CE and continued for </a:t>
            </a:r>
            <a:r>
              <a:rPr lang="en-US" sz="2600" dirty="0" smtClean="0">
                <a:solidFill>
                  <a:schemeClr val="tx1"/>
                </a:solidFill>
              </a:rPr>
              <a:t>the next </a:t>
            </a:r>
            <a:r>
              <a:rPr lang="en-US" sz="2600" dirty="0" smtClean="0">
                <a:solidFill>
                  <a:srgbClr val="0070C0"/>
                </a:solidFill>
              </a:rPr>
              <a:t>22 years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Brought to him by the angel Gabriel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For first three years he told very few people of his revelations </a:t>
            </a:r>
          </a:p>
          <a:p>
            <a:r>
              <a:rPr lang="en-US" sz="2600" dirty="0"/>
              <a:t>Muhammad claimed to be the “seal of the prophets”</a:t>
            </a:r>
          </a:p>
          <a:p>
            <a:pPr lvl="1"/>
            <a:r>
              <a:rPr lang="en-US" sz="2400" dirty="0"/>
              <a:t>Meant he was the </a:t>
            </a:r>
            <a:r>
              <a:rPr lang="en-US" sz="2400" dirty="0">
                <a:solidFill>
                  <a:srgbClr val="0070C0"/>
                </a:solidFill>
              </a:rPr>
              <a:t>last in a long line of prophets</a:t>
            </a:r>
            <a:r>
              <a:rPr lang="en-US" sz="2400" dirty="0"/>
              <a:t>, including Abraham, Moses, Jesus, and others</a:t>
            </a:r>
          </a:p>
          <a:p>
            <a:r>
              <a:rPr lang="en-US" sz="2600" dirty="0"/>
              <a:t> Said </a:t>
            </a:r>
            <a:r>
              <a:rPr lang="en-US" sz="2600" dirty="0">
                <a:solidFill>
                  <a:srgbClr val="0070C0"/>
                </a:solidFill>
              </a:rPr>
              <a:t>he had God’s FINAL revelation </a:t>
            </a:r>
            <a:r>
              <a:rPr lang="en-US" sz="2600" dirty="0"/>
              <a:t>to </a:t>
            </a:r>
            <a:r>
              <a:rPr lang="en-US" sz="2600" dirty="0" smtClean="0"/>
              <a:t>humankind</a:t>
            </a:r>
          </a:p>
          <a:p>
            <a:endParaRPr lang="en-US" sz="2600" dirty="0"/>
          </a:p>
          <a:p>
            <a:r>
              <a:rPr lang="en-US" sz="2600" dirty="0"/>
              <a:t>Wasn’t trying to start a new faith</a:t>
            </a:r>
          </a:p>
          <a:p>
            <a:r>
              <a:rPr lang="en-US" sz="2600" dirty="0"/>
              <a:t>More of an invitation to return to the old and pure religion of Abraham</a:t>
            </a:r>
          </a:p>
          <a:p>
            <a:endParaRPr lang="en-US" sz="2600" dirty="0"/>
          </a:p>
          <a:p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and Message of Muhammad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Islam is </a:t>
            </a:r>
            <a:r>
              <a:rPr lang="en-US" dirty="0" smtClean="0">
                <a:solidFill>
                  <a:srgbClr val="0070C0"/>
                </a:solidFill>
              </a:rPr>
              <a:t>Monotheistic</a:t>
            </a:r>
            <a:r>
              <a:rPr lang="en-US" dirty="0" smtClean="0"/>
              <a:t> and </a:t>
            </a:r>
            <a:r>
              <a:rPr lang="en-US" dirty="0"/>
              <a:t>worships the same god </a:t>
            </a:r>
            <a:r>
              <a:rPr lang="en-US" dirty="0" smtClean="0"/>
              <a:t>Judaism </a:t>
            </a:r>
            <a:r>
              <a:rPr lang="en-US" dirty="0"/>
              <a:t>and </a:t>
            </a:r>
            <a:r>
              <a:rPr lang="en-US" dirty="0" smtClean="0"/>
              <a:t>Christianity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Islam teaches a </a:t>
            </a:r>
            <a:r>
              <a:rPr lang="en-US" dirty="0">
                <a:solidFill>
                  <a:srgbClr val="0070C0"/>
                </a:solidFill>
              </a:rPr>
              <a:t>belief in an </a:t>
            </a:r>
            <a:r>
              <a:rPr lang="en-US" dirty="0" smtClean="0">
                <a:solidFill>
                  <a:srgbClr val="0070C0"/>
                </a:solidFill>
              </a:rPr>
              <a:t>afterlife, both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070C0"/>
                </a:solidFill>
              </a:rPr>
              <a:t>paradise and hell </a:t>
            </a:r>
            <a:r>
              <a:rPr lang="en-US" dirty="0" smtClean="0"/>
              <a:t>like punishment </a:t>
            </a:r>
          </a:p>
          <a:p>
            <a:pPr lvl="1">
              <a:defRPr/>
            </a:pPr>
            <a:r>
              <a:rPr lang="en-US" sz="2200" dirty="0" smtClean="0"/>
              <a:t>Those </a:t>
            </a:r>
            <a:r>
              <a:rPr lang="en-US" sz="2200" dirty="0"/>
              <a:t>who hope to achieve this afterlife must submit to the will of </a:t>
            </a:r>
            <a:r>
              <a:rPr lang="en-US" sz="2200" dirty="0" smtClean="0"/>
              <a:t>God</a:t>
            </a:r>
            <a:endParaRPr lang="en-US" sz="22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Muslims believe that </a:t>
            </a:r>
            <a:r>
              <a:rPr lang="en-US" dirty="0">
                <a:solidFill>
                  <a:srgbClr val="0070C0"/>
                </a:solidFill>
              </a:rPr>
              <a:t>Muhammad was </a:t>
            </a:r>
            <a:r>
              <a:rPr lang="en-US" dirty="0" smtClean="0">
                <a:solidFill>
                  <a:srgbClr val="0070C0"/>
                </a:solidFill>
              </a:rPr>
              <a:t>NOT divine</a:t>
            </a:r>
            <a:r>
              <a:rPr lang="en-US" dirty="0"/>
              <a:t>, they believe that he was a </a:t>
            </a:r>
            <a:r>
              <a:rPr lang="en-US" dirty="0" smtClean="0"/>
              <a:t>man and a messenger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and Message of Muhammad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193985" cy="493776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Recorded revelations </a:t>
            </a:r>
            <a:r>
              <a:rPr lang="en-US" sz="2600" dirty="0">
                <a:solidFill>
                  <a:srgbClr val="0070C0"/>
                </a:solidFill>
              </a:rPr>
              <a:t>in the Quran </a:t>
            </a:r>
            <a:endParaRPr lang="en-US" sz="2600" dirty="0" smtClean="0">
              <a:solidFill>
                <a:srgbClr val="0070C0"/>
              </a:solidFill>
            </a:endParaRPr>
          </a:p>
          <a:p>
            <a:endParaRPr lang="en-US" sz="2600" dirty="0" smtClean="0">
              <a:solidFill>
                <a:srgbClr val="0070C0"/>
              </a:solidFill>
            </a:endParaRPr>
          </a:p>
          <a:p>
            <a:r>
              <a:rPr lang="en-US" sz="2600" dirty="0"/>
              <a:t>The </a:t>
            </a:r>
            <a:r>
              <a:rPr lang="en-US" sz="2600" dirty="0">
                <a:solidFill>
                  <a:srgbClr val="0070C0"/>
                </a:solidFill>
              </a:rPr>
              <a:t>Quran rejects:</a:t>
            </a:r>
          </a:p>
          <a:p>
            <a:pPr lvl="1"/>
            <a:r>
              <a:rPr lang="en-US" sz="2400" dirty="0"/>
              <a:t>Hoarding of wealth and </a:t>
            </a:r>
            <a:r>
              <a:rPr lang="en-US" sz="2400" dirty="0">
                <a:solidFill>
                  <a:srgbClr val="0070C0"/>
                </a:solidFill>
              </a:rPr>
              <a:t>materialism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Exploitation of the poor</a:t>
            </a:r>
          </a:p>
          <a:p>
            <a:pPr lvl="1"/>
            <a:r>
              <a:rPr lang="en-US" sz="2400" dirty="0"/>
              <a:t>Corrupt business practices</a:t>
            </a:r>
          </a:p>
          <a:p>
            <a:pPr lvl="1"/>
            <a:r>
              <a:rPr lang="en-US" sz="2400" dirty="0"/>
              <a:t>Neglecting widows and orphans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Abuse of women</a:t>
            </a:r>
          </a:p>
          <a:p>
            <a:pPr lvl="1"/>
            <a:endParaRPr lang="en-US" sz="2400" dirty="0">
              <a:solidFill>
                <a:srgbClr val="0070C0"/>
              </a:solidFill>
            </a:endParaRPr>
          </a:p>
          <a:p>
            <a:r>
              <a:rPr lang="en-US" sz="2600" dirty="0"/>
              <a:t>The </a:t>
            </a:r>
            <a:r>
              <a:rPr lang="en-US" sz="2600" dirty="0">
                <a:solidFill>
                  <a:srgbClr val="0070C0"/>
                </a:solidFill>
              </a:rPr>
              <a:t>Quran demands: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Social justice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Equality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Aid to the poor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3004" y="2053399"/>
            <a:ext cx="3081948" cy="37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>
            <a:normAutofit/>
          </a:bodyPr>
          <a:lstStyle/>
          <a:p>
            <a:r>
              <a:rPr lang="en-US" dirty="0"/>
              <a:t>Life and Message of Muhammad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Muhammad’s monotheistic and social justice </a:t>
            </a:r>
            <a:r>
              <a:rPr lang="en-US" sz="2400" dirty="0" smtClean="0">
                <a:solidFill>
                  <a:srgbClr val="0070C0"/>
                </a:solidFill>
              </a:rPr>
              <a:t>message threatened the power and wealth of </a:t>
            </a:r>
            <a:r>
              <a:rPr lang="en-US" sz="2400" dirty="0" smtClean="0">
                <a:solidFill>
                  <a:schemeClr val="tx1"/>
                </a:solidFill>
              </a:rPr>
              <a:t>polytheistic </a:t>
            </a:r>
            <a:r>
              <a:rPr lang="en-US" sz="2400" dirty="0" smtClean="0">
                <a:solidFill>
                  <a:srgbClr val="0070C0"/>
                </a:solidFill>
              </a:rPr>
              <a:t>tribal leaders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Muhammad and his follower </a:t>
            </a:r>
            <a:r>
              <a:rPr lang="en-US" sz="2400" dirty="0" smtClean="0">
                <a:solidFill>
                  <a:srgbClr val="0070C0"/>
                </a:solidFill>
              </a:rPr>
              <a:t>moved to Medina in 622 CE </a:t>
            </a:r>
            <a:r>
              <a:rPr lang="en-US" sz="2400" dirty="0" smtClean="0">
                <a:solidFill>
                  <a:srgbClr val="0070C0"/>
                </a:solidFill>
              </a:rPr>
              <a:t>&amp; </a:t>
            </a:r>
            <a:r>
              <a:rPr lang="en-US" sz="2400" dirty="0" err="1" smtClean="0">
                <a:solidFill>
                  <a:srgbClr val="0070C0"/>
                </a:solidFill>
              </a:rPr>
              <a:t>builtUmma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i="1" dirty="0" err="1">
                <a:solidFill>
                  <a:schemeClr val="tx1"/>
                </a:solidFill>
              </a:rPr>
              <a:t>ummat</a:t>
            </a:r>
            <a:r>
              <a:rPr lang="en-US" i="1" dirty="0">
                <a:solidFill>
                  <a:schemeClr val="tx1"/>
                </a:solidFill>
              </a:rPr>
              <a:t> al-Islamiyah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err="1" smtClean="0">
                <a:solidFill>
                  <a:schemeClr val="tx1"/>
                </a:solidFill>
              </a:rPr>
              <a:t>ummah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rgbClr val="0070C0"/>
                </a:solidFill>
              </a:rPr>
              <a:t>, community of believers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Called the </a:t>
            </a:r>
            <a:r>
              <a:rPr lang="en-US" dirty="0" err="1" smtClean="0">
                <a:solidFill>
                  <a:schemeClr val="tx1"/>
                </a:solidFill>
              </a:rPr>
              <a:t>Hijarh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Marks year ZERO in the Islamic calendar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Muhammad </a:t>
            </a:r>
            <a:r>
              <a:rPr lang="en-US" sz="2200" dirty="0" smtClean="0">
                <a:solidFill>
                  <a:srgbClr val="0070C0"/>
                </a:solidFill>
              </a:rPr>
              <a:t>became a political and military leader </a:t>
            </a:r>
            <a:r>
              <a:rPr lang="en-US" sz="2200" dirty="0" smtClean="0">
                <a:solidFill>
                  <a:schemeClr val="tx1"/>
                </a:solidFill>
              </a:rPr>
              <a:t>in addition to his position as a religion leader/prophet 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and Message of Muhammad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" y="1298448"/>
            <a:ext cx="2611224" cy="49377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Took</a:t>
            </a:r>
            <a:r>
              <a:rPr lang="en-US" dirty="0"/>
              <a:t> control of </a:t>
            </a:r>
            <a:r>
              <a:rPr lang="en-US" dirty="0">
                <a:solidFill>
                  <a:srgbClr val="0070C0"/>
                </a:solidFill>
              </a:rPr>
              <a:t>Mecca in 629</a:t>
            </a:r>
            <a:r>
              <a:rPr lang="en-US" dirty="0"/>
              <a:t>, with little bloodshed,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 smtClean="0">
                <a:solidFill>
                  <a:srgbClr val="0070C0"/>
                </a:solidFill>
              </a:rPr>
              <a:t>reclaimed </a:t>
            </a: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sz="2400" dirty="0">
                <a:solidFill>
                  <a:srgbClr val="0070C0"/>
                </a:solidFill>
              </a:rPr>
              <a:t>Kaaba</a:t>
            </a:r>
            <a:r>
              <a:rPr lang="en-US" sz="2400" dirty="0"/>
              <a:t> for </a:t>
            </a:r>
            <a:r>
              <a:rPr lang="en-US" sz="2400" dirty="0" smtClean="0"/>
              <a:t>God</a:t>
            </a:r>
          </a:p>
          <a:p>
            <a:r>
              <a:rPr lang="en-US" sz="2400" dirty="0"/>
              <a:t>Circled the Kaaba 7 times and then destroyed the idols for tribal gods 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026" name="Picture 2" descr="https://upload.wikimedia.org/wikipedia/commons/4/40/Beyt-i_Har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39" y="1601780"/>
            <a:ext cx="6505723" cy="48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9/92/Al-Haram_mosque_-_Flickr_-_Al_Jazeera_English.jpg/1280px-Al-Haram_mosque_-_Flickr_-_Al_Jazeera_Englis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and Message of Muhammad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60519" y="1298448"/>
            <a:ext cx="4879785" cy="524865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Islamic community </a:t>
            </a:r>
            <a:r>
              <a:rPr lang="en-US" sz="2600" dirty="0" smtClean="0">
                <a:solidFill>
                  <a:srgbClr val="0070C0"/>
                </a:solidFill>
              </a:rPr>
              <a:t>expanded throughout Arabia by: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Military conquest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Marriage alliances with leading tribes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Voluntary conversion</a:t>
            </a: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600" dirty="0" smtClean="0"/>
              <a:t>By </a:t>
            </a:r>
            <a:r>
              <a:rPr lang="en-US" sz="2600" dirty="0" smtClean="0">
                <a:solidFill>
                  <a:srgbClr val="0070C0"/>
                </a:solidFill>
              </a:rPr>
              <a:t>632</a:t>
            </a:r>
            <a:r>
              <a:rPr lang="en-US" sz="2600" dirty="0" smtClean="0"/>
              <a:t> (time of Muhammad’s death), </a:t>
            </a:r>
            <a:r>
              <a:rPr lang="en-US" sz="2600" dirty="0" smtClean="0">
                <a:solidFill>
                  <a:srgbClr val="0070C0"/>
                </a:solidFill>
              </a:rPr>
              <a:t>most of Arabia </a:t>
            </a:r>
            <a:r>
              <a:rPr lang="en-US" sz="2600" dirty="0" smtClean="0"/>
              <a:t>had come under </a:t>
            </a:r>
            <a:r>
              <a:rPr lang="en-US" sz="2600" dirty="0" smtClean="0">
                <a:solidFill>
                  <a:srgbClr val="0070C0"/>
                </a:solidFill>
              </a:rPr>
              <a:t>Islamic</a:t>
            </a:r>
            <a:r>
              <a:rPr lang="en-US" sz="2600" dirty="0" smtClean="0"/>
              <a:t> control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690688"/>
            <a:ext cx="3884295" cy="394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6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Message: 5 Pillars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48159"/>
            <a:ext cx="6614667" cy="4974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1) Faith: “There is no god but Allah, and Muhammad is the messenger of God.”</a:t>
            </a:r>
          </a:p>
          <a:p>
            <a:pPr marL="0" indent="0">
              <a:buNone/>
            </a:pPr>
            <a:r>
              <a:rPr lang="en-US" sz="2600" dirty="0" smtClean="0"/>
              <a:t>2) Prayer: Should be performed 5 times daily while facing in the direction of Mecca</a:t>
            </a:r>
          </a:p>
          <a:p>
            <a:pPr marL="0" indent="0">
              <a:buNone/>
            </a:pPr>
            <a:r>
              <a:rPr lang="en-US" sz="2600" dirty="0" smtClean="0"/>
              <a:t>3) Almsgiving: Supporting the poor and needy of the community</a:t>
            </a:r>
          </a:p>
          <a:p>
            <a:pPr marL="0" indent="0">
              <a:buNone/>
            </a:pPr>
            <a:r>
              <a:rPr lang="en-US" sz="2600" dirty="0" smtClean="0"/>
              <a:t>4) Fasting: Occurs during month of Ramadan; no food, drink, or sexual relations from dawn to sundown</a:t>
            </a:r>
          </a:p>
          <a:p>
            <a:pPr marL="0" indent="0">
              <a:buNone/>
            </a:pPr>
            <a:r>
              <a:rPr lang="en-US" sz="2600" dirty="0" smtClean="0"/>
              <a:t>5) The Hajj: Pilgrimage to Mecca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3825" y="386001"/>
            <a:ext cx="16256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2175" y="1879528"/>
            <a:ext cx="1714500" cy="14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8646" y="5322887"/>
            <a:ext cx="1873529" cy="14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Interactive Notebook Setup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10/26/2017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Emergence and Teachings of Islam </a:t>
            </a:r>
          </a:p>
          <a:p>
            <a:r>
              <a:rPr lang="en-US" sz="4000" dirty="0" smtClean="0"/>
              <a:t>This will be one page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55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0738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073897"/>
            <a:ext cx="9144000" cy="47841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267" y="84841"/>
            <a:ext cx="237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Background on Arabia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102388"/>
            <a:ext cx="393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Life and Message of Muhammad </a:t>
            </a:r>
          </a:p>
        </p:txBody>
      </p:sp>
    </p:spTree>
    <p:extLst>
      <p:ext uri="{BB962C8B-B14F-4D97-AF65-F5344CB8AC3E}">
        <p14:creationId xmlns:p14="http://schemas.microsoft.com/office/powerpoint/2010/main" val="18776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75943"/>
          </a:xfrm>
        </p:spPr>
        <p:txBody>
          <a:bodyPr/>
          <a:lstStyle/>
          <a:p>
            <a:r>
              <a:rPr lang="en-US" dirty="0"/>
              <a:t>Background on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83900" y="1356813"/>
            <a:ext cx="4485779" cy="487939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Region </a:t>
            </a:r>
            <a:r>
              <a:rPr lang="en-US" sz="2600" dirty="0" smtClean="0">
                <a:solidFill>
                  <a:srgbClr val="0070C0"/>
                </a:solidFill>
              </a:rPr>
              <a:t>dominated by nomadic herding and trading groups called Bedouin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Located as a </a:t>
            </a:r>
            <a:r>
              <a:rPr lang="en-US" sz="2600" dirty="0" smtClean="0">
                <a:solidFill>
                  <a:srgbClr val="0070C0"/>
                </a:solidFill>
              </a:rPr>
              <a:t>middleman of major trade networks </a:t>
            </a:r>
            <a:r>
              <a:rPr lang="en-US" sz="2600" dirty="0" smtClean="0"/>
              <a:t>such as the Silk Road, Indian Ocean Trade Network, and Mediterranean Sea trade </a:t>
            </a:r>
          </a:p>
        </p:txBody>
      </p:sp>
      <p:pic>
        <p:nvPicPr>
          <p:cNvPr id="4" name="Picture 2" descr="map_11_p475_arabia_muhamm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56813"/>
            <a:ext cx="3952346" cy="46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02079"/>
          </a:xfrm>
        </p:spPr>
        <p:txBody>
          <a:bodyPr/>
          <a:lstStyle/>
          <a:p>
            <a:r>
              <a:rPr lang="en-US" dirty="0"/>
              <a:t>Background on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44612" y="1669925"/>
            <a:ext cx="5025068" cy="4870614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Participated in long-distance trade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Silk Road and Indian Ocean Trade especially </a:t>
            </a:r>
          </a:p>
          <a:p>
            <a:r>
              <a:rPr lang="en-US" sz="2600" dirty="0" smtClean="0"/>
              <a:t>Location between the Byzantine Empire (to the northwest) and the Persian Empire (to the northeast)</a:t>
            </a:r>
          </a:p>
          <a:p>
            <a:pPr lvl="1"/>
            <a:r>
              <a:rPr lang="en-US" sz="2400" dirty="0" smtClean="0"/>
              <a:t>Result = many </a:t>
            </a:r>
            <a:r>
              <a:rPr lang="en-US" sz="2400" dirty="0" smtClean="0">
                <a:solidFill>
                  <a:srgbClr val="0070C0"/>
                </a:solidFill>
              </a:rPr>
              <a:t>Jews, Christians, and Zoroastrians lived </a:t>
            </a:r>
            <a:r>
              <a:rPr lang="en-US" sz="2400" dirty="0" smtClean="0"/>
              <a:t>among the Arabs </a:t>
            </a:r>
            <a:r>
              <a:rPr lang="en-US" sz="2400" dirty="0" smtClean="0">
                <a:solidFill>
                  <a:srgbClr val="0070C0"/>
                </a:solidFill>
              </a:rPr>
              <a:t>in Arabia</a:t>
            </a:r>
          </a:p>
          <a:p>
            <a:pPr lvl="1"/>
            <a:r>
              <a:rPr lang="en-US" sz="2400" dirty="0" smtClean="0"/>
              <a:t>Many of their monotheistic ideas began to influence the Arabs</a:t>
            </a:r>
            <a:endParaRPr lang="en-US" sz="2400" dirty="0"/>
          </a:p>
        </p:txBody>
      </p:sp>
      <p:pic>
        <p:nvPicPr>
          <p:cNvPr id="4" name="Picture 2" descr="map_11_p475_arabia_muhamm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478578"/>
            <a:ext cx="3446611" cy="46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67288"/>
          </a:xfrm>
        </p:spPr>
        <p:txBody>
          <a:bodyPr/>
          <a:lstStyle/>
          <a:p>
            <a:r>
              <a:rPr lang="en-US" dirty="0"/>
              <a:t>Background on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17739"/>
            <a:ext cx="4701060" cy="4835825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Pastoral and trading groups</a:t>
            </a:r>
          </a:p>
          <a:p>
            <a:r>
              <a:rPr lang="en-US" sz="2600" dirty="0" smtClean="0"/>
              <a:t>Herded sheep and camels</a:t>
            </a:r>
          </a:p>
          <a:p>
            <a:r>
              <a:rPr lang="en-US" sz="2600" dirty="0" smtClean="0"/>
              <a:t>Lived in </a:t>
            </a:r>
            <a:r>
              <a:rPr lang="en-US" sz="2600" dirty="0" smtClean="0">
                <a:solidFill>
                  <a:srgbClr val="0070C0"/>
                </a:solidFill>
              </a:rPr>
              <a:t>fiercely independent clans and tribes</a:t>
            </a:r>
          </a:p>
          <a:p>
            <a:r>
              <a:rPr lang="en-US" sz="2600" dirty="0" smtClean="0"/>
              <a:t>Often engaged in violent wars with each other</a:t>
            </a:r>
          </a:p>
          <a:p>
            <a:r>
              <a:rPr lang="en-US" sz="2600" dirty="0" smtClean="0"/>
              <a:t>Practiced </a:t>
            </a:r>
            <a:r>
              <a:rPr lang="en-US" sz="2600" dirty="0" smtClean="0">
                <a:solidFill>
                  <a:srgbClr val="0070C0"/>
                </a:solidFill>
              </a:rPr>
              <a:t>animistic polytheism and ancestor worship  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Valued personal bravery and group loyalty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379" y="1095888"/>
            <a:ext cx="3892395" cy="48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1" y="1495974"/>
            <a:ext cx="4805438" cy="5027171"/>
          </a:xfrm>
        </p:spPr>
        <p:txBody>
          <a:bodyPr>
            <a:normAutofit/>
          </a:bodyPr>
          <a:lstStyle/>
          <a:p>
            <a:r>
              <a:rPr lang="en-US" sz="2600" dirty="0"/>
              <a:t>The </a:t>
            </a:r>
            <a:r>
              <a:rPr lang="en-US" sz="2600" dirty="0">
                <a:solidFill>
                  <a:srgbClr val="0070C0"/>
                </a:solidFill>
              </a:rPr>
              <a:t>Quraysh ruled Mecca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Controlled access to the Kaaba</a:t>
            </a:r>
          </a:p>
          <a:p>
            <a:pPr lvl="1"/>
            <a:r>
              <a:rPr lang="en-US" sz="2400" dirty="0"/>
              <a:t>Gained </a:t>
            </a:r>
            <a:r>
              <a:rPr lang="en-US" sz="2400" dirty="0">
                <a:solidFill>
                  <a:srgbClr val="0070C0"/>
                </a:solidFill>
              </a:rPr>
              <a:t>wealth by taxing local trade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Site of the Kaaba = most important religious shrine in Arabia</a:t>
            </a:r>
          </a:p>
          <a:p>
            <a:pPr lvl="1"/>
            <a:r>
              <a:rPr lang="en-US" sz="2400" dirty="0" smtClean="0"/>
              <a:t>Housed representations of about 360 deities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760" y="1769946"/>
            <a:ext cx="3788016" cy="39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9892"/>
          </a:xfrm>
        </p:spPr>
        <p:txBody>
          <a:bodyPr/>
          <a:lstStyle/>
          <a:p>
            <a:r>
              <a:rPr lang="en-US" dirty="0" smtClean="0"/>
              <a:t>Life </a:t>
            </a:r>
            <a:r>
              <a:rPr lang="en-US" dirty="0" smtClean="0"/>
              <a:t>and </a:t>
            </a:r>
            <a:r>
              <a:rPr lang="en-US" dirty="0" smtClean="0"/>
              <a:t>Message of Muhammad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81143" cy="513772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Though some sources contain exaggerations on Muhammad’s life, there is MUCH more known about the Historical Muhammad than previous religion leaders(Siddhartha, Jesus, Abraham, </a:t>
            </a:r>
            <a:r>
              <a:rPr lang="en-US" sz="2600" dirty="0" err="1" smtClean="0"/>
              <a:t>ect</a:t>
            </a:r>
            <a:r>
              <a:rPr lang="en-US" sz="2600" dirty="0"/>
              <a:t>)</a:t>
            </a:r>
            <a:endParaRPr lang="en-US" sz="2600" dirty="0" smtClean="0"/>
          </a:p>
          <a:p>
            <a:r>
              <a:rPr lang="en-US" sz="2600" dirty="0" smtClean="0">
                <a:solidFill>
                  <a:srgbClr val="0070C0"/>
                </a:solidFill>
              </a:rPr>
              <a:t>Born in Mecca in 570 CE to a Quraysh family </a:t>
            </a:r>
          </a:p>
          <a:p>
            <a:endParaRPr lang="en-US" sz="2600" dirty="0">
              <a:solidFill>
                <a:srgbClr val="0070C0"/>
              </a:solidFill>
            </a:endParaRPr>
          </a:p>
          <a:p>
            <a:r>
              <a:rPr lang="en-US" sz="2600" dirty="0" smtClean="0">
                <a:solidFill>
                  <a:srgbClr val="0070C0"/>
                </a:solidFill>
              </a:rPr>
              <a:t>Orphaned by age 8 </a:t>
            </a:r>
          </a:p>
          <a:p>
            <a:pPr lvl="1"/>
            <a:r>
              <a:rPr lang="en-US" sz="2400" dirty="0" smtClean="0"/>
              <a:t>Father died before he was born</a:t>
            </a:r>
          </a:p>
          <a:p>
            <a:pPr lvl="1"/>
            <a:r>
              <a:rPr lang="en-US" sz="2400" dirty="0" smtClean="0"/>
              <a:t>Mother died at age of 6</a:t>
            </a:r>
          </a:p>
          <a:p>
            <a:pPr lvl="1"/>
            <a:r>
              <a:rPr lang="en-US" sz="2400" dirty="0" smtClean="0"/>
              <a:t>Grandfather died at age 8</a:t>
            </a:r>
          </a:p>
          <a:p>
            <a:endParaRPr lang="en-US" sz="2600" dirty="0">
              <a:solidFill>
                <a:srgbClr val="0070C0"/>
              </a:solidFill>
            </a:endParaRPr>
          </a:p>
          <a:p>
            <a:r>
              <a:rPr lang="en-US" sz="2600" dirty="0" smtClean="0">
                <a:solidFill>
                  <a:srgbClr val="0070C0"/>
                </a:solidFill>
              </a:rPr>
              <a:t>Lived and worked with merchant/tribal leader uncle</a:t>
            </a:r>
          </a:p>
          <a:p>
            <a:pPr marL="170752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57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9892"/>
          </a:xfrm>
        </p:spPr>
        <p:txBody>
          <a:bodyPr/>
          <a:lstStyle/>
          <a:p>
            <a:r>
              <a:rPr lang="en-US" dirty="0"/>
              <a:t>Life and Message of Muhammad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81143" cy="513772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Merchant travels put him in contact with Jews, Christians, and Zoroastrians </a:t>
            </a:r>
          </a:p>
          <a:p>
            <a:endParaRPr lang="en-US" sz="2600" dirty="0"/>
          </a:p>
          <a:p>
            <a:r>
              <a:rPr lang="en-US" sz="2600" dirty="0" smtClean="0">
                <a:solidFill>
                  <a:srgbClr val="0070C0"/>
                </a:solidFill>
              </a:rPr>
              <a:t>Troubled </a:t>
            </a:r>
            <a:r>
              <a:rPr lang="en-US" sz="2600" dirty="0">
                <a:solidFill>
                  <a:srgbClr val="0070C0"/>
                </a:solidFill>
              </a:rPr>
              <a:t>by </a:t>
            </a:r>
            <a:r>
              <a:rPr lang="en-US" sz="2600" dirty="0"/>
              <a:t>the </a:t>
            </a:r>
            <a:r>
              <a:rPr lang="en-US" sz="2600" dirty="0">
                <a:solidFill>
                  <a:srgbClr val="0070C0"/>
                </a:solidFill>
              </a:rPr>
              <a:t>religious corruption and social inequalities</a:t>
            </a:r>
            <a:r>
              <a:rPr lang="en-US" sz="2600" dirty="0"/>
              <a:t> of </a:t>
            </a:r>
            <a:r>
              <a:rPr lang="en-US" sz="2600" dirty="0" smtClean="0"/>
              <a:t>Mecca</a:t>
            </a:r>
          </a:p>
          <a:p>
            <a:endParaRPr lang="en-US" sz="2600" dirty="0"/>
          </a:p>
          <a:p>
            <a:r>
              <a:rPr lang="en-US" sz="2600" dirty="0" smtClean="0"/>
              <a:t>At 25, he </a:t>
            </a:r>
            <a:r>
              <a:rPr lang="en-US" sz="2600" dirty="0" smtClean="0">
                <a:solidFill>
                  <a:srgbClr val="0070C0"/>
                </a:solidFill>
              </a:rPr>
              <a:t>married a wealthy merchant, named Khadijah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They had 2 sons who died in infancy and at least 4 daughters</a:t>
            </a:r>
          </a:p>
          <a:p>
            <a:endParaRPr lang="en-US" sz="2600" dirty="0"/>
          </a:p>
          <a:p>
            <a:r>
              <a:rPr lang="en-US" sz="2600" dirty="0"/>
              <a:t>Often withdrew into the mountains to meditate</a:t>
            </a:r>
          </a:p>
          <a:p>
            <a:pPr lvl="1"/>
            <a:r>
              <a:rPr lang="en-US" sz="2400" dirty="0"/>
              <a:t>610 </a:t>
            </a:r>
            <a:r>
              <a:rPr lang="en-US" sz="2400" dirty="0" smtClean="0"/>
              <a:t>CE </a:t>
            </a:r>
            <a:r>
              <a:rPr lang="en-US" sz="2400" dirty="0"/>
              <a:t>he </a:t>
            </a:r>
            <a:r>
              <a:rPr lang="en-US" sz="2400" dirty="0" smtClean="0"/>
              <a:t>had a revelation that he was a had </a:t>
            </a:r>
            <a:r>
              <a:rPr lang="en-US" sz="2400" dirty="0"/>
              <a:t>an overwhelming religious </a:t>
            </a:r>
            <a:r>
              <a:rPr lang="en-US" sz="2400" dirty="0" smtClean="0"/>
              <a:t>experience an</a:t>
            </a:r>
            <a:endParaRPr lang="en-US" sz="2400" dirty="0"/>
          </a:p>
          <a:p>
            <a:pPr lvl="2"/>
            <a:r>
              <a:rPr lang="en-US" sz="2200" dirty="0" smtClean="0"/>
              <a:t>Similar </a:t>
            </a:r>
            <a:r>
              <a:rPr lang="en-US" sz="2200" dirty="0"/>
              <a:t>to the Buddha and </a:t>
            </a:r>
            <a:r>
              <a:rPr lang="en-US" sz="2200" dirty="0" smtClean="0"/>
              <a:t>Jesus</a:t>
            </a:r>
            <a:endParaRPr lang="en-US" sz="2200" dirty="0"/>
          </a:p>
          <a:p>
            <a:pPr marL="170752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90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1161</TotalTime>
  <Words>743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Candara</vt:lpstr>
      <vt:lpstr>Tahoma</vt:lpstr>
      <vt:lpstr>Tunga</vt:lpstr>
      <vt:lpstr>SOHO</vt:lpstr>
      <vt:lpstr>PowerPoint Presentation</vt:lpstr>
      <vt:lpstr>Interactive Notebook Setup </vt:lpstr>
      <vt:lpstr>PowerPoint Presentation</vt:lpstr>
      <vt:lpstr>Background on Arabia</vt:lpstr>
      <vt:lpstr>Background on Arabia</vt:lpstr>
      <vt:lpstr>Background on Arabia</vt:lpstr>
      <vt:lpstr>Background on Arabia</vt:lpstr>
      <vt:lpstr>Life and Message of Muhammad </vt:lpstr>
      <vt:lpstr>Life and Message of Muhammad </vt:lpstr>
      <vt:lpstr>Life and Message of Muhammad </vt:lpstr>
      <vt:lpstr>Life and Message of Muhammad </vt:lpstr>
      <vt:lpstr>Life and Message of Muhammad </vt:lpstr>
      <vt:lpstr>Life and Message of Muhammad </vt:lpstr>
      <vt:lpstr>Life and Message of Muhammad </vt:lpstr>
      <vt:lpstr>PowerPoint Presentation</vt:lpstr>
      <vt:lpstr>Life and Message of Muhammad </vt:lpstr>
      <vt:lpstr>The Message: 5 Pillars of Islam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Elise Cona</dc:creator>
  <cp:lastModifiedBy>Pfannenstiel, Andrew</cp:lastModifiedBy>
  <cp:revision>37</cp:revision>
  <dcterms:created xsi:type="dcterms:W3CDTF">2011-11-28T01:31:47Z</dcterms:created>
  <dcterms:modified xsi:type="dcterms:W3CDTF">2017-10-26T22:39:52Z</dcterms:modified>
</cp:coreProperties>
</file>