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4" r:id="rId2"/>
    <p:sldId id="290" r:id="rId3"/>
    <p:sldId id="277" r:id="rId4"/>
    <p:sldId id="276" r:id="rId5"/>
    <p:sldId id="282" r:id="rId6"/>
    <p:sldId id="259" r:id="rId7"/>
    <p:sldId id="258" r:id="rId8"/>
    <p:sldId id="266" r:id="rId9"/>
    <p:sldId id="268" r:id="rId10"/>
    <p:sldId id="260" r:id="rId11"/>
    <p:sldId id="284" r:id="rId12"/>
    <p:sldId id="261" r:id="rId13"/>
    <p:sldId id="269" r:id="rId14"/>
    <p:sldId id="283" r:id="rId15"/>
    <p:sldId id="273" r:id="rId16"/>
    <p:sldId id="270" r:id="rId17"/>
    <p:sldId id="271" r:id="rId18"/>
    <p:sldId id="287" r:id="rId19"/>
    <p:sldId id="275" r:id="rId20"/>
    <p:sldId id="285" r:id="rId21"/>
    <p:sldId id="289" r:id="rId22"/>
    <p:sldId id="278" r:id="rId23"/>
    <p:sldId id="293" r:id="rId24"/>
    <p:sldId id="274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BAB734-A2AE-4EB6-AF64-BC9BA9D864D3}">
          <p14:sldIdLst>
            <p14:sldId id="304"/>
            <p14:sldId id="290"/>
            <p14:sldId id="277"/>
            <p14:sldId id="276"/>
            <p14:sldId id="282"/>
            <p14:sldId id="259"/>
            <p14:sldId id="258"/>
            <p14:sldId id="266"/>
            <p14:sldId id="268"/>
            <p14:sldId id="260"/>
            <p14:sldId id="284"/>
            <p14:sldId id="261"/>
            <p14:sldId id="269"/>
            <p14:sldId id="283"/>
            <p14:sldId id="273"/>
            <p14:sldId id="270"/>
            <p14:sldId id="271"/>
            <p14:sldId id="287"/>
            <p14:sldId id="275"/>
            <p14:sldId id="285"/>
            <p14:sldId id="289"/>
            <p14:sldId id="278"/>
            <p14:sldId id="293"/>
            <p14:sldId id="274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5445" autoAdjust="0"/>
  </p:normalViewPr>
  <p:slideViewPr>
    <p:cSldViewPr snapToGrid="0">
      <p:cViewPr varScale="1">
        <p:scale>
          <a:sx n="82" d="100"/>
          <a:sy n="82" d="100"/>
        </p:scale>
        <p:origin x="126" y="546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-1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D8DB4-B1B5-4C6F-A941-63C722EE18C7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92279-477D-49B3-877D-BB15953C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7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50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75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09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52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71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548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1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6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1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6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93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7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4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3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0F474-AAFD-4215-BFDF-752B7B52FC0C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096BB1-0951-4774-B5F7-480A8A5D8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42052"/>
            <a:ext cx="9601196" cy="130386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Comparisons </a:t>
            </a:r>
            <a:r>
              <a:rPr lang="en-US" dirty="0" err="1">
                <a:solidFill>
                  <a:srgbClr val="FF0000"/>
                </a:solidFill>
              </a:rPr>
              <a:t>Bellwork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1" y="1392072"/>
            <a:ext cx="10522878" cy="4734408"/>
          </a:xfrm>
        </p:spPr>
        <p:txBody>
          <a:bodyPr>
            <a:normAutofit/>
          </a:bodyPr>
          <a:lstStyle/>
          <a:p>
            <a:r>
              <a:rPr lang="en-US" sz="3200" dirty="0"/>
              <a:t>What is a major similarity between the Shang Dynasty and the Egyptian </a:t>
            </a:r>
            <a:r>
              <a:rPr lang="en-US" sz="3200" dirty="0" err="1"/>
              <a:t>Civ</a:t>
            </a:r>
            <a:r>
              <a:rPr lang="en-US" sz="3200" dirty="0"/>
              <a:t>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Polytheism, Unified Government, Geographic boundaries, </a:t>
            </a:r>
            <a:r>
              <a:rPr lang="en-US" sz="3200" dirty="0" err="1">
                <a:solidFill>
                  <a:srgbClr val="FF0000"/>
                </a:solidFill>
              </a:rPr>
              <a:t>ect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endParaRPr lang="en-US" sz="3200" dirty="0"/>
          </a:p>
          <a:p>
            <a:r>
              <a:rPr lang="en-US" sz="3200" dirty="0"/>
              <a:t>What is a major similarity between the Shang Dynasty and the Sumerians?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Polytheism, Unreliable river, Social Hierarchy, </a:t>
            </a:r>
            <a:r>
              <a:rPr lang="en-US" sz="3200" dirty="0" err="1">
                <a:solidFill>
                  <a:srgbClr val="FF0000"/>
                </a:solidFill>
              </a:rPr>
              <a:t>ect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575" y="599089"/>
            <a:ext cx="9601196" cy="504496"/>
          </a:xfrm>
        </p:spPr>
        <p:txBody>
          <a:bodyPr>
            <a:normAutofit fontScale="90000"/>
          </a:bodyPr>
          <a:lstStyle/>
          <a:p>
            <a:r>
              <a:rPr lang="en-US" dirty="0"/>
              <a:t>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4" y="1150883"/>
            <a:ext cx="10893972" cy="5186855"/>
          </a:xfrm>
        </p:spPr>
        <p:txBody>
          <a:bodyPr>
            <a:noAutofit/>
          </a:bodyPr>
          <a:lstStyle/>
          <a:p>
            <a:r>
              <a:rPr lang="en-US" sz="3200" dirty="0"/>
              <a:t>Two </a:t>
            </a:r>
            <a:r>
              <a:rPr lang="en-US" sz="3200" dirty="0">
                <a:solidFill>
                  <a:srgbClr val="FF0000"/>
                </a:solidFill>
              </a:rPr>
              <a:t>largest cities were Harappa and Mohenjo-Daro</a:t>
            </a:r>
          </a:p>
          <a:p>
            <a:pPr lvl="1"/>
            <a:r>
              <a:rPr lang="en-US" sz="3200" dirty="0"/>
              <a:t>Hundreds of other urban sites have been found!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Cities were incredibly well planned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3200" dirty="0"/>
              <a:t>Streets were organized in a grid system with streets uniformly 30 feet wide</a:t>
            </a:r>
          </a:p>
          <a:p>
            <a:pPr lvl="1"/>
            <a:r>
              <a:rPr lang="en-US" sz="3200" dirty="0"/>
              <a:t>Demonstrates an understanding of urban planning </a:t>
            </a:r>
          </a:p>
          <a:p>
            <a:r>
              <a:rPr lang="en-US" sz="3200" dirty="0">
                <a:solidFill>
                  <a:schemeClr val="tx1"/>
                </a:solidFill>
              </a:rPr>
              <a:t>Bricks are uniformly sized throughout cities </a:t>
            </a:r>
          </a:p>
        </p:txBody>
      </p:sp>
    </p:spTree>
    <p:extLst>
      <p:ext uri="{BB962C8B-B14F-4D97-AF65-F5344CB8AC3E}">
        <p14:creationId xmlns:p14="http://schemas.microsoft.com/office/powerpoint/2010/main" val="15642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636" y="619526"/>
            <a:ext cx="9601196" cy="389468"/>
          </a:xfrm>
        </p:spPr>
        <p:txBody>
          <a:bodyPr>
            <a:normAutofit fontScale="90000"/>
          </a:bodyPr>
          <a:lstStyle/>
          <a:p>
            <a:r>
              <a:rPr lang="en-US" dirty="0"/>
              <a:t>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965" y="1286368"/>
            <a:ext cx="10452537" cy="498190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Each city </a:t>
            </a:r>
            <a:r>
              <a:rPr lang="en-US" sz="3200" dirty="0" smtClean="0"/>
              <a:t>must have </a:t>
            </a:r>
            <a:r>
              <a:rPr lang="en-US" sz="3200" dirty="0" smtClean="0">
                <a:solidFill>
                  <a:srgbClr val="FF0000"/>
                </a:solidFill>
              </a:rPr>
              <a:t>had </a:t>
            </a:r>
            <a:r>
              <a:rPr lang="en-US" sz="3200" dirty="0">
                <a:solidFill>
                  <a:srgbClr val="FF0000"/>
                </a:solidFill>
              </a:rPr>
              <a:t>a strong and well organized government</a:t>
            </a:r>
          </a:p>
          <a:p>
            <a:endParaRPr lang="en-US" sz="3200" dirty="0">
              <a:solidFill>
                <a:srgbClr val="000496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In order to construct well planned cities there must have been a very high functioning government 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Cities seemed to have had their own ruler unified under some central power</a:t>
            </a:r>
          </a:p>
          <a:p>
            <a:endParaRPr lang="en-US" sz="3200" dirty="0">
              <a:solidFill>
                <a:srgbClr val="000496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There is </a:t>
            </a:r>
            <a:r>
              <a:rPr lang="en-US" sz="3200" dirty="0">
                <a:solidFill>
                  <a:srgbClr val="FF0000"/>
                </a:solidFill>
              </a:rPr>
              <a:t>no </a:t>
            </a:r>
            <a:r>
              <a:rPr lang="en-US" sz="3200" dirty="0">
                <a:solidFill>
                  <a:schemeClr val="tx1"/>
                </a:solidFill>
              </a:rPr>
              <a:t>evidence to support construction of large </a:t>
            </a:r>
            <a:r>
              <a:rPr lang="en-US" sz="3200" dirty="0">
                <a:solidFill>
                  <a:srgbClr val="FF0000"/>
                </a:solidFill>
              </a:rPr>
              <a:t>palaces or fortresses </a:t>
            </a:r>
            <a:r>
              <a:rPr lang="en-US" sz="3200" dirty="0">
                <a:solidFill>
                  <a:schemeClr val="tx1"/>
                </a:solidFill>
              </a:rPr>
              <a:t>in any city</a:t>
            </a:r>
          </a:p>
        </p:txBody>
      </p:sp>
    </p:spTree>
    <p:extLst>
      <p:ext uri="{BB962C8B-B14F-4D97-AF65-F5344CB8AC3E}">
        <p14:creationId xmlns:p14="http://schemas.microsoft.com/office/powerpoint/2010/main" val="6268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McDougal Littell Power Presentations\assets\images\WHSv3_020124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643" y="470647"/>
            <a:ext cx="9135311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588" y="651056"/>
            <a:ext cx="9601196" cy="547123"/>
          </a:xfrm>
        </p:spPr>
        <p:txBody>
          <a:bodyPr>
            <a:normAutofit fontScale="90000"/>
          </a:bodyPr>
          <a:lstStyle/>
          <a:p>
            <a:r>
              <a:rPr lang="en-US" dirty="0"/>
              <a:t>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20" y="1497724"/>
            <a:ext cx="10799379" cy="477695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285750" lvl="1"/>
            <a:r>
              <a:rPr lang="en-US" sz="3200" dirty="0">
                <a:solidFill>
                  <a:schemeClr val="tx1"/>
                </a:solidFill>
              </a:rPr>
              <a:t>Cities built on mud-brick platform to protect against flood waters</a:t>
            </a:r>
          </a:p>
          <a:p>
            <a:pPr marL="285750" lvl="1"/>
            <a:endParaRPr lang="en-US" sz="3200" dirty="0"/>
          </a:p>
          <a:p>
            <a:pPr marL="285750" lvl="1"/>
            <a:r>
              <a:rPr lang="en-US" sz="3200" dirty="0"/>
              <a:t>Built brick walls to protect city and citadel</a:t>
            </a:r>
          </a:p>
          <a:p>
            <a:pPr marL="285750" lvl="1"/>
            <a:endParaRPr lang="en-US" sz="3200" dirty="0"/>
          </a:p>
          <a:p>
            <a:pPr marL="285750" lvl="1"/>
            <a:r>
              <a:rPr lang="en-US" sz="3200" dirty="0"/>
              <a:t>Engineers created a </a:t>
            </a:r>
            <a:r>
              <a:rPr lang="en-US" sz="3200" dirty="0">
                <a:solidFill>
                  <a:srgbClr val="FF0000"/>
                </a:solidFill>
              </a:rPr>
              <a:t>public plumbing and sewage systems </a:t>
            </a:r>
            <a:r>
              <a:rPr lang="en-US" sz="3200" dirty="0">
                <a:solidFill>
                  <a:schemeClr val="tx1"/>
                </a:solidFill>
              </a:rPr>
              <a:t>that</a:t>
            </a:r>
            <a:r>
              <a:rPr lang="en-US" sz="3200" dirty="0">
                <a:solidFill>
                  <a:srgbClr val="FF0000"/>
                </a:solidFill>
              </a:rPr>
              <a:t> connected most houses in cities</a:t>
            </a:r>
          </a:p>
          <a:p>
            <a:pPr marL="742950" lvl="2"/>
            <a:r>
              <a:rPr lang="en-US" sz="3200" dirty="0"/>
              <a:t>HAD FLUSH TOILETS!</a:t>
            </a:r>
          </a:p>
          <a:p>
            <a:pPr marL="285750" lvl="1"/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16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sewerhistory.org/images/w/wam/har_wam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82" y="462565"/>
            <a:ext cx="9080500" cy="599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87891"/>
            <a:ext cx="6096000" cy="386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3" y="2890307"/>
            <a:ext cx="55530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699" y="540698"/>
            <a:ext cx="9601196" cy="547123"/>
          </a:xfrm>
        </p:spPr>
        <p:txBody>
          <a:bodyPr>
            <a:normAutofit fontScale="90000"/>
          </a:bodyPr>
          <a:lstStyle/>
          <a:p>
            <a:r>
              <a:rPr lang="en-US" dirty="0"/>
              <a:t>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54" y="1355833"/>
            <a:ext cx="10878207" cy="487154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Cities were occupied by artisans and merchants/traders</a:t>
            </a:r>
          </a:p>
          <a:p>
            <a:endParaRPr lang="en-US" sz="3600" dirty="0"/>
          </a:p>
          <a:p>
            <a:r>
              <a:rPr lang="en-US" sz="3600" dirty="0">
                <a:solidFill>
                  <a:schemeClr val="tx1"/>
                </a:solidFill>
              </a:rPr>
              <a:t>City </a:t>
            </a:r>
            <a:r>
              <a:rPr lang="en-US" sz="3600" dirty="0">
                <a:solidFill>
                  <a:srgbClr val="FF0000"/>
                </a:solidFill>
              </a:rPr>
              <a:t>houses </a:t>
            </a:r>
            <a:r>
              <a:rPr lang="en-US" sz="3600" dirty="0">
                <a:solidFill>
                  <a:schemeClr val="tx1"/>
                </a:solidFill>
              </a:rPr>
              <a:t>appear to be </a:t>
            </a:r>
            <a:r>
              <a:rPr lang="en-US" sz="3600" dirty="0">
                <a:solidFill>
                  <a:srgbClr val="FF0000"/>
                </a:solidFill>
              </a:rPr>
              <a:t>uniform</a:t>
            </a:r>
          </a:p>
          <a:p>
            <a:endParaRPr lang="en-US" sz="3600" dirty="0">
              <a:solidFill>
                <a:srgbClr val="000496"/>
              </a:solidFill>
            </a:endParaRPr>
          </a:p>
          <a:p>
            <a:r>
              <a:rPr lang="en-US" sz="3500" dirty="0"/>
              <a:t>Implies there are </a:t>
            </a:r>
            <a:r>
              <a:rPr lang="en-US" sz="3500" dirty="0">
                <a:solidFill>
                  <a:srgbClr val="FF0000"/>
                </a:solidFill>
              </a:rPr>
              <a:t>no significant social/class distinctions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solidFill>
                  <a:schemeClr val="tx1"/>
                </a:solidFill>
              </a:rPr>
              <a:t>People lived in well-defined neighborhoods that seemed to be based on occupations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98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19526"/>
            <a:ext cx="9601196" cy="389468"/>
          </a:xfrm>
        </p:spPr>
        <p:txBody>
          <a:bodyPr>
            <a:normAutofit fontScale="90000"/>
          </a:bodyPr>
          <a:lstStyle/>
          <a:p>
            <a:r>
              <a:rPr lang="en-US" dirty="0"/>
              <a:t>Indus Society/Economy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324" y="1072055"/>
            <a:ext cx="11098924" cy="5186855"/>
          </a:xfrm>
        </p:spPr>
        <p:txBody>
          <a:bodyPr>
            <a:normAutofit/>
          </a:bodyPr>
          <a:lstStyle/>
          <a:p>
            <a:r>
              <a:rPr lang="en-US" sz="3600" dirty="0"/>
              <a:t>Religion was key aspect of life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Thought to be theocratic </a:t>
            </a:r>
          </a:p>
          <a:p>
            <a:endParaRPr lang="en-US" sz="3600" dirty="0"/>
          </a:p>
          <a:p>
            <a:r>
              <a:rPr lang="en-US" sz="3600" dirty="0"/>
              <a:t>The religion is the foundations of the modern Hinduism</a:t>
            </a:r>
          </a:p>
        </p:txBody>
      </p:sp>
    </p:spTree>
    <p:extLst>
      <p:ext uri="{BB962C8B-B14F-4D97-AF65-F5344CB8AC3E}">
        <p14:creationId xmlns:p14="http://schemas.microsoft.com/office/powerpoint/2010/main" val="4392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698" y="461869"/>
            <a:ext cx="9601196" cy="720545"/>
          </a:xfrm>
        </p:spPr>
        <p:txBody>
          <a:bodyPr>
            <a:normAutofit fontScale="90000"/>
          </a:bodyPr>
          <a:lstStyle/>
          <a:p>
            <a:r>
              <a:rPr lang="en-US" dirty="0"/>
              <a:t>Indus Society/Economy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592317"/>
            <a:ext cx="10815145" cy="476118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The majority of people were involved in agriculture production</a:t>
            </a:r>
          </a:p>
          <a:p>
            <a:endParaRPr lang="en-US" sz="3600" dirty="0"/>
          </a:p>
          <a:p>
            <a:r>
              <a:rPr lang="en-US" sz="3600" dirty="0">
                <a:solidFill>
                  <a:schemeClr val="tx1"/>
                </a:solidFill>
              </a:rPr>
              <a:t>Most important </a:t>
            </a:r>
            <a:r>
              <a:rPr lang="en-US" sz="3600" dirty="0">
                <a:solidFill>
                  <a:srgbClr val="FF0000"/>
                </a:solidFill>
              </a:rPr>
              <a:t>crops were wheat, barley, and cotton </a:t>
            </a:r>
          </a:p>
          <a:p>
            <a:endParaRPr lang="en-US" sz="3600" dirty="0"/>
          </a:p>
          <a:p>
            <a:r>
              <a:rPr lang="en-US" sz="3600" dirty="0"/>
              <a:t>However rye, peas, and rice were also grown frequently</a:t>
            </a:r>
          </a:p>
        </p:txBody>
      </p:sp>
    </p:spTree>
    <p:extLst>
      <p:ext uri="{BB962C8B-B14F-4D97-AF65-F5344CB8AC3E}">
        <p14:creationId xmlns:p14="http://schemas.microsoft.com/office/powerpoint/2010/main" val="39288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699" y="603761"/>
            <a:ext cx="9601196" cy="515592"/>
          </a:xfrm>
        </p:spPr>
        <p:txBody>
          <a:bodyPr>
            <a:normAutofit fontScale="90000"/>
          </a:bodyPr>
          <a:lstStyle/>
          <a:p>
            <a:r>
              <a:rPr lang="en-US" dirty="0"/>
              <a:t>Indus Society/Economy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7" y="1324303"/>
            <a:ext cx="10846676" cy="48715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Very few weapons have been found</a:t>
            </a:r>
          </a:p>
          <a:p>
            <a:endParaRPr lang="en-US" sz="3600" dirty="0"/>
          </a:p>
          <a:p>
            <a:r>
              <a:rPr lang="en-US" sz="3600" dirty="0">
                <a:solidFill>
                  <a:schemeClr val="tx1"/>
                </a:solidFill>
              </a:rPr>
              <a:t>This implies they were </a:t>
            </a:r>
            <a:r>
              <a:rPr lang="en-US" sz="3600" dirty="0">
                <a:solidFill>
                  <a:srgbClr val="FF0000"/>
                </a:solidFill>
              </a:rPr>
              <a:t>generally a peaceful people</a:t>
            </a:r>
          </a:p>
          <a:p>
            <a:endParaRPr lang="en-US" sz="3600" dirty="0">
              <a:solidFill>
                <a:srgbClr val="000496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However there is overwhelming evidence the Indus interacted with foreign cultures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96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dirty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WWBAT: Introduce and discuss economic and social systems of the Indus Valley Civilization</a:t>
            </a:r>
          </a:p>
        </p:txBody>
      </p:sp>
    </p:spTree>
    <p:extLst>
      <p:ext uri="{BB962C8B-B14F-4D97-AF65-F5344CB8AC3E}">
        <p14:creationId xmlns:p14="http://schemas.microsoft.com/office/powerpoint/2010/main" val="37091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698" y="603761"/>
            <a:ext cx="9601196" cy="326406"/>
          </a:xfrm>
        </p:spPr>
        <p:txBody>
          <a:bodyPr>
            <a:normAutofit fontScale="90000"/>
          </a:bodyPr>
          <a:lstStyle/>
          <a:p>
            <a:r>
              <a:rPr lang="en-US" dirty="0"/>
              <a:t>Indus Society/Economy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758" y="1087821"/>
            <a:ext cx="10657490" cy="513955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Traded with </a:t>
            </a:r>
            <a:r>
              <a:rPr lang="en-US" sz="3600" dirty="0"/>
              <a:t>parts of the region of </a:t>
            </a:r>
            <a:r>
              <a:rPr lang="en-US" sz="3600" dirty="0">
                <a:solidFill>
                  <a:srgbClr val="FF0000"/>
                </a:solidFill>
              </a:rPr>
              <a:t>Mesopotamia </a:t>
            </a:r>
          </a:p>
          <a:p>
            <a:endParaRPr lang="en-US" sz="3600" dirty="0">
              <a:solidFill>
                <a:srgbClr val="000496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Mostly </a:t>
            </a:r>
            <a:r>
              <a:rPr lang="en-US" sz="3600" dirty="0">
                <a:solidFill>
                  <a:srgbClr val="FF0000"/>
                </a:solidFill>
              </a:rPr>
              <a:t>traded for precious materials, especially bronze </a:t>
            </a:r>
            <a:r>
              <a:rPr lang="en-US" sz="3600" dirty="0">
                <a:solidFill>
                  <a:schemeClr val="tx1"/>
                </a:solidFill>
              </a:rPr>
              <a:t>not native in their region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Exported cotton cloth </a:t>
            </a:r>
            <a:r>
              <a:rPr lang="en-US" sz="3600" dirty="0">
                <a:solidFill>
                  <a:schemeClr val="tx1"/>
                </a:solidFill>
              </a:rPr>
              <a:t>throughout Asia Minor and The Indian Subcontinent</a:t>
            </a:r>
          </a:p>
        </p:txBody>
      </p:sp>
    </p:spTree>
    <p:extLst>
      <p:ext uri="{BB962C8B-B14F-4D97-AF65-F5344CB8AC3E}">
        <p14:creationId xmlns:p14="http://schemas.microsoft.com/office/powerpoint/2010/main" val="357424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698" y="603761"/>
            <a:ext cx="9601196" cy="326406"/>
          </a:xfrm>
        </p:spPr>
        <p:txBody>
          <a:bodyPr>
            <a:normAutofit fontScale="90000"/>
          </a:bodyPr>
          <a:lstStyle/>
          <a:p>
            <a:r>
              <a:rPr lang="en-US" dirty="0"/>
              <a:t>Indus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009" y="931066"/>
            <a:ext cx="10657490" cy="5260728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One of the best sources of information come from seals</a:t>
            </a:r>
          </a:p>
          <a:p>
            <a:endParaRPr lang="en-US" sz="3600" dirty="0">
              <a:solidFill>
                <a:srgbClr val="000496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Seals were used to mark traded goods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By workshop, family, social standing, </a:t>
            </a:r>
            <a:r>
              <a:rPr lang="en-US" sz="3200" dirty="0" err="1">
                <a:solidFill>
                  <a:schemeClr val="tx1"/>
                </a:solidFill>
              </a:rPr>
              <a:t>ect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600" dirty="0">
              <a:solidFill>
                <a:srgbClr val="000496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They depict humans, animals, and super natural beings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Suggests there was a religion based on a belief on the supernatural  </a:t>
            </a:r>
          </a:p>
          <a:p>
            <a:endParaRPr lang="en-US" sz="3600" dirty="0">
              <a:solidFill>
                <a:srgbClr val="000496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6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harappa.com/indus/gif/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474152"/>
            <a:ext cx="8105774" cy="60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orned woman dances with horned 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4" y="487589"/>
            <a:ext cx="5266280" cy="57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3dxq91A3jII/SS6ZvVinWDI/AAAAAAAAAGI/r8G3a1G6-oQ/s320/Pashupat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55" y="741589"/>
            <a:ext cx="5222613" cy="52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551" y="482132"/>
            <a:ext cx="4598895" cy="5936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" y="2013732"/>
            <a:ext cx="3796783" cy="2895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382" y="2127497"/>
            <a:ext cx="3407993" cy="26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96345"/>
            <a:ext cx="9601196" cy="803806"/>
          </a:xfrm>
        </p:spPr>
        <p:txBody>
          <a:bodyPr/>
          <a:lstStyle/>
          <a:p>
            <a:r>
              <a:rPr lang="en-US" dirty="0"/>
              <a:t>Theories for Collapse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138" y="1200151"/>
            <a:ext cx="9796459" cy="4675717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/>
              <a:t> The river may have changed course, natural disaster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200" dirty="0"/>
              <a:t>               (caused by heavy monsoons or an earthquake)</a:t>
            </a:r>
          </a:p>
          <a:p>
            <a:pPr>
              <a:spcBef>
                <a:spcPct val="0"/>
              </a:spcBef>
              <a:buNone/>
            </a:pPr>
            <a:endParaRPr lang="en-US" altLang="en-US" sz="3200" dirty="0"/>
          </a:p>
          <a:p>
            <a:pPr>
              <a:spcBef>
                <a:spcPct val="0"/>
              </a:spcBef>
            </a:pPr>
            <a:r>
              <a:rPr lang="en-US" altLang="en-US" sz="3200" dirty="0"/>
              <a:t> The people may have overworked the land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200" dirty="0"/>
              <a:t>     (overcutting trees, overgrazed, over farmed land depleting nutrients)</a:t>
            </a:r>
          </a:p>
          <a:p>
            <a:pPr>
              <a:spcBef>
                <a:spcPct val="0"/>
              </a:spcBef>
              <a:buNone/>
            </a:pPr>
            <a:endParaRPr lang="en-US" altLang="en-US" sz="3200" dirty="0"/>
          </a:p>
          <a:p>
            <a:pPr>
              <a:spcBef>
                <a:spcPct val="0"/>
              </a:spcBef>
            </a:pPr>
            <a:r>
              <a:rPr lang="en-US" altLang="en-US" sz="3200" dirty="0"/>
              <a:t> Invaders 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200" dirty="0"/>
              <a:t>     (Aryan invaders destroyed the Indus River Society)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3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Notebook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8/16/2018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Indus Valley </a:t>
            </a:r>
            <a:r>
              <a:rPr lang="en-US" sz="4400" dirty="0" err="1">
                <a:solidFill>
                  <a:srgbClr val="FF0000"/>
                </a:solidFill>
              </a:rPr>
              <a:t>Civs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/>
              <a:t>This will be on one page</a:t>
            </a:r>
          </a:p>
        </p:txBody>
      </p:sp>
    </p:spTree>
    <p:extLst>
      <p:ext uri="{BB962C8B-B14F-4D97-AF65-F5344CB8AC3E}">
        <p14:creationId xmlns:p14="http://schemas.microsoft.com/office/powerpoint/2010/main" val="21155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82132"/>
            <a:ext cx="18599283" cy="1303867"/>
          </a:xfrm>
        </p:spPr>
        <p:txBody>
          <a:bodyPr/>
          <a:lstStyle/>
          <a:p>
            <a:endParaRPr lang="en-US" sz="6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2556932"/>
            <a:ext cx="18599283" cy="3318936"/>
          </a:xfrm>
        </p:spPr>
        <p:txBody>
          <a:bodyPr/>
          <a:lstStyle/>
          <a:p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-2" y="4590393"/>
            <a:ext cx="23618147" cy="2267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-2" y="2272862"/>
            <a:ext cx="23618147" cy="231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-2" y="-39414"/>
            <a:ext cx="23618147" cy="231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1" y="2279586"/>
            <a:ext cx="152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08" y="4590393"/>
            <a:ext cx="35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Society/Economy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39414"/>
            <a:ext cx="366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8573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39221"/>
            <a:ext cx="9601196" cy="789518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32" y="1328739"/>
            <a:ext cx="10828421" cy="481488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Called either Indus or </a:t>
            </a:r>
            <a:r>
              <a:rPr lang="en-US" sz="2800" dirty="0" err="1">
                <a:solidFill>
                  <a:srgbClr val="FF0000"/>
                </a:solidFill>
              </a:rPr>
              <a:t>Harappan</a:t>
            </a:r>
            <a:r>
              <a:rPr lang="en-US" sz="2800" dirty="0">
                <a:solidFill>
                  <a:srgbClr val="FF0000"/>
                </a:solidFill>
              </a:rPr>
              <a:t> Civilization</a:t>
            </a:r>
          </a:p>
          <a:p>
            <a:endParaRPr lang="en-US" sz="2800" dirty="0"/>
          </a:p>
          <a:p>
            <a:r>
              <a:rPr lang="en-US" sz="2800" dirty="0"/>
              <a:t>To this date the </a:t>
            </a:r>
            <a:r>
              <a:rPr lang="en-US" sz="2800" dirty="0" err="1">
                <a:solidFill>
                  <a:srgbClr val="FF0000"/>
                </a:solidFill>
              </a:rPr>
              <a:t>Harappan</a:t>
            </a:r>
            <a:r>
              <a:rPr lang="en-US" sz="2800" dirty="0">
                <a:solidFill>
                  <a:srgbClr val="FF0000"/>
                </a:solidFill>
              </a:rPr>
              <a:t> written language has not been deciphered </a:t>
            </a:r>
          </a:p>
          <a:p>
            <a:endParaRPr lang="en-US" sz="2800" dirty="0"/>
          </a:p>
          <a:p>
            <a:r>
              <a:rPr lang="en-US" sz="2800" dirty="0"/>
              <a:t>This limits the amount information that can be gathered about this </a:t>
            </a:r>
            <a:r>
              <a:rPr lang="en-US" sz="2800" dirty="0">
                <a:solidFill>
                  <a:schemeClr val="tx1"/>
                </a:solidFill>
              </a:rPr>
              <a:t>civilization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Most understanding is based on physical artifacts and information passed along in oral histories</a:t>
            </a:r>
          </a:p>
        </p:txBody>
      </p:sp>
    </p:spTree>
    <p:extLst>
      <p:ext uri="{BB962C8B-B14F-4D97-AF65-F5344CB8AC3E}">
        <p14:creationId xmlns:p14="http://schemas.microsoft.com/office/powerpoint/2010/main" val="13026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637" y="682587"/>
            <a:ext cx="9601196" cy="625951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70" y="1374518"/>
            <a:ext cx="9601196" cy="477403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Earliest Arrivals about 7000 B.C.E.</a:t>
            </a:r>
          </a:p>
          <a:p>
            <a:pPr lvl="1" algn="ctr"/>
            <a:r>
              <a:rPr lang="en-US" sz="2400" dirty="0"/>
              <a:t> evidence of agricultural and domesticated animals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Farming began in this region around 3,200 BCE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Settled an area larger than Egypt or Mesopotamia</a:t>
            </a:r>
          </a:p>
          <a:p>
            <a:pPr lvl="1" algn="ctr"/>
            <a:r>
              <a:rPr lang="en-US" sz="2400" dirty="0">
                <a:solidFill>
                  <a:schemeClr val="tx1"/>
                </a:solidFill>
              </a:rPr>
              <a:t>Both Population wise and geographical space wise</a:t>
            </a:r>
          </a:p>
          <a:p>
            <a:pPr marL="0" indent="0" algn="ctr">
              <a:buNone/>
            </a:pPr>
            <a:endParaRPr lang="en-US" sz="2800" dirty="0"/>
          </a:p>
          <a:p>
            <a:pPr algn="ctr"/>
            <a:r>
              <a:rPr lang="en-US" sz="2800" dirty="0"/>
              <a:t>Civilization </a:t>
            </a:r>
            <a:r>
              <a:rPr lang="en-US" sz="2800" dirty="0">
                <a:solidFill>
                  <a:schemeClr val="tx1"/>
                </a:solidFill>
              </a:rPr>
              <a:t>really began to flourish around </a:t>
            </a:r>
            <a:r>
              <a:rPr lang="en-US" sz="2800" dirty="0">
                <a:solidFill>
                  <a:srgbClr val="FF0000"/>
                </a:solidFill>
              </a:rPr>
              <a:t>2,500 BCE until 1,700 BCE</a:t>
            </a:r>
          </a:p>
        </p:txBody>
      </p:sp>
    </p:spTree>
    <p:extLst>
      <p:ext uri="{BB962C8B-B14F-4D97-AF65-F5344CB8AC3E}">
        <p14:creationId xmlns:p14="http://schemas.microsoft.com/office/powerpoint/2010/main" val="29495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908" y="739588"/>
            <a:ext cx="5056092" cy="1653988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Harappan</a:t>
            </a:r>
            <a:r>
              <a:rPr lang="en-US" altLang="en-US" dirty="0">
                <a:solidFill>
                  <a:schemeClr val="tx1"/>
                </a:solidFill>
              </a:rPr>
              <a:t> Civilization aka Indus River Civilizations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13" descr="http://www.lksd.org/kongiganak/kongiganak/ContinuousEdCarnagie/Carnagie/WorldHistory/WldHistoryCh2/indusvalley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94" y="982132"/>
            <a:ext cx="5078505" cy="468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http://www.harappa.com/har/gif/harm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77" y="2393576"/>
            <a:ext cx="4329953" cy="399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96" y="587994"/>
            <a:ext cx="9601196" cy="547123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793" y="1087821"/>
            <a:ext cx="6006662" cy="5549462"/>
          </a:xfrm>
        </p:spPr>
        <p:txBody>
          <a:bodyPr>
            <a:noAutofit/>
          </a:bodyPr>
          <a:lstStyle/>
          <a:p>
            <a:r>
              <a:rPr lang="en-US" sz="3000" dirty="0"/>
              <a:t>Extremely </a:t>
            </a:r>
            <a:r>
              <a:rPr lang="en-US" sz="3000" dirty="0">
                <a:solidFill>
                  <a:srgbClr val="FF0000"/>
                </a:solidFill>
              </a:rPr>
              <a:t>dependent on the monsoons for flooding</a:t>
            </a:r>
          </a:p>
          <a:p>
            <a:pPr lvl="1"/>
            <a:r>
              <a:rPr lang="en-US" sz="3000" dirty="0"/>
              <a:t>Monsoons dominate India’s climate</a:t>
            </a:r>
          </a:p>
          <a:p>
            <a:pPr lvl="1"/>
            <a:r>
              <a:rPr lang="en-US" sz="3000" dirty="0"/>
              <a:t>Winter winds are dry; summer winds bring rain—can cause flooding</a:t>
            </a:r>
          </a:p>
          <a:p>
            <a:pPr lvl="1"/>
            <a:r>
              <a:rPr lang="en-US" sz="3000" dirty="0"/>
              <a:t>If monsoons come too early, there is flooding, if too late there is drought</a:t>
            </a:r>
          </a:p>
        </p:txBody>
      </p:sp>
      <p:pic>
        <p:nvPicPr>
          <p:cNvPr id="17410" name="Picture 2" descr="F:\McDougal Littell Power Presentations\assets\maps\WHSv3_020323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5139" y="1016877"/>
            <a:ext cx="4660495" cy="5242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1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classwell.com/mcd_xhtml_ebooks/2005_world_history/images/mcd_awh2005_0618376798_P45_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0"/>
            <a:ext cx="804466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9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4886</TotalTime>
  <Words>608</Words>
  <Application>Microsoft Office PowerPoint</Application>
  <PresentationFormat>Widescreen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Garamond</vt:lpstr>
      <vt:lpstr>Organic</vt:lpstr>
      <vt:lpstr>Comparisons Bellwork</vt:lpstr>
      <vt:lpstr>Objective</vt:lpstr>
      <vt:lpstr>Interactive Notebook Set-Up</vt:lpstr>
      <vt:lpstr>PowerPoint Presentation</vt:lpstr>
      <vt:lpstr>Background</vt:lpstr>
      <vt:lpstr>Background</vt:lpstr>
      <vt:lpstr> Harappan Civilization aka Indus River Civilizations</vt:lpstr>
      <vt:lpstr>Background</vt:lpstr>
      <vt:lpstr>PowerPoint Presentation</vt:lpstr>
      <vt:lpstr>Cities</vt:lpstr>
      <vt:lpstr>Cities</vt:lpstr>
      <vt:lpstr>PowerPoint Presentation</vt:lpstr>
      <vt:lpstr>Cities</vt:lpstr>
      <vt:lpstr>PowerPoint Presentation</vt:lpstr>
      <vt:lpstr>PowerPoint Presentation</vt:lpstr>
      <vt:lpstr>Cities</vt:lpstr>
      <vt:lpstr>Indus Society/Economy</vt:lpstr>
      <vt:lpstr>Indus Society/Economy</vt:lpstr>
      <vt:lpstr>Indus Society/Economy</vt:lpstr>
      <vt:lpstr>Indus Society/Economy</vt:lpstr>
      <vt:lpstr>Indus Society</vt:lpstr>
      <vt:lpstr>PowerPoint Presentation</vt:lpstr>
      <vt:lpstr>PowerPoint Presentation</vt:lpstr>
      <vt:lpstr>PowerPoint Presentation</vt:lpstr>
      <vt:lpstr>Theories for Collapse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Pfannenstiel</dc:creator>
  <cp:lastModifiedBy>Pfannenstiel, Andrew</cp:lastModifiedBy>
  <cp:revision>88</cp:revision>
  <dcterms:created xsi:type="dcterms:W3CDTF">2014-08-11T03:22:38Z</dcterms:created>
  <dcterms:modified xsi:type="dcterms:W3CDTF">2018-08-16T20:21:36Z</dcterms:modified>
</cp:coreProperties>
</file>