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2" r:id="rId2"/>
    <p:sldId id="327" r:id="rId3"/>
    <p:sldId id="328" r:id="rId4"/>
    <p:sldId id="325" r:id="rId5"/>
    <p:sldId id="326" r:id="rId6"/>
    <p:sldId id="290" r:id="rId7"/>
    <p:sldId id="299" r:id="rId8"/>
    <p:sldId id="291" r:id="rId9"/>
    <p:sldId id="300" r:id="rId10"/>
    <p:sldId id="292" r:id="rId11"/>
    <p:sldId id="330" r:id="rId12"/>
    <p:sldId id="329" r:id="rId13"/>
    <p:sldId id="331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293" r:id="rId23"/>
    <p:sldId id="295" r:id="rId24"/>
    <p:sldId id="320" r:id="rId25"/>
    <p:sldId id="321" r:id="rId26"/>
    <p:sldId id="323" r:id="rId27"/>
    <p:sldId id="296" r:id="rId28"/>
    <p:sldId id="324" r:id="rId29"/>
    <p:sldId id="294" r:id="rId30"/>
    <p:sldId id="301" r:id="rId31"/>
    <p:sldId id="306" r:id="rId32"/>
    <p:sldId id="307" r:id="rId33"/>
    <p:sldId id="309" r:id="rId34"/>
    <p:sldId id="312" r:id="rId35"/>
    <p:sldId id="313" r:id="rId36"/>
    <p:sldId id="314" r:id="rId37"/>
    <p:sldId id="315" r:id="rId38"/>
    <p:sldId id="317" r:id="rId39"/>
    <p:sldId id="318" r:id="rId40"/>
    <p:sldId id="319" r:id="rId41"/>
    <p:sldId id="297" r:id="rId42"/>
    <p:sldId id="298" r:id="rId43"/>
    <p:sldId id="30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84" y="-1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6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176D-2D87-45B3-9109-D9C4D8E7877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36CB7B-FB2D-4117-8B28-2B21B35FD3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176D-2D87-45B3-9109-D9C4D8E7877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CB7B-FB2D-4117-8B28-2B21B35FD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C36CB7B-FB2D-4117-8B28-2B21B35FD3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176D-2D87-45B3-9109-D9C4D8E7877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05B17AF-639C-4624-8DE4-AFE968F3E8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280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7B63D-40B6-4CF7-B56F-73A02BEE77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106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14C7C-F7BA-47B4-9906-30BA353C8C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71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176D-2D87-45B3-9109-D9C4D8E7877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C36CB7B-FB2D-4117-8B28-2B21B35FD3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176D-2D87-45B3-9109-D9C4D8E7877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36CB7B-FB2D-4117-8B28-2B21B35FD3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878176D-2D87-45B3-9109-D9C4D8E7877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CB7B-FB2D-4117-8B28-2B21B35FD3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176D-2D87-45B3-9109-D9C4D8E7877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C36CB7B-FB2D-4117-8B28-2B21B35FD3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176D-2D87-45B3-9109-D9C4D8E7877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C36CB7B-FB2D-4117-8B28-2B21B35FD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176D-2D87-45B3-9109-D9C4D8E7877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36CB7B-FB2D-4117-8B28-2B21B35FD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36CB7B-FB2D-4117-8B28-2B21B35FD3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176D-2D87-45B3-9109-D9C4D8E7877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C36CB7B-FB2D-4117-8B28-2B21B35FD3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878176D-2D87-45B3-9109-D9C4D8E7877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878176D-2D87-45B3-9109-D9C4D8E7877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36CB7B-FB2D-4117-8B28-2B21B35FD3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Effects of Independence </a:t>
            </a:r>
            <a:r>
              <a:rPr lang="en-US" altLang="en-US" dirty="0" err="1" smtClean="0">
                <a:solidFill>
                  <a:srgbClr val="FF0000"/>
                </a:solidFill>
              </a:rPr>
              <a:t>Bellwork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What are three issues facing Latin America after independence?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Few changes for women, poor treatment of native peoples, Creoles domination of politics, racial tensions remained, Caudillos leaders, Little experience with self governing </a:t>
            </a:r>
          </a:p>
        </p:txBody>
      </p:sp>
    </p:spTree>
    <p:extLst>
      <p:ext uri="{BB962C8B-B14F-4D97-AF65-F5344CB8AC3E}">
        <p14:creationId xmlns:p14="http://schemas.microsoft.com/office/powerpoint/2010/main" val="407001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Middle Class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48006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Men and women </a:t>
            </a:r>
            <a:r>
              <a:rPr lang="en-US" sz="2800" dirty="0" smtClean="0"/>
              <a:t>has dramatically different </a:t>
            </a:r>
            <a:r>
              <a:rPr lang="en-US" sz="2800" dirty="0"/>
              <a:t>roles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Men at work and women at </a:t>
            </a:r>
            <a:r>
              <a:rPr lang="en-US" sz="2800" dirty="0" smtClean="0">
                <a:solidFill>
                  <a:srgbClr val="FF0000"/>
                </a:solidFill>
              </a:rPr>
              <a:t>home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Women’s roles </a:t>
            </a:r>
            <a:r>
              <a:rPr lang="en-US" sz="2800" dirty="0" smtClean="0"/>
              <a:t>at home: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Homemakers, mothers, wives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>
                <a:solidFill>
                  <a:srgbClr val="FF0000"/>
                </a:solidFill>
              </a:rPr>
              <a:t>Create</a:t>
            </a:r>
            <a:r>
              <a:rPr lang="en-US" sz="2300" dirty="0" smtClean="0">
                <a:solidFill>
                  <a:schemeClr val="tx1"/>
                </a:solidFill>
              </a:rPr>
              <a:t> an </a:t>
            </a:r>
            <a:r>
              <a:rPr lang="en-US" sz="2300" dirty="0" smtClean="0">
                <a:solidFill>
                  <a:srgbClr val="FF0000"/>
                </a:solidFill>
              </a:rPr>
              <a:t>“emotional haven” at home for their men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>
                <a:solidFill>
                  <a:srgbClr val="FF0000"/>
                </a:solidFill>
              </a:rPr>
              <a:t>Moral center of the family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“Managers of consumption” = shoppers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>
                <a:solidFill>
                  <a:srgbClr val="FF0000"/>
                </a:solidFill>
              </a:rPr>
              <a:t>Teach “respectability”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810000"/>
            <a:ext cx="2119313" cy="240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40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The Cult of Domesticity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/>
          </a:bodyPr>
          <a:lstStyle/>
          <a:p>
            <a:r>
              <a:rPr lang="en-US" altLang="en-US" dirty="0"/>
              <a:t>Godey’s Lady’s </a:t>
            </a:r>
            <a:r>
              <a:rPr lang="en-US" altLang="en-US" dirty="0" smtClean="0"/>
              <a:t>Book was the most widely read magazine for women at the time</a:t>
            </a:r>
          </a:p>
          <a:p>
            <a:endParaRPr lang="en-US" altLang="en-US" dirty="0"/>
          </a:p>
          <a:p>
            <a:r>
              <a:rPr lang="en-US" altLang="en-US" dirty="0" smtClean="0"/>
              <a:t>This was one of the many magazines at the time that helped encourage the principles of “true womanhood”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5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436688"/>
            <a:ext cx="26955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18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Godey’s proclaimed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"The perfection of womanhood... is the wife and mother, the center of the family, that magnet that draws man to the domestic altar, that makes him a civilized being, a social Christian."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"The wife is truly the light of the home." </a:t>
            </a:r>
          </a:p>
        </p:txBody>
      </p:sp>
    </p:spTree>
    <p:extLst>
      <p:ext uri="{BB962C8B-B14F-4D97-AF65-F5344CB8AC3E}">
        <p14:creationId xmlns:p14="http://schemas.microsoft.com/office/powerpoint/2010/main" val="40843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Piety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Belief that women had a propensity for religion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Woman is with God to save the world through her pure, passionless love.</a:t>
            </a:r>
          </a:p>
        </p:txBody>
      </p:sp>
      <p:pic>
        <p:nvPicPr>
          <p:cNvPr id="20487" name="Picture 7" descr="religio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6213" y="1981200"/>
            <a:ext cx="2592387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7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Purity and Virginity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Her greatest treasure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Once married, she has no legal or emotional existence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Her purity is a weapon, to keep men in control of their sexual needs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19</a:t>
            </a:r>
            <a:r>
              <a:rPr lang="en-US" alt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altLang="en-US" dirty="0" smtClean="0">
                <a:solidFill>
                  <a:schemeClr val="tx1"/>
                </a:solidFill>
              </a:rPr>
              <a:t> century purity fetish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Cover table and chair legs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Separate male and female authors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Stork and cabbage patch stories of babies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2" name="Picture 8" descr="w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8" y="0"/>
            <a:ext cx="55149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10" descr="untitled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5238" y="152400"/>
            <a:ext cx="3636962" cy="609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51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Submissiveness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39624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Women to be passive, submissive to fate, duty, God and men;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Clothing emphasized passivity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tx1"/>
                </a:solidFill>
              </a:rPr>
              <a:t>Corsets closed off lungs and pinched inner organs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tx1"/>
                </a:solidFill>
              </a:rPr>
              <a:t>Large numbers of undergarments and weight of dresses limited mobility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tx1"/>
                </a:solidFill>
              </a:rPr>
              <a:t>“A really sensible woman feels her dependence.  She does what she can, but she is conscious of her inferiority and therefore grateful for support.”</a:t>
            </a:r>
          </a:p>
        </p:txBody>
      </p:sp>
      <p:pic>
        <p:nvPicPr>
          <p:cNvPr id="15364" name="Picture 7" descr="fp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4900" y="1981200"/>
            <a:ext cx="32766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61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corset[1]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838200"/>
            <a:ext cx="4124325" cy="4762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8" descr="corset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914400"/>
            <a:ext cx="39751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1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Domesticity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Housework is an uplifting task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Needlework and crafts approved duties;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Women make the home a refuge for men so that they can escape from the immoral world of business and industry</a:t>
            </a:r>
          </a:p>
        </p:txBody>
      </p:sp>
      <p:pic>
        <p:nvPicPr>
          <p:cNvPr id="32775" name="Picture 7" descr="woman'ssphe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676400"/>
            <a:ext cx="36258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6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bw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3938" y="609600"/>
            <a:ext cx="7094537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7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Nation and State </a:t>
            </a:r>
            <a:r>
              <a:rPr lang="en-US" dirty="0" err="1" smtClean="0">
                <a:solidFill>
                  <a:srgbClr val="FF0000"/>
                </a:solidFill>
              </a:rPr>
              <a:t>Bellwork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What are three examples of Nations throughout the world?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Answers Vary</a:t>
            </a:r>
          </a:p>
          <a:p>
            <a:endParaRPr lang="en-US" sz="3200" dirty="0"/>
          </a:p>
          <a:p>
            <a:r>
              <a:rPr lang="en-US" sz="3200" dirty="0" smtClean="0"/>
              <a:t>What are three examples of States throughout the world?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Answers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Vary</a:t>
            </a:r>
          </a:p>
          <a:p>
            <a:endParaRPr lang="en-US" sz="3200" dirty="0"/>
          </a:p>
          <a:p>
            <a:r>
              <a:rPr lang="en-US" sz="3200" dirty="0" smtClean="0"/>
              <a:t>Are states or nations more strictly defined?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146129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happyfamiliy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990600"/>
            <a:ext cx="333375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5" descr="n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838200"/>
            <a:ext cx="3830638" cy="549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8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Truisms about Women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“A woman has a head almost too small for intellect but just big enough for love.”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“True feminine genius is ever timid, doubtful, and clingingly dependent; a perpetual childhood.”</a:t>
            </a:r>
          </a:p>
        </p:txBody>
      </p:sp>
    </p:spTree>
    <p:extLst>
      <p:ext uri="{BB962C8B-B14F-4D97-AF65-F5344CB8AC3E}">
        <p14:creationId xmlns:p14="http://schemas.microsoft.com/office/powerpoint/2010/main" val="217729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Working </a:t>
            </a:r>
            <a:r>
              <a:rPr lang="en-US" dirty="0"/>
              <a:t>Class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828800"/>
            <a:ext cx="4343400" cy="4343400"/>
          </a:xfrm>
        </p:spPr>
        <p:txBody>
          <a:bodyPr/>
          <a:lstStyle/>
          <a:p>
            <a:r>
              <a:rPr lang="en-US" dirty="0"/>
              <a:t>Grew in </a:t>
            </a:r>
            <a:r>
              <a:rPr lang="en-US" dirty="0" smtClean="0"/>
              <a:t>numbers</a:t>
            </a:r>
          </a:p>
          <a:p>
            <a:r>
              <a:rPr lang="en-US" dirty="0" smtClean="0"/>
              <a:t>Few (if any) luxuries and benefits from Industrialization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Worked </a:t>
            </a:r>
            <a:r>
              <a:rPr lang="en-US" dirty="0">
                <a:solidFill>
                  <a:srgbClr val="FF0000"/>
                </a:solidFill>
              </a:rPr>
              <a:t>in </a:t>
            </a:r>
            <a:r>
              <a:rPr lang="en-US" dirty="0" smtClean="0">
                <a:solidFill>
                  <a:srgbClr val="FF0000"/>
                </a:solidFill>
              </a:rPr>
              <a:t>factories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Dangerous work </a:t>
            </a:r>
            <a:r>
              <a:rPr lang="en-US" dirty="0" smtClean="0">
                <a:solidFill>
                  <a:srgbClr val="FF0000"/>
                </a:solidFill>
              </a:rPr>
              <a:t>in the factories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had to work multiple machines as fast as possible</a:t>
            </a:r>
          </a:p>
        </p:txBody>
      </p:sp>
      <p:pic>
        <p:nvPicPr>
          <p:cNvPr id="5" name="Picture 6" descr="IndustrialRevolutionWork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37338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Working Class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828800"/>
            <a:ext cx="45720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All members of the family worked in factories </a:t>
            </a:r>
            <a:r>
              <a:rPr lang="en-US" dirty="0"/>
              <a:t>-- even children as young as 6</a:t>
            </a:r>
          </a:p>
          <a:p>
            <a:pPr>
              <a:lnSpc>
                <a:spcPct val="90000"/>
              </a:lnSpc>
            </a:pPr>
            <a:r>
              <a:rPr lang="en-US" dirty="0"/>
              <a:t>Children = 12-hour shifts; sometimes through the night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Often became crippled or ill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No school</a:t>
            </a:r>
          </a:p>
        </p:txBody>
      </p:sp>
      <p:pic>
        <p:nvPicPr>
          <p:cNvPr id="22533" name="Picture 5" descr="smallm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3810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8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8180" name="Picture 2" descr="An Early Coal Mine at Work in England. Illustration for The Romance of the Nation edited by Charles Ray (Amalgamated Press, c 1925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5105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1" name="Picture 10" descr="hughest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2525"/>
            <a:ext cx="39306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2" name="Picture 8" descr="d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10526"/>
          <a:stretch>
            <a:fillRect/>
          </a:stretch>
        </p:blipFill>
        <p:spPr bwMode="auto">
          <a:xfrm>
            <a:off x="0" y="457200"/>
            <a:ext cx="38608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2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920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9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91440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kumimoji="1" lang="en-US" sz="3600" kern="0" dirty="0">
                <a:ea typeface="+mj-ea"/>
                <a:cs typeface="Calibri" pitchFamily="34" charset="0"/>
              </a:rPr>
              <a:t>Child Labor</a:t>
            </a:r>
          </a:p>
        </p:txBody>
      </p:sp>
    </p:spTree>
    <p:extLst>
      <p:ext uri="{BB962C8B-B14F-4D97-AF65-F5344CB8AC3E}">
        <p14:creationId xmlns:p14="http://schemas.microsoft.com/office/powerpoint/2010/main" val="416645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1251" name="Picture 5" descr="Image:Child labor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434340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2" name="Picture 7" descr="emp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3" name="Picture 11" descr="bowe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7" r="18367" b="15440"/>
          <a:stretch>
            <a:fillRect/>
          </a:stretch>
        </p:blipFill>
        <p:spPr bwMode="auto">
          <a:xfrm>
            <a:off x="76200" y="3505200"/>
            <a:ext cx="304800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4" name="Picture 9" descr="micha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0" t="4234" r="21696"/>
          <a:stretch>
            <a:fillRect/>
          </a:stretch>
        </p:blipFill>
        <p:spPr bwMode="auto">
          <a:xfrm>
            <a:off x="3241675" y="3505200"/>
            <a:ext cx="2778125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5" name="Picture 8" descr="http://www.archives.gov/press/press-kits/picturing-the-century-photos/sweeper-and-doffer-in-cotton-mi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5" r="18645"/>
          <a:stretch>
            <a:fillRect/>
          </a:stretch>
        </p:blipFill>
        <p:spPr bwMode="auto">
          <a:xfrm>
            <a:off x="6172200" y="3521075"/>
            <a:ext cx="28194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3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Working Class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47244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Women worked as well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Some women </a:t>
            </a:r>
            <a:r>
              <a:rPr lang="en-US" dirty="0">
                <a:solidFill>
                  <a:srgbClr val="FF0000"/>
                </a:solidFill>
              </a:rPr>
              <a:t>enjoyed the sense of </a:t>
            </a:r>
            <a:r>
              <a:rPr lang="en-US" dirty="0" smtClean="0">
                <a:solidFill>
                  <a:srgbClr val="FF0000"/>
                </a:solidFill>
              </a:rPr>
              <a:t>independence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</a:t>
            </a:r>
            <a:r>
              <a:rPr lang="en-US" dirty="0" smtClean="0"/>
              <a:t>ade </a:t>
            </a:r>
            <a:r>
              <a:rPr lang="en-US" dirty="0"/>
              <a:t>money </a:t>
            </a:r>
            <a:r>
              <a:rPr lang="en-US" dirty="0" smtClean="0"/>
              <a:t>and </a:t>
            </a:r>
            <a:r>
              <a:rPr lang="en-US" dirty="0"/>
              <a:t>friends </a:t>
            </a:r>
            <a:r>
              <a:rPr lang="en-US" dirty="0" smtClean="0"/>
              <a:t>(called “mill </a:t>
            </a:r>
            <a:r>
              <a:rPr lang="en-US" dirty="0"/>
              <a:t>girls</a:t>
            </a:r>
            <a:r>
              <a:rPr lang="en-US" dirty="0" smtClean="0"/>
              <a:t>”)</a:t>
            </a:r>
            <a:endParaRPr lang="en-US" dirty="0"/>
          </a:p>
        </p:txBody>
      </p:sp>
      <p:pic>
        <p:nvPicPr>
          <p:cNvPr id="23556" name="Picture 4" descr="250px-Industrial_revol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828800"/>
            <a:ext cx="3429000" cy="40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Text Box 2"/>
          <p:cNvSpPr txBox="1">
            <a:spLocks noChangeArrowheads="1"/>
          </p:cNvSpPr>
          <p:nvPr/>
        </p:nvSpPr>
        <p:spPr bwMode="auto">
          <a:xfrm>
            <a:off x="-6927" y="164537"/>
            <a:ext cx="9144000" cy="738664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Factory </a:t>
            </a:r>
            <a:r>
              <a:rPr lang="en-US" alt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Wages in </a:t>
            </a:r>
            <a:r>
              <a:rPr lang="en-US" alt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Lancashire, 1830</a:t>
            </a:r>
          </a:p>
        </p:txBody>
      </p:sp>
      <p:graphicFrame>
        <p:nvGraphicFramePr>
          <p:cNvPr id="5" name="Group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395119"/>
              </p:ext>
            </p:extLst>
          </p:nvPr>
        </p:nvGraphicFramePr>
        <p:xfrm>
          <a:off x="1143000" y="1555750"/>
          <a:ext cx="6934200" cy="4754688"/>
        </p:xfrm>
        <a:graphic>
          <a:graphicData uri="http://schemas.openxmlformats.org/drawingml/2006/table">
            <a:tbl>
              <a:tblPr/>
              <a:tblGrid>
                <a:gridCol w="2413000"/>
                <a:gridCol w="2082800"/>
                <a:gridCol w="2438400"/>
              </a:tblGrid>
              <a:tr h="396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Age of Worker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Male Wages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Female Wages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under 11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2s 3d.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2s. 4d.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11 - 16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4s. 1d.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4s. 3d.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17 - 21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10s. 2d.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7s. 3d.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/>
                          <a:latin typeface="Comic Sans MS" pitchFamily="66" charset="0"/>
                        </a:rPr>
                        <a:t>22 - 26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/>
                          <a:latin typeface="Comic Sans MS" pitchFamily="66" charset="0"/>
                        </a:rPr>
                        <a:t>17s. 2d. 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/>
                          <a:latin typeface="Comic Sans MS" pitchFamily="66" charset="0"/>
                        </a:rPr>
                        <a:t>8s. 5d.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/>
                          <a:latin typeface="Comic Sans MS" pitchFamily="66" charset="0"/>
                        </a:rPr>
                        <a:t>27 - 31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/>
                          <a:latin typeface="Comic Sans MS" pitchFamily="66" charset="0"/>
                        </a:rPr>
                        <a:t>20s. 4d. 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/>
                          <a:latin typeface="Comic Sans MS" pitchFamily="66" charset="0"/>
                        </a:rPr>
                        <a:t>8s. 7d.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/>
                          <a:latin typeface="Comic Sans MS" pitchFamily="66" charset="0"/>
                        </a:rPr>
                        <a:t>32 - 36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/>
                          <a:latin typeface="Comic Sans MS" pitchFamily="66" charset="0"/>
                        </a:rPr>
                        <a:t>22s. 8d.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/>
                          <a:latin typeface="Comic Sans MS" pitchFamily="66" charset="0"/>
                        </a:rPr>
                        <a:t>8s. 9d.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/>
                          <a:latin typeface="Comic Sans MS" pitchFamily="66" charset="0"/>
                        </a:rPr>
                        <a:t>37 - 41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/>
                          <a:latin typeface="Comic Sans MS" pitchFamily="66" charset="0"/>
                        </a:rPr>
                        <a:t>21s. 7d.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/>
                          <a:latin typeface="Comic Sans MS" pitchFamily="66" charset="0"/>
                        </a:rPr>
                        <a:t>9s. 8d.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/>
                          <a:latin typeface="Comic Sans MS" pitchFamily="66" charset="0"/>
                        </a:rPr>
                        <a:t>42 - 46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/>
                          <a:latin typeface="Comic Sans MS" pitchFamily="66" charset="0"/>
                        </a:rPr>
                        <a:t>20s. 3d.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/>
                          <a:latin typeface="Comic Sans MS" pitchFamily="66" charset="0"/>
                        </a:rPr>
                        <a:t>9s. 3d.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47 - 51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16s. 7d.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8s. 10d.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52 - 56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16s. 4d.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8s. 4d.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57 - 61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13s. 6d.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6s. 4d.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Working </a:t>
            </a:r>
            <a:r>
              <a:rPr lang="en-US" dirty="0"/>
              <a:t>Class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4876800" cy="4724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Accidents</a:t>
            </a:r>
            <a:r>
              <a:rPr lang="en-US" sz="2800" dirty="0" smtClean="0"/>
              <a:t> very </a:t>
            </a:r>
            <a:r>
              <a:rPr lang="en-US" sz="2800" dirty="0" smtClean="0">
                <a:solidFill>
                  <a:srgbClr val="FF0000"/>
                </a:solidFill>
              </a:rPr>
              <a:t>common &amp; no </a:t>
            </a:r>
            <a:r>
              <a:rPr lang="en-US" sz="2800" dirty="0"/>
              <a:t>workers’ </a:t>
            </a:r>
            <a:r>
              <a:rPr lang="en-US" sz="2800" dirty="0" smtClean="0">
                <a:solidFill>
                  <a:srgbClr val="FF0000"/>
                </a:solidFill>
              </a:rPr>
              <a:t>compensation for accidents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/>
              <a:t>Monotonous work; noisy; heavy machines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Strict work schedules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10-14 hours a day in unventilated rooms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Diseases like pneumonia and tuberculosis = common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Wages extremely low </a:t>
            </a:r>
            <a:r>
              <a:rPr lang="en-US" sz="2800" dirty="0" smtClean="0">
                <a:solidFill>
                  <a:srgbClr val="FF0000"/>
                </a:solidFill>
              </a:rPr>
              <a:t>&amp;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even </a:t>
            </a:r>
            <a:r>
              <a:rPr lang="en-US" sz="2800" dirty="0">
                <a:solidFill>
                  <a:srgbClr val="FF0000"/>
                </a:solidFill>
              </a:rPr>
              <a:t>lower for women and children</a:t>
            </a:r>
          </a:p>
        </p:txBody>
      </p:sp>
      <p:pic>
        <p:nvPicPr>
          <p:cNvPr id="5" name="Picture 4" descr="rivera_dia_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52600"/>
            <a:ext cx="3810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Objective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WWBAT</a:t>
            </a:r>
            <a:r>
              <a:rPr lang="en-US" dirty="0" smtClean="0">
                <a:solidFill>
                  <a:srgbClr val="FF0000"/>
                </a:solidFill>
              </a:rPr>
              <a:t>: Discuss the </a:t>
            </a:r>
            <a:r>
              <a:rPr lang="en-US" dirty="0">
                <a:solidFill>
                  <a:srgbClr val="FF0000"/>
                </a:solidFill>
              </a:rPr>
              <a:t>impacts and changes to social classes created </a:t>
            </a:r>
            <a:r>
              <a:rPr lang="en-US" dirty="0" smtClean="0">
                <a:solidFill>
                  <a:srgbClr val="FF0000"/>
                </a:solidFill>
              </a:rPr>
              <a:t>by  </a:t>
            </a:r>
            <a:r>
              <a:rPr lang="en-US" dirty="0" smtClean="0">
                <a:solidFill>
                  <a:srgbClr val="FF0000"/>
                </a:solidFill>
              </a:rPr>
              <a:t>the Industrial Revolution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Working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527048"/>
            <a:ext cx="4343400" cy="472135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Lived in overcrowded, smoky cities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Lived in crowded, cold apartments near the factories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Whole families lived in 1 or 2 rooms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Human and industrial waste contaminated water supplies and spread disease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Few public services, such as sanitation</a:t>
            </a:r>
          </a:p>
        </p:txBody>
      </p:sp>
      <p:pic>
        <p:nvPicPr>
          <p:cNvPr id="4" name="Picture 5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733800"/>
            <a:ext cx="1905000" cy="2819400"/>
          </a:xfrm>
          <a:prstGeom prst="rect">
            <a:avLst/>
          </a:prstGeom>
          <a:noFill/>
        </p:spPr>
      </p:pic>
      <p:pic>
        <p:nvPicPr>
          <p:cNvPr id="5" name="Picture 2" descr="vs_18_05_coalbrookd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4191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7338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54627" name="Picture 2" descr="http://www.uncp.edu/home/rwb/pugin_contrast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66675"/>
            <a:ext cx="655320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35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6019800" cy="6858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tx1"/>
                </a:solidFill>
              </a:rPr>
              <a:t>Urbanization</a:t>
            </a:r>
          </a:p>
        </p:txBody>
      </p:sp>
      <p:pic>
        <p:nvPicPr>
          <p:cNvPr id="155651" name="Picture 4" descr="Men's Lodging 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22350"/>
            <a:ext cx="6357938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22098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2209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67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7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57700" name="Picture 5" descr="Tenement Paintings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505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8775"/>
            <a:ext cx="45720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0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London Slums</a:t>
            </a:r>
          </a:p>
        </p:txBody>
      </p:sp>
      <p:pic>
        <p:nvPicPr>
          <p:cNvPr id="160771" name="Picture 2" descr="http://www.roebuckclasses.com/102/image/londonsl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33513"/>
            <a:ext cx="5638800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4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Overcrowded Apartment</a:t>
            </a:r>
          </a:p>
        </p:txBody>
      </p:sp>
      <p:pic>
        <p:nvPicPr>
          <p:cNvPr id="161795" name="Picture 2" descr="http://www.studenthandouts.com/01-Web-Pages/01-Picture-Pages/10.07-Industrial-Revolution/1-Riis-Family-Living-in-One-Room-New-York-City-Slum-18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54138"/>
            <a:ext cx="7010400" cy="54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79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Industrial Manchester</a:t>
            </a:r>
          </a:p>
        </p:txBody>
      </p:sp>
      <p:pic>
        <p:nvPicPr>
          <p:cNvPr id="162819" name="Picture 5" descr="Manchester aka Cottonopol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538288"/>
            <a:ext cx="7620000" cy="51673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61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Industrial Staffordshire</a:t>
            </a:r>
          </a:p>
        </p:txBody>
      </p:sp>
      <p:pic>
        <p:nvPicPr>
          <p:cNvPr id="163843" name="Picture 5" descr="Staffordshi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00200"/>
            <a:ext cx="7239000" cy="50101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2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Problem of Pollution</a:t>
            </a:r>
          </a:p>
        </p:txBody>
      </p:sp>
      <p:pic>
        <p:nvPicPr>
          <p:cNvPr id="165891" name="Picture 5" descr="Silent Highwaym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100" y="1524000"/>
            <a:ext cx="3670300" cy="29305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5892" name="Text Box 6"/>
          <p:cNvSpPr txBox="1">
            <a:spLocks noChangeArrowheads="1"/>
          </p:cNvSpPr>
          <p:nvPr/>
        </p:nvSpPr>
        <p:spPr bwMode="auto">
          <a:xfrm>
            <a:off x="533400" y="4495800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Silent Highwayman – 1858</a:t>
            </a:r>
          </a:p>
        </p:txBody>
      </p:sp>
      <p:pic>
        <p:nvPicPr>
          <p:cNvPr id="165893" name="Picture 7" descr="father thames introducing his offspring (diptheria scrofula cholera) to the fair city of lond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98145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4" name="Text Box 8"/>
          <p:cNvSpPr txBox="1">
            <a:spLocks noChangeArrowheads="1"/>
          </p:cNvSpPr>
          <p:nvPr/>
        </p:nvSpPr>
        <p:spPr bwMode="auto">
          <a:xfrm>
            <a:off x="4800600" y="4495800"/>
            <a:ext cx="42672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Father Thames Introduces His Offspring (Diphtheria, Scrofula, and Cholera) to the Fair City of London</a:t>
            </a:r>
          </a:p>
        </p:txBody>
      </p:sp>
    </p:spTree>
    <p:extLst>
      <p:ext uri="{BB962C8B-B14F-4D97-AF65-F5344CB8AC3E}">
        <p14:creationId xmlns:p14="http://schemas.microsoft.com/office/powerpoint/2010/main" val="5008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The New Industrial City</a:t>
            </a:r>
          </a:p>
        </p:txBody>
      </p:sp>
      <p:pic>
        <p:nvPicPr>
          <p:cNvPr id="166915" name="Picture 5" descr="Over London by Rail by D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5334000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6" name="Text Box 6"/>
          <p:cNvSpPr txBox="1">
            <a:spLocks noChangeArrowheads="1"/>
          </p:cNvSpPr>
          <p:nvPr/>
        </p:nvSpPr>
        <p:spPr bwMode="auto">
          <a:xfrm>
            <a:off x="3352800" y="5759450"/>
            <a:ext cx="533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Above: Early 19</a:t>
            </a:r>
            <a:r>
              <a:rPr lang="en-US" altLang="en-US" baseline="30000"/>
              <a:t>th</a:t>
            </a:r>
            <a:r>
              <a:rPr lang="en-US" altLang="en-US"/>
              <a:t> century London by Gustave Dore</a:t>
            </a:r>
          </a:p>
        </p:txBody>
      </p:sp>
      <p:pic>
        <p:nvPicPr>
          <p:cNvPr id="166917" name="Picture 7" descr="Urban living during industrial rev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2693988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5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Notebook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4/6/2016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Impacts of Industrialization</a:t>
            </a:r>
          </a:p>
          <a:p>
            <a:r>
              <a:rPr lang="en-US" dirty="0" smtClean="0"/>
              <a:t>This will be one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67939" name="Picture 10" descr="Poor Sanitat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3733800"/>
            <a:ext cx="4038600" cy="29479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940" name="Picture 11" descr="Crowded Living Condition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733800"/>
            <a:ext cx="4419600" cy="2971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941" name="Picture 12" descr="Urban Living Condition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52400"/>
            <a:ext cx="4038600" cy="3505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7942" name="Rectangle 1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altLang="en-US" sz="2000" smtClean="0"/>
          </a:p>
        </p:txBody>
      </p:sp>
      <p:pic>
        <p:nvPicPr>
          <p:cNvPr id="167943" name="Picture 15" descr="Urban Living Conditions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4443413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8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Workers </a:t>
            </a:r>
            <a:r>
              <a:rPr lang="en-US" dirty="0"/>
              <a:t>Unite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676400"/>
            <a:ext cx="48006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Workers began to complain and demand better working conditions</a:t>
            </a:r>
          </a:p>
          <a:p>
            <a:pPr>
              <a:lnSpc>
                <a:spcPct val="90000"/>
              </a:lnSpc>
            </a:pPr>
            <a:r>
              <a:rPr lang="en-US" dirty="0"/>
              <a:t>Knew they were </a:t>
            </a:r>
            <a:r>
              <a:rPr lang="en-US" dirty="0">
                <a:solidFill>
                  <a:srgbClr val="FF0000"/>
                </a:solidFill>
              </a:rPr>
              <a:t>stronger as a group than as individuals</a:t>
            </a:r>
          </a:p>
          <a:p>
            <a:pPr>
              <a:lnSpc>
                <a:spcPct val="90000"/>
              </a:lnSpc>
            </a:pPr>
            <a:r>
              <a:rPr lang="en-US" b="1" u="sng" dirty="0">
                <a:solidFill>
                  <a:srgbClr val="FF0000"/>
                </a:solidFill>
              </a:rPr>
              <a:t>Labor unions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created </a:t>
            </a:r>
            <a:r>
              <a:rPr lang="en-US" dirty="0">
                <a:solidFill>
                  <a:srgbClr val="FF0000"/>
                </a:solidFill>
              </a:rPr>
              <a:t>to pressure business owners to improve working conditions and </a:t>
            </a:r>
            <a:r>
              <a:rPr lang="en-US" dirty="0" smtClean="0">
                <a:solidFill>
                  <a:srgbClr val="FF0000"/>
                </a:solidFill>
              </a:rPr>
              <a:t>wages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Not around until 1924 when trade unions were legalized</a:t>
            </a:r>
            <a:endParaRPr lang="en-US" dirty="0"/>
          </a:p>
        </p:txBody>
      </p:sp>
      <p:pic>
        <p:nvPicPr>
          <p:cNvPr id="24580" name="Picture 4" descr="strikers-in-the-1920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3429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Workers Unite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676400"/>
            <a:ext cx="4191000" cy="4492752"/>
          </a:xfrm>
        </p:spPr>
        <p:txBody>
          <a:bodyPr>
            <a:normAutofit/>
          </a:bodyPr>
          <a:lstStyle/>
          <a:p>
            <a:r>
              <a:rPr lang="en-US" dirty="0" smtClean="0"/>
              <a:t>Union tactics included: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Nationwide organization and cooperation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Strikes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Collective bargaining </a:t>
            </a:r>
            <a:r>
              <a:rPr lang="en-US" dirty="0">
                <a:solidFill>
                  <a:schemeClr val="tx1"/>
                </a:solidFill>
              </a:rPr>
              <a:t>= union leaders and employers meet together to discuss problems and reach an </a:t>
            </a:r>
            <a:r>
              <a:rPr lang="en-US" dirty="0" smtClean="0">
                <a:solidFill>
                  <a:schemeClr val="tx1"/>
                </a:solidFill>
              </a:rPr>
              <a:t>agreement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Threat of violence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5604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698875" cy="2441575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114800"/>
            <a:ext cx="2371725" cy="242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Workers Unite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</a:t>
            </a:r>
            <a:r>
              <a:rPr lang="en-US" dirty="0" smtClean="0">
                <a:solidFill>
                  <a:srgbClr val="FF0000"/>
                </a:solidFill>
              </a:rPr>
              <a:t>workers joined self-help groups or </a:t>
            </a:r>
            <a:r>
              <a:rPr lang="en-US" dirty="0" smtClean="0"/>
              <a:t>other types of </a:t>
            </a:r>
            <a:r>
              <a:rPr lang="en-US" dirty="0" smtClean="0">
                <a:solidFill>
                  <a:srgbClr val="FF0000"/>
                </a:solidFill>
              </a:rPr>
              <a:t>“friendly societies”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Paid dues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Benefits: Insurance against sickness, a decent funeral, a social life with people sharing common problems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048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14870" y="0"/>
            <a:ext cx="3048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62870" y="0"/>
            <a:ext cx="308113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4" idx="1"/>
            <a:endCxn id="8" idx="1"/>
          </p:cNvCxnSpPr>
          <p:nvPr/>
        </p:nvCxnSpPr>
        <p:spPr>
          <a:xfrm>
            <a:off x="0" y="3429000"/>
            <a:ext cx="30148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0"/>
            <a:ext cx="3014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Society Prior to Industrial Revolution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9673" y="34290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Workers </a:t>
            </a:r>
            <a:r>
              <a:rPr lang="en-US" sz="1600" dirty="0" smtClean="0">
                <a:solidFill>
                  <a:schemeClr val="bg1"/>
                </a:solidFill>
              </a:rPr>
              <a:t>Unite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4470" y="373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The Middle Class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89034" y="8899"/>
            <a:ext cx="2073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The Working Class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8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685800"/>
          </a:xfrm>
        </p:spPr>
        <p:txBody>
          <a:bodyPr/>
          <a:lstStyle/>
          <a:p>
            <a:r>
              <a:rPr lang="en-US" dirty="0" smtClean="0"/>
              <a:t>Society Prior to Industrial </a:t>
            </a:r>
            <a:r>
              <a:rPr lang="en-US" dirty="0"/>
              <a:t>Revolution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2133600"/>
            <a:ext cx="4803648" cy="3965448"/>
          </a:xfrm>
        </p:spPr>
        <p:txBody>
          <a:bodyPr/>
          <a:lstStyle/>
          <a:p>
            <a:r>
              <a:rPr lang="en-US" dirty="0"/>
              <a:t>Position in life determined at birth; </a:t>
            </a:r>
            <a:r>
              <a:rPr lang="en-US" dirty="0">
                <a:solidFill>
                  <a:srgbClr val="FF0000"/>
                </a:solidFill>
              </a:rPr>
              <a:t>no social mobility</a:t>
            </a:r>
          </a:p>
          <a:p>
            <a:r>
              <a:rPr lang="en-US" dirty="0"/>
              <a:t>Industrial revolution </a:t>
            </a:r>
            <a:r>
              <a:rPr lang="en-US" dirty="0" smtClean="0"/>
              <a:t>made it so </a:t>
            </a:r>
            <a:r>
              <a:rPr lang="en-US" dirty="0" smtClean="0">
                <a:solidFill>
                  <a:srgbClr val="FF0000"/>
                </a:solidFill>
              </a:rPr>
              <a:t>talents </a:t>
            </a:r>
            <a:r>
              <a:rPr lang="en-US" dirty="0">
                <a:solidFill>
                  <a:srgbClr val="FF0000"/>
                </a:solidFill>
              </a:rPr>
              <a:t>and abilities </a:t>
            </a:r>
            <a:r>
              <a:rPr lang="en-US" dirty="0" smtClean="0">
                <a:solidFill>
                  <a:srgbClr val="FF0000"/>
                </a:solidFill>
              </a:rPr>
              <a:t>COULD bring </a:t>
            </a:r>
            <a:r>
              <a:rPr lang="en-US" dirty="0">
                <a:solidFill>
                  <a:srgbClr val="FF0000"/>
                </a:solidFill>
              </a:rPr>
              <a:t>money and success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133600"/>
            <a:ext cx="37052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4648200" y="25908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Society Prior to Industrial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91000" y="1676400"/>
            <a:ext cx="4614672" cy="44226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Landowning aristocrats, on an </a:t>
            </a:r>
            <a:r>
              <a:rPr lang="en-US" u="sng" dirty="0" smtClean="0"/>
              <a:t>individual</a:t>
            </a:r>
            <a:r>
              <a:rPr lang="en-US" dirty="0" smtClean="0"/>
              <a:t> basis did not suffer due to the Industrial Revolution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aristocracy, as a </a:t>
            </a:r>
            <a:r>
              <a:rPr lang="en-US" u="sng" dirty="0" smtClean="0">
                <a:solidFill>
                  <a:srgbClr val="FF0000"/>
                </a:solidFill>
              </a:rPr>
              <a:t>class</a:t>
            </a:r>
            <a:r>
              <a:rPr lang="en-US" dirty="0" smtClean="0">
                <a:solidFill>
                  <a:srgbClr val="FF0000"/>
                </a:solidFill>
              </a:rPr>
              <a:t>, declined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Declining political power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Urban wealth became more important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Land ownership no longer the basis of wealth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397899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Middle Class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1527048"/>
            <a:ext cx="4727448" cy="479755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Middle class benefited most from industrialization</a:t>
            </a:r>
          </a:p>
          <a:p>
            <a:r>
              <a:rPr lang="en-US" dirty="0" smtClean="0"/>
              <a:t>Size</a:t>
            </a:r>
            <a:r>
              <a:rPr lang="en-US" dirty="0"/>
              <a:t>, power, and wealth of the middle class </a:t>
            </a:r>
            <a:r>
              <a:rPr lang="en-US" dirty="0" smtClean="0"/>
              <a:t>increased</a:t>
            </a:r>
          </a:p>
          <a:p>
            <a:r>
              <a:rPr lang="en-US" dirty="0" smtClean="0"/>
              <a:t>Upper levels = factory and mine owners, bankers, merchants</a:t>
            </a:r>
          </a:p>
          <a:p>
            <a:r>
              <a:rPr lang="en-US" dirty="0" smtClean="0"/>
              <a:t>Middle levels = smaller businessmen, doctors, lawyers, engineers, teachers, journalists, scientists, other professionals</a:t>
            </a:r>
          </a:p>
          <a:p>
            <a:r>
              <a:rPr lang="en-US" dirty="0" smtClean="0"/>
              <a:t>Lower levels = clerks, salespeople, bank tellers, secretaries, hotel staff, police officers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752600"/>
            <a:ext cx="396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Middle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52800" y="1527048"/>
            <a:ext cx="5562600" cy="50261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Political values: </a:t>
            </a:r>
            <a:r>
              <a:rPr lang="en-US" dirty="0" smtClean="0">
                <a:solidFill>
                  <a:srgbClr val="FF0000"/>
                </a:solidFill>
              </a:rPr>
              <a:t>constitutional government, private property, free trade, social reforms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Major social reforms in areas of: education, healthcare, prison reform, and sanitation</a:t>
            </a:r>
          </a:p>
          <a:p>
            <a:r>
              <a:rPr lang="en-US" dirty="0" smtClean="0"/>
              <a:t>Cultural values: hard work, thrift, cleanliness, strict morality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“Respectability” becomes attached to ideas of social status and virtuous behavior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Believed education and hard work were the keys to success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Individuals are responsible for their own destiny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poor are poor because of their own misconduct, Social Darwinism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2971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677</TotalTime>
  <Words>1180</Words>
  <Application>Microsoft Office PowerPoint</Application>
  <PresentationFormat>On-screen Show (4:3)</PresentationFormat>
  <Paragraphs>180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Civic</vt:lpstr>
      <vt:lpstr>Effects of Independence Bellwork</vt:lpstr>
      <vt:lpstr>Nation and State Bellwork</vt:lpstr>
      <vt:lpstr>Objective</vt:lpstr>
      <vt:lpstr>Interactive Notebook Setup</vt:lpstr>
      <vt:lpstr>PowerPoint Presentation</vt:lpstr>
      <vt:lpstr>Society Prior to Industrial Revolution</vt:lpstr>
      <vt:lpstr>Society Prior to Industrial Revolution</vt:lpstr>
      <vt:lpstr>Development of Middle Class</vt:lpstr>
      <vt:lpstr>Development of Middle Class</vt:lpstr>
      <vt:lpstr>Development of Middle Class</vt:lpstr>
      <vt:lpstr>The Cult of Domesticity</vt:lpstr>
      <vt:lpstr>Godey’s proclaimed</vt:lpstr>
      <vt:lpstr>Piety</vt:lpstr>
      <vt:lpstr>Purity and Virginity</vt:lpstr>
      <vt:lpstr>PowerPoint Presentation</vt:lpstr>
      <vt:lpstr>Submissiveness</vt:lpstr>
      <vt:lpstr>PowerPoint Presentation</vt:lpstr>
      <vt:lpstr>Domesticity</vt:lpstr>
      <vt:lpstr>PowerPoint Presentation</vt:lpstr>
      <vt:lpstr>PowerPoint Presentation</vt:lpstr>
      <vt:lpstr>Truisms about Women</vt:lpstr>
      <vt:lpstr>The Working Class</vt:lpstr>
      <vt:lpstr>The Working Class</vt:lpstr>
      <vt:lpstr>PowerPoint Presentation</vt:lpstr>
      <vt:lpstr>PowerPoint Presentation</vt:lpstr>
      <vt:lpstr>PowerPoint Presentation</vt:lpstr>
      <vt:lpstr>The Working Class</vt:lpstr>
      <vt:lpstr>PowerPoint Presentation</vt:lpstr>
      <vt:lpstr>The Working Class</vt:lpstr>
      <vt:lpstr>The Working Class</vt:lpstr>
      <vt:lpstr>PowerPoint Presentation</vt:lpstr>
      <vt:lpstr>Urbanization</vt:lpstr>
      <vt:lpstr>PowerPoint Presentation</vt:lpstr>
      <vt:lpstr>London Slums</vt:lpstr>
      <vt:lpstr>Overcrowded Apartment</vt:lpstr>
      <vt:lpstr>Industrial Manchester</vt:lpstr>
      <vt:lpstr>Industrial Staffordshire</vt:lpstr>
      <vt:lpstr>Problem of Pollution</vt:lpstr>
      <vt:lpstr>The New Industrial City</vt:lpstr>
      <vt:lpstr>PowerPoint Presentation</vt:lpstr>
      <vt:lpstr>Workers Unite</vt:lpstr>
      <vt:lpstr>Workers Unite</vt:lpstr>
      <vt:lpstr>Workers Unite</vt:lpstr>
    </vt:vector>
  </TitlesOfParts>
  <Company>GSCS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Revolutions of Industrialization 1750-1914</dc:title>
  <dc:creator>GSCS</dc:creator>
  <cp:lastModifiedBy>Pfannenstiel, Andrew</cp:lastModifiedBy>
  <cp:revision>43</cp:revision>
  <dcterms:created xsi:type="dcterms:W3CDTF">2012-02-13T14:24:53Z</dcterms:created>
  <dcterms:modified xsi:type="dcterms:W3CDTF">2016-04-06T18:57:44Z</dcterms:modified>
</cp:coreProperties>
</file>