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5" r:id="rId4"/>
    <p:sldId id="264" r:id="rId5"/>
    <p:sldId id="259" r:id="rId6"/>
    <p:sldId id="269" r:id="rId7"/>
    <p:sldId id="260" r:id="rId8"/>
    <p:sldId id="261" r:id="rId9"/>
    <p:sldId id="268" r:id="rId10"/>
    <p:sldId id="267" r:id="rId11"/>
    <p:sldId id="262" r:id="rId12"/>
    <p:sldId id="263" r:id="rId13"/>
    <p:sldId id="317" r:id="rId14"/>
    <p:sldId id="31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678" autoAdjust="0"/>
    <p:restoredTop sz="94660"/>
  </p:normalViewPr>
  <p:slideViewPr>
    <p:cSldViewPr>
      <p:cViewPr varScale="1">
        <p:scale>
          <a:sx n="108" d="100"/>
          <a:sy n="108" d="100"/>
        </p:scale>
        <p:origin x="198"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D492028-002B-4846-B32B-9A59026A1F41}"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3/14/2019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492028-002B-4846-B32B-9A59026A1F41}"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492028-002B-4846-B32B-9A59026A1F41}"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492028-002B-4846-B32B-9A59026A1F41}" type="datetimeFigureOut">
              <a:rPr lang="en-US" smtClean="0"/>
              <a:pPr/>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D492028-002B-4846-B32B-9A59026A1F41}" type="datetimeFigureOut">
              <a:rPr lang="en-US" smtClean="0"/>
              <a:pPr/>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92028-002B-4846-B32B-9A59026A1F41}" type="datetimeFigureOut">
              <a:rPr lang="en-US" smtClean="0"/>
              <a:pPr/>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D492028-002B-4846-B32B-9A59026A1F41}"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C3D5C-D3F3-476B-9D83-0693A0129E4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D492028-002B-4846-B32B-9A59026A1F41}" type="datetimeFigureOut">
              <a:rPr lang="en-US" smtClean="0"/>
              <a:pPr/>
              <a:t>3/14/2019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BCC3D5C-D3F3-476B-9D83-0693A0129E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D492028-002B-4846-B32B-9A59026A1F41}" type="datetimeFigureOut">
              <a:rPr lang="en-US" smtClean="0"/>
              <a:pPr/>
              <a:t>3/14/2019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CC3D5C-D3F3-476B-9D83-0693A0129E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Causes/Background</a:t>
            </a:r>
            <a:endParaRPr lang="en-US" dirty="0"/>
          </a:p>
        </p:txBody>
      </p:sp>
      <p:sp>
        <p:nvSpPr>
          <p:cNvPr id="3" name="Content Placeholder 2"/>
          <p:cNvSpPr>
            <a:spLocks noGrp="1"/>
          </p:cNvSpPr>
          <p:nvPr>
            <p:ph idx="1"/>
          </p:nvPr>
        </p:nvSpPr>
        <p:spPr>
          <a:xfrm>
            <a:off x="304800" y="1775191"/>
            <a:ext cx="4876800" cy="4854209"/>
          </a:xfrm>
        </p:spPr>
        <p:txBody>
          <a:bodyPr>
            <a:normAutofit fontScale="85000" lnSpcReduction="20000"/>
          </a:bodyPr>
          <a:lstStyle/>
          <a:p>
            <a:r>
              <a:rPr lang="en-US" dirty="0"/>
              <a:t>Was originally called Saint </a:t>
            </a:r>
            <a:r>
              <a:rPr lang="en-US" dirty="0" err="1"/>
              <a:t>Domingue</a:t>
            </a:r>
            <a:r>
              <a:rPr lang="en-US" dirty="0"/>
              <a:t> by the French</a:t>
            </a:r>
          </a:p>
          <a:p>
            <a:r>
              <a:rPr lang="en-US" dirty="0"/>
              <a:t>French colony in the Caribbean</a:t>
            </a:r>
          </a:p>
          <a:p>
            <a:r>
              <a:rPr lang="en-US" dirty="0">
                <a:solidFill>
                  <a:srgbClr val="FF0000"/>
                </a:solidFill>
              </a:rPr>
              <a:t>French owned colony’s</a:t>
            </a:r>
            <a:r>
              <a:rPr lang="en-US" dirty="0"/>
              <a:t> </a:t>
            </a:r>
            <a:r>
              <a:rPr lang="en-US" dirty="0">
                <a:solidFill>
                  <a:srgbClr val="FF0000"/>
                </a:solidFill>
              </a:rPr>
              <a:t>purpose = plantations</a:t>
            </a:r>
          </a:p>
          <a:p>
            <a:pPr lvl="1"/>
            <a:r>
              <a:rPr lang="en-US" dirty="0">
                <a:solidFill>
                  <a:srgbClr val="FF0000"/>
                </a:solidFill>
              </a:rPr>
              <a:t>Richest colony in the world at the time</a:t>
            </a:r>
          </a:p>
          <a:p>
            <a:pPr lvl="1"/>
            <a:r>
              <a:rPr lang="en-US" dirty="0"/>
              <a:t>8,000 plantations</a:t>
            </a:r>
          </a:p>
          <a:p>
            <a:pPr lvl="1"/>
            <a:r>
              <a:rPr lang="en-US" dirty="0"/>
              <a:t>Produced 40% of the world’s sugar</a:t>
            </a:r>
          </a:p>
          <a:p>
            <a:pPr lvl="1"/>
            <a:r>
              <a:rPr lang="en-US" dirty="0"/>
              <a:t>Produced 50% of the world’s coffee</a:t>
            </a:r>
          </a:p>
        </p:txBody>
      </p:sp>
      <p:pic>
        <p:nvPicPr>
          <p:cNvPr id="4" name="Picture 4" descr="haiti"/>
          <p:cNvPicPr>
            <a:picLocks noChangeAspect="1" noChangeArrowheads="1"/>
          </p:cNvPicPr>
          <p:nvPr/>
        </p:nvPicPr>
        <p:blipFill>
          <a:blip r:embed="rId2" cstate="print"/>
          <a:srcRect/>
          <a:stretch>
            <a:fillRect/>
          </a:stretch>
        </p:blipFill>
        <p:spPr bwMode="auto">
          <a:xfrm>
            <a:off x="5562600" y="1600200"/>
            <a:ext cx="3124200" cy="2998788"/>
          </a:xfrm>
          <a:prstGeom prst="rect">
            <a:avLst/>
          </a:prstGeom>
          <a:noFill/>
        </p:spPr>
      </p:pic>
      <p:pic>
        <p:nvPicPr>
          <p:cNvPr id="5" name="Picture 4" descr="spoonful_of_sugar"/>
          <p:cNvPicPr>
            <a:picLocks noChangeAspect="1" noChangeArrowheads="1"/>
          </p:cNvPicPr>
          <p:nvPr/>
        </p:nvPicPr>
        <p:blipFill>
          <a:blip r:embed="rId3" cstate="print"/>
          <a:srcRect/>
          <a:stretch>
            <a:fillRect/>
          </a:stretch>
        </p:blipFill>
        <p:spPr bwMode="auto">
          <a:xfrm>
            <a:off x="5180144" y="4724400"/>
            <a:ext cx="2001706" cy="2014538"/>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7315200" y="4724400"/>
            <a:ext cx="1676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alphaModFix amt="19000"/>
            <a:extLst>
              <a:ext uri="{28A0092B-C50C-407E-A947-70E740481C1C}">
                <a14:useLocalDpi xmlns:a14="http://schemas.microsoft.com/office/drawing/2010/main"/>
              </a:ext>
            </a:extLst>
          </a:blip>
          <a:srcRect/>
          <a:stretch/>
        </p:blipFill>
        <p:spPr>
          <a:xfrm>
            <a:off x="-19049" y="0"/>
            <a:ext cx="9144000" cy="6858000"/>
          </a:xfrm>
          <a:prstGeom prst="rect">
            <a:avLst/>
          </a:prstGeom>
        </p:spPr>
      </p:pic>
      <p:sp>
        <p:nvSpPr>
          <p:cNvPr id="2" name="Title 1"/>
          <p:cNvSpPr>
            <a:spLocks noGrp="1"/>
          </p:cNvSpPr>
          <p:nvPr>
            <p:ph type="title"/>
          </p:nvPr>
        </p:nvSpPr>
        <p:spPr/>
        <p:txBody>
          <a:bodyPr>
            <a:normAutofit fontScale="90000"/>
          </a:bodyPr>
          <a:lstStyle/>
          <a:p>
            <a:pPr algn="ctr"/>
            <a:r>
              <a:rPr lang="fr-FR" dirty="0"/>
              <a:t>Toussaint Louverture(</a:t>
            </a:r>
            <a:r>
              <a:rPr lang="fr-FR" dirty="0" err="1"/>
              <a:t>Revolution</a:t>
            </a:r>
            <a:r>
              <a:rPr lang="fr-FR" dirty="0"/>
              <a:t>) </a:t>
            </a:r>
          </a:p>
        </p:txBody>
      </p:sp>
      <p:sp>
        <p:nvSpPr>
          <p:cNvPr id="3" name="Content Placeholder 2"/>
          <p:cNvSpPr>
            <a:spLocks noGrp="1"/>
          </p:cNvSpPr>
          <p:nvPr>
            <p:ph idx="1"/>
          </p:nvPr>
        </p:nvSpPr>
        <p:spPr/>
        <p:txBody>
          <a:bodyPr>
            <a:normAutofit fontScale="92500" lnSpcReduction="20000"/>
          </a:bodyPr>
          <a:lstStyle/>
          <a:p>
            <a:pPr>
              <a:buFontTx/>
              <a:buChar char="-"/>
            </a:pPr>
            <a:r>
              <a:rPr lang="en-US" dirty="0"/>
              <a:t>Son of an educated slave</a:t>
            </a:r>
          </a:p>
          <a:p>
            <a:pPr>
              <a:buFontTx/>
              <a:buChar char="-"/>
            </a:pPr>
            <a:r>
              <a:rPr lang="en-US" dirty="0"/>
              <a:t>Inspired by Enlightenment ideas and French Rev.</a:t>
            </a:r>
          </a:p>
          <a:p>
            <a:pPr>
              <a:buFontTx/>
              <a:buChar char="-"/>
            </a:pPr>
            <a:r>
              <a:rPr lang="en-US" dirty="0"/>
              <a:t>Very inspirational and charismatic </a:t>
            </a:r>
          </a:p>
          <a:p>
            <a:pPr>
              <a:buFontTx/>
              <a:buChar char="-"/>
            </a:pPr>
            <a:r>
              <a:rPr lang="en-US" dirty="0"/>
              <a:t>He formed his own army, inspiring hundreds to join him and displayed an impressive talent for designing and leading militaristic strategies and tactics that would enable him to make the slave insurgency one of the most successful in history.</a:t>
            </a:r>
          </a:p>
          <a:p>
            <a:pPr>
              <a:buFontTx/>
              <a:buChar char="-"/>
            </a:pPr>
            <a:r>
              <a:rPr lang="en-US" dirty="0"/>
              <a:t>Achieved aid from the Spanish and actually became an officer in the Spanish Military then when the slave were emancipated switched allegiance to French</a:t>
            </a:r>
          </a:p>
        </p:txBody>
      </p:sp>
    </p:spTree>
    <p:extLst>
      <p:ext uri="{BB962C8B-B14F-4D97-AF65-F5344CB8AC3E}">
        <p14:creationId xmlns:p14="http://schemas.microsoft.com/office/powerpoint/2010/main" val="132323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Major Changes/Effects</a:t>
            </a:r>
            <a:endParaRPr lang="en-US" dirty="0"/>
          </a:p>
        </p:txBody>
      </p:sp>
      <p:sp>
        <p:nvSpPr>
          <p:cNvPr id="3" name="Content Placeholder 2"/>
          <p:cNvSpPr>
            <a:spLocks noGrp="1"/>
          </p:cNvSpPr>
          <p:nvPr>
            <p:ph idx="1"/>
          </p:nvPr>
        </p:nvSpPr>
        <p:spPr>
          <a:xfrm>
            <a:off x="4191000" y="1775191"/>
            <a:ext cx="4724400" cy="4778009"/>
          </a:xfrm>
        </p:spPr>
        <p:txBody>
          <a:bodyPr>
            <a:normAutofit fontScale="92500" lnSpcReduction="20000"/>
          </a:bodyPr>
          <a:lstStyle/>
          <a:p>
            <a:r>
              <a:rPr lang="en-US" u="sng" dirty="0">
                <a:solidFill>
                  <a:srgbClr val="FF0000"/>
                </a:solidFill>
              </a:rPr>
              <a:t>Only</a:t>
            </a:r>
            <a:r>
              <a:rPr lang="en-US" dirty="0">
                <a:solidFill>
                  <a:srgbClr val="FF0000"/>
                </a:solidFill>
              </a:rPr>
              <a:t> completely successful slave revolt in world history</a:t>
            </a:r>
          </a:p>
          <a:p>
            <a:endParaRPr lang="en-US" dirty="0"/>
          </a:p>
          <a:p>
            <a:r>
              <a:rPr lang="en-US" dirty="0">
                <a:solidFill>
                  <a:srgbClr val="FF0000"/>
                </a:solidFill>
              </a:rPr>
              <a:t>Slaves became equal, free, and independent citizens </a:t>
            </a:r>
            <a:r>
              <a:rPr lang="en-US" dirty="0"/>
              <a:t>almost immediately</a:t>
            </a:r>
          </a:p>
          <a:p>
            <a:r>
              <a:rPr lang="en-US" dirty="0"/>
              <a:t>Renamed area Haiti</a:t>
            </a:r>
          </a:p>
          <a:p>
            <a:pPr lvl="1"/>
            <a:r>
              <a:rPr lang="en-US" dirty="0"/>
              <a:t> means “mountainous” or “rugged” in the language of the original inhabitants</a:t>
            </a:r>
          </a:p>
        </p:txBody>
      </p:sp>
      <p:pic>
        <p:nvPicPr>
          <p:cNvPr id="4098" name="Picture 2"/>
          <p:cNvPicPr>
            <a:picLocks noChangeAspect="1" noChangeArrowheads="1"/>
          </p:cNvPicPr>
          <p:nvPr/>
        </p:nvPicPr>
        <p:blipFill>
          <a:blip r:embed="rId2" cstate="print"/>
          <a:srcRect/>
          <a:stretch>
            <a:fillRect/>
          </a:stretch>
        </p:blipFill>
        <p:spPr bwMode="auto">
          <a:xfrm>
            <a:off x="381000" y="1676400"/>
            <a:ext cx="36576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Major Changes/Effects</a:t>
            </a:r>
            <a:endParaRPr lang="en-US" dirty="0"/>
          </a:p>
        </p:txBody>
      </p:sp>
      <p:sp>
        <p:nvSpPr>
          <p:cNvPr id="3" name="Content Placeholder 2"/>
          <p:cNvSpPr>
            <a:spLocks noGrp="1"/>
          </p:cNvSpPr>
          <p:nvPr>
            <p:ph idx="1"/>
          </p:nvPr>
        </p:nvSpPr>
        <p:spPr>
          <a:xfrm>
            <a:off x="228600" y="1775191"/>
            <a:ext cx="4724400" cy="4854209"/>
          </a:xfrm>
        </p:spPr>
        <p:txBody>
          <a:bodyPr>
            <a:normAutofit/>
          </a:bodyPr>
          <a:lstStyle/>
          <a:p>
            <a:r>
              <a:rPr lang="en-US" dirty="0">
                <a:solidFill>
                  <a:srgbClr val="FF0000"/>
                </a:solidFill>
              </a:rPr>
              <a:t>Formal declaration of independence January 1, 1804</a:t>
            </a:r>
          </a:p>
          <a:p>
            <a:endParaRPr lang="en-US" dirty="0">
              <a:solidFill>
                <a:srgbClr val="FF0000"/>
              </a:solidFill>
            </a:endParaRPr>
          </a:p>
          <a:p>
            <a:r>
              <a:rPr lang="en-US" dirty="0">
                <a:solidFill>
                  <a:srgbClr val="FF0000"/>
                </a:solidFill>
              </a:rPr>
              <a:t>Created 1</a:t>
            </a:r>
            <a:r>
              <a:rPr lang="en-US" baseline="30000" dirty="0">
                <a:solidFill>
                  <a:srgbClr val="FF0000"/>
                </a:solidFill>
              </a:rPr>
              <a:t>st</a:t>
            </a:r>
            <a:r>
              <a:rPr lang="en-US" dirty="0">
                <a:solidFill>
                  <a:srgbClr val="FF0000"/>
                </a:solidFill>
              </a:rPr>
              <a:t> Black Republic in World History</a:t>
            </a:r>
          </a:p>
        </p:txBody>
      </p:sp>
      <p:pic>
        <p:nvPicPr>
          <p:cNvPr id="5122" name="Picture 2"/>
          <p:cNvPicPr>
            <a:picLocks noChangeAspect="1" noChangeArrowheads="1"/>
          </p:cNvPicPr>
          <p:nvPr/>
        </p:nvPicPr>
        <p:blipFill>
          <a:blip r:embed="rId2" cstate="print"/>
          <a:srcRect/>
          <a:stretch>
            <a:fillRect/>
          </a:stretch>
        </p:blipFill>
        <p:spPr bwMode="auto">
          <a:xfrm>
            <a:off x="5029200" y="1981200"/>
            <a:ext cx="3943350" cy="4105275"/>
          </a:xfrm>
          <a:prstGeom prst="rect">
            <a:avLst/>
          </a:prstGeom>
          <a:noFill/>
          <a:ln w="9525">
            <a:noFill/>
            <a:miter lim="800000"/>
            <a:headEnd/>
            <a:tailEnd/>
          </a:ln>
        </p:spPr>
      </p:pic>
      <p:sp>
        <p:nvSpPr>
          <p:cNvPr id="5" name="TextBox 4"/>
          <p:cNvSpPr txBox="1"/>
          <p:nvPr/>
        </p:nvSpPr>
        <p:spPr>
          <a:xfrm>
            <a:off x="5181600" y="6172200"/>
            <a:ext cx="3581400" cy="369332"/>
          </a:xfrm>
          <a:prstGeom prst="rect">
            <a:avLst/>
          </a:prstGeom>
          <a:noFill/>
        </p:spPr>
        <p:txBody>
          <a:bodyPr wrap="square" rtlCol="0">
            <a:spAutoFit/>
          </a:bodyPr>
          <a:lstStyle/>
          <a:p>
            <a:pPr algn="ctr"/>
            <a:r>
              <a:rPr lang="en-US" dirty="0"/>
              <a:t>A Celebration!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DBD1-E49F-41C0-9770-5BCC39230005}"/>
              </a:ext>
            </a:extLst>
          </p:cNvPr>
          <p:cNvSpPr>
            <a:spLocks noGrp="1"/>
          </p:cNvSpPr>
          <p:nvPr>
            <p:ph type="title"/>
          </p:nvPr>
        </p:nvSpPr>
        <p:spPr/>
        <p:txBody>
          <a:bodyPr/>
          <a:lstStyle/>
          <a:p>
            <a:pPr algn="ctr"/>
            <a:r>
              <a:rPr lang="en-US" altLang="en-US" dirty="0"/>
              <a:t>Major Changes/Effects</a:t>
            </a:r>
            <a:endParaRPr lang="en-US" dirty="0"/>
          </a:p>
        </p:txBody>
      </p:sp>
      <p:sp>
        <p:nvSpPr>
          <p:cNvPr id="3" name="Content Placeholder 2">
            <a:extLst>
              <a:ext uri="{FF2B5EF4-FFF2-40B4-BE49-F238E27FC236}">
                <a16:creationId xmlns:a16="http://schemas.microsoft.com/office/drawing/2014/main" id="{E833BE9C-CBD2-48EC-8D41-024F12C03CC1}"/>
              </a:ext>
            </a:extLst>
          </p:cNvPr>
          <p:cNvSpPr>
            <a:spLocks noGrp="1"/>
          </p:cNvSpPr>
          <p:nvPr>
            <p:ph idx="1"/>
          </p:nvPr>
        </p:nvSpPr>
        <p:spPr/>
        <p:txBody>
          <a:bodyPr/>
          <a:lstStyle/>
          <a:p>
            <a:r>
              <a:rPr lang="en-US" dirty="0"/>
              <a:t>Effects:</a:t>
            </a:r>
          </a:p>
          <a:p>
            <a:pPr lvl="1"/>
            <a:r>
              <a:rPr lang="en-US" dirty="0"/>
              <a:t>Plantations destroyed</a:t>
            </a:r>
          </a:p>
          <a:p>
            <a:pPr lvl="1"/>
            <a:r>
              <a:rPr lang="en-US" dirty="0"/>
              <a:t>Most whites fled or were killed</a:t>
            </a:r>
          </a:p>
          <a:p>
            <a:pPr lvl="1"/>
            <a:r>
              <a:rPr lang="en-US" dirty="0"/>
              <a:t>Private and state </a:t>
            </a:r>
            <a:r>
              <a:rPr lang="en-US" dirty="0">
                <a:solidFill>
                  <a:srgbClr val="FF0000"/>
                </a:solidFill>
              </a:rPr>
              <a:t>lands redistributed among former slaves and free black people</a:t>
            </a:r>
          </a:p>
          <a:p>
            <a:pPr lvl="1"/>
            <a:r>
              <a:rPr lang="en-US" dirty="0"/>
              <a:t>Haiti became a nation of small-scale farmers producing for their own needs</a:t>
            </a:r>
          </a:p>
          <a:p>
            <a:endParaRPr lang="en-US" dirty="0"/>
          </a:p>
        </p:txBody>
      </p:sp>
    </p:spTree>
    <p:extLst>
      <p:ext uri="{BB962C8B-B14F-4D97-AF65-F5344CB8AC3E}">
        <p14:creationId xmlns:p14="http://schemas.microsoft.com/office/powerpoint/2010/main" val="4035375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Major Changes/Effects</a:t>
            </a:r>
            <a:endParaRPr lang="en-US" dirty="0"/>
          </a:p>
        </p:txBody>
      </p:sp>
      <p:sp>
        <p:nvSpPr>
          <p:cNvPr id="3" name="Content Placeholder 2"/>
          <p:cNvSpPr>
            <a:spLocks noGrp="1"/>
          </p:cNvSpPr>
          <p:nvPr>
            <p:ph idx="1"/>
          </p:nvPr>
        </p:nvSpPr>
        <p:spPr>
          <a:xfrm>
            <a:off x="228600" y="1600200"/>
            <a:ext cx="8686800" cy="4854209"/>
          </a:xfrm>
        </p:spPr>
        <p:txBody>
          <a:bodyPr>
            <a:normAutofit/>
          </a:bodyPr>
          <a:lstStyle/>
          <a:p>
            <a:r>
              <a:rPr lang="en-US" dirty="0">
                <a:solidFill>
                  <a:srgbClr val="FF0000"/>
                </a:solidFill>
              </a:rPr>
              <a:t>Inspired slave revolts throughout the Caribbean and Americas </a:t>
            </a:r>
            <a:endParaRPr lang="en-US" dirty="0"/>
          </a:p>
        </p:txBody>
      </p:sp>
      <p:pic>
        <p:nvPicPr>
          <p:cNvPr id="6" name="Picture 5"/>
          <p:cNvPicPr>
            <a:picLocks noChangeAspect="1"/>
          </p:cNvPicPr>
          <p:nvPr/>
        </p:nvPicPr>
        <p:blipFill>
          <a:blip r:embed="rId2"/>
          <a:stretch>
            <a:fillRect/>
          </a:stretch>
        </p:blipFill>
        <p:spPr>
          <a:xfrm>
            <a:off x="3200400" y="2362200"/>
            <a:ext cx="4572000" cy="4528868"/>
          </a:xfrm>
          <a:prstGeom prst="rect">
            <a:avLst/>
          </a:prstGeom>
        </p:spPr>
      </p:pic>
    </p:spTree>
    <p:extLst>
      <p:ext uri="{BB962C8B-B14F-4D97-AF65-F5344CB8AC3E}">
        <p14:creationId xmlns:p14="http://schemas.microsoft.com/office/powerpoint/2010/main" val="312208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Causes/Background</a:t>
            </a:r>
            <a:endParaRPr lang="en-US" dirty="0"/>
          </a:p>
        </p:txBody>
      </p:sp>
      <p:sp>
        <p:nvSpPr>
          <p:cNvPr id="3" name="Content Placeholder 2"/>
          <p:cNvSpPr>
            <a:spLocks noGrp="1"/>
          </p:cNvSpPr>
          <p:nvPr>
            <p:ph idx="1"/>
          </p:nvPr>
        </p:nvSpPr>
        <p:spPr>
          <a:xfrm>
            <a:off x="4419600" y="1408176"/>
            <a:ext cx="4724400" cy="5449823"/>
          </a:xfrm>
        </p:spPr>
        <p:txBody>
          <a:bodyPr>
            <a:normAutofit lnSpcReduction="10000"/>
          </a:bodyPr>
          <a:lstStyle/>
          <a:p>
            <a:r>
              <a:rPr lang="en-US" dirty="0">
                <a:solidFill>
                  <a:srgbClr val="FF0000"/>
                </a:solidFill>
              </a:rPr>
              <a:t>500,000 of the 570,000 people living in the colony were slaves</a:t>
            </a:r>
          </a:p>
          <a:p>
            <a:pPr lvl="1"/>
            <a:r>
              <a:rPr lang="en-US" dirty="0"/>
              <a:t>Some of the </a:t>
            </a:r>
            <a:r>
              <a:rPr lang="en-US" dirty="0">
                <a:solidFill>
                  <a:srgbClr val="FF0000"/>
                </a:solidFill>
              </a:rPr>
              <a:t>most brutal conditions in the world</a:t>
            </a:r>
          </a:p>
          <a:p>
            <a:endParaRPr lang="en-US" dirty="0">
              <a:solidFill>
                <a:srgbClr val="FF0000"/>
              </a:solidFill>
            </a:endParaRPr>
          </a:p>
          <a:p>
            <a:endParaRPr lang="en-US" dirty="0">
              <a:solidFill>
                <a:srgbClr val="FF0000"/>
              </a:solidFill>
            </a:endParaRPr>
          </a:p>
          <a:p>
            <a:r>
              <a:rPr lang="en-US" dirty="0"/>
              <a:t>There were also </a:t>
            </a:r>
            <a:r>
              <a:rPr lang="en-US" dirty="0">
                <a:solidFill>
                  <a:srgbClr val="FF0000"/>
                </a:solidFill>
              </a:rPr>
              <a:t>30,000  free people of color</a:t>
            </a:r>
          </a:p>
          <a:p>
            <a:endParaRPr lang="en-US" dirty="0"/>
          </a:p>
          <a:p>
            <a:r>
              <a:rPr lang="en-US" dirty="0"/>
              <a:t>Majority were small landowners</a:t>
            </a:r>
          </a:p>
        </p:txBody>
      </p:sp>
      <p:pic>
        <p:nvPicPr>
          <p:cNvPr id="1026" name="Picture 2"/>
          <p:cNvPicPr>
            <a:picLocks noChangeAspect="1" noChangeArrowheads="1"/>
          </p:cNvPicPr>
          <p:nvPr/>
        </p:nvPicPr>
        <p:blipFill>
          <a:blip r:embed="rId2" cstate="print"/>
          <a:srcRect/>
          <a:stretch>
            <a:fillRect/>
          </a:stretch>
        </p:blipFill>
        <p:spPr bwMode="auto">
          <a:xfrm>
            <a:off x="0" y="1981200"/>
            <a:ext cx="4267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Haitian Revolution Background</a:t>
            </a:r>
          </a:p>
        </p:txBody>
      </p:sp>
      <p:sp>
        <p:nvSpPr>
          <p:cNvPr id="3" name="Content Placeholder 2"/>
          <p:cNvSpPr>
            <a:spLocks noGrp="1"/>
          </p:cNvSpPr>
          <p:nvPr>
            <p:ph idx="1"/>
          </p:nvPr>
        </p:nvSpPr>
        <p:spPr/>
        <p:txBody>
          <a:bodyPr>
            <a:normAutofit/>
          </a:bodyPr>
          <a:lstStyle/>
          <a:p>
            <a:pPr>
              <a:buFontTx/>
              <a:buChar char="-"/>
            </a:pPr>
            <a:r>
              <a:rPr lang="en-US" dirty="0"/>
              <a:t>Slaves in Haiti suffered under some of the harshest treatments found in the Caribbean</a:t>
            </a:r>
          </a:p>
          <a:p>
            <a:pPr>
              <a:buFontTx/>
              <a:buChar char="-"/>
            </a:pPr>
            <a:r>
              <a:rPr lang="en-US" dirty="0"/>
              <a:t>So many died from harsh conditions that 40,000 new slaves needed to brought a year</a:t>
            </a:r>
          </a:p>
          <a:p>
            <a:pPr>
              <a:buFontTx/>
              <a:buChar char="-"/>
            </a:pPr>
            <a:r>
              <a:rPr lang="en-US" dirty="0"/>
              <a:t>Slaves in Haiti were legally considered to be property of the public</a:t>
            </a:r>
          </a:p>
          <a:p>
            <a:pPr>
              <a:buFontTx/>
              <a:buChar char="-"/>
            </a:pPr>
            <a:r>
              <a:rPr lang="en-US" dirty="0"/>
              <a:t>This treatment evoked an often resentful and disobedient demeanor among the slaves</a:t>
            </a:r>
          </a:p>
          <a:p>
            <a:endParaRPr lang="en-US" dirty="0"/>
          </a:p>
        </p:txBody>
      </p:sp>
    </p:spTree>
    <p:extLst>
      <p:ext uri="{BB962C8B-B14F-4D97-AF65-F5344CB8AC3E}">
        <p14:creationId xmlns:p14="http://schemas.microsoft.com/office/powerpoint/2010/main" val="25043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Causes/Background</a:t>
            </a:r>
            <a:endParaRPr lang="en-US" dirty="0"/>
          </a:p>
        </p:txBody>
      </p:sp>
      <p:sp>
        <p:nvSpPr>
          <p:cNvPr id="3" name="Content Placeholder 2"/>
          <p:cNvSpPr>
            <a:spLocks noGrp="1"/>
          </p:cNvSpPr>
          <p:nvPr>
            <p:ph idx="1"/>
          </p:nvPr>
        </p:nvSpPr>
        <p:spPr/>
        <p:txBody>
          <a:bodyPr/>
          <a:lstStyle/>
          <a:p>
            <a:r>
              <a:rPr lang="en-US" dirty="0"/>
              <a:t>White population was quite divided</a:t>
            </a:r>
          </a:p>
          <a:p>
            <a:endParaRPr lang="en-US" dirty="0"/>
          </a:p>
          <a:p>
            <a:r>
              <a:rPr lang="en-US" dirty="0">
                <a:solidFill>
                  <a:srgbClr val="FF0000"/>
                </a:solidFill>
              </a:rPr>
              <a:t>40,000</a:t>
            </a:r>
            <a:r>
              <a:rPr lang="en-US" dirty="0"/>
              <a:t> </a:t>
            </a:r>
            <a:r>
              <a:rPr lang="en-US" dirty="0">
                <a:solidFill>
                  <a:srgbClr val="FF0000"/>
                </a:solidFill>
              </a:rPr>
              <a:t>white people in the colony </a:t>
            </a:r>
          </a:p>
          <a:p>
            <a:endParaRPr lang="en-US" dirty="0">
              <a:solidFill>
                <a:srgbClr val="FF0000"/>
              </a:solidFill>
            </a:endParaRPr>
          </a:p>
          <a:p>
            <a:r>
              <a:rPr lang="en-US" dirty="0">
                <a:sym typeface="Wingdings" pitchFamily="2" charset="2"/>
              </a:rPr>
              <a:t> Divided into two groups:</a:t>
            </a:r>
          </a:p>
          <a:p>
            <a:pPr lvl="1"/>
            <a:r>
              <a:rPr lang="en-US" dirty="0">
                <a:solidFill>
                  <a:srgbClr val="FF0000"/>
                </a:solidFill>
                <a:sym typeface="Wingdings" pitchFamily="2" charset="2"/>
              </a:rPr>
              <a:t>“</a:t>
            </a:r>
            <a:r>
              <a:rPr lang="en-US" dirty="0" err="1">
                <a:sym typeface="Wingdings" pitchFamily="2" charset="2"/>
              </a:rPr>
              <a:t>Grands</a:t>
            </a:r>
            <a:r>
              <a:rPr lang="en-US" dirty="0">
                <a:sym typeface="Wingdings" pitchFamily="2" charset="2"/>
              </a:rPr>
              <a:t> </a:t>
            </a:r>
            <a:r>
              <a:rPr lang="en-US" dirty="0" err="1">
                <a:sym typeface="Wingdings" pitchFamily="2" charset="2"/>
              </a:rPr>
              <a:t>blancs</a:t>
            </a:r>
            <a:r>
              <a:rPr lang="en-US" dirty="0">
                <a:sym typeface="Wingdings" pitchFamily="2" charset="2"/>
              </a:rPr>
              <a:t>” = wealthy plantation owners, merchants, and lawyers</a:t>
            </a:r>
          </a:p>
          <a:p>
            <a:pPr lvl="1"/>
            <a:r>
              <a:rPr lang="en-US" dirty="0">
                <a:sym typeface="Wingdings" pitchFamily="2" charset="2"/>
              </a:rPr>
              <a:t>“</a:t>
            </a:r>
            <a:r>
              <a:rPr lang="en-US" dirty="0" err="1">
                <a:sym typeface="Wingdings" pitchFamily="2" charset="2"/>
              </a:rPr>
              <a:t>Petits</a:t>
            </a:r>
            <a:r>
              <a:rPr lang="en-US" dirty="0">
                <a:sym typeface="Wingdings" pitchFamily="2" charset="2"/>
              </a:rPr>
              <a:t> </a:t>
            </a:r>
            <a:r>
              <a:rPr lang="en-US" dirty="0" err="1">
                <a:sym typeface="Wingdings" pitchFamily="2" charset="2"/>
              </a:rPr>
              <a:t>blancs</a:t>
            </a:r>
            <a:r>
              <a:rPr lang="en-US" dirty="0">
                <a:sym typeface="Wingdings" pitchFamily="2" charset="2"/>
              </a:rPr>
              <a:t>” = poor whites</a:t>
            </a:r>
            <a:endParaRPr lang="en-US" dirty="0"/>
          </a:p>
          <a:p>
            <a:endParaRPr lang="en-US" dirty="0"/>
          </a:p>
        </p:txBody>
      </p:sp>
    </p:spTree>
    <p:extLst>
      <p:ext uri="{BB962C8B-B14F-4D97-AF65-F5344CB8AC3E}">
        <p14:creationId xmlns:p14="http://schemas.microsoft.com/office/powerpoint/2010/main" val="25522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dirty="0"/>
              <a:t>Causes/Background</a:t>
            </a:r>
            <a:endParaRPr lang="en-US" dirty="0"/>
          </a:p>
        </p:txBody>
      </p:sp>
      <p:sp>
        <p:nvSpPr>
          <p:cNvPr id="3" name="Content Placeholder 2"/>
          <p:cNvSpPr>
            <a:spLocks noGrp="1"/>
          </p:cNvSpPr>
          <p:nvPr>
            <p:ph idx="1"/>
          </p:nvPr>
        </p:nvSpPr>
        <p:spPr>
          <a:xfrm>
            <a:off x="304800" y="1775191"/>
            <a:ext cx="5715000" cy="4854209"/>
          </a:xfrm>
        </p:spPr>
        <p:txBody>
          <a:bodyPr>
            <a:normAutofit fontScale="85000" lnSpcReduction="20000"/>
          </a:bodyPr>
          <a:lstStyle/>
          <a:p>
            <a:r>
              <a:rPr lang="en-US" dirty="0"/>
              <a:t>All of these social groups were </a:t>
            </a:r>
            <a:r>
              <a:rPr lang="en-US" dirty="0">
                <a:solidFill>
                  <a:srgbClr val="FF0000"/>
                </a:solidFill>
              </a:rPr>
              <a:t>inspired by the French and American Revolutions</a:t>
            </a:r>
          </a:p>
          <a:p>
            <a:endParaRPr lang="en-US" dirty="0"/>
          </a:p>
          <a:p>
            <a:r>
              <a:rPr lang="en-US" dirty="0"/>
              <a:t>For “</a:t>
            </a:r>
            <a:r>
              <a:rPr lang="en-US" dirty="0" err="1"/>
              <a:t>grands</a:t>
            </a:r>
            <a:r>
              <a:rPr lang="en-US" dirty="0"/>
              <a:t> </a:t>
            </a:r>
            <a:r>
              <a:rPr lang="en-US" dirty="0" err="1"/>
              <a:t>blancs</a:t>
            </a:r>
            <a:r>
              <a:rPr lang="en-US" dirty="0"/>
              <a:t>” meant greater independence for the colony from France and fewer trade restrictions</a:t>
            </a:r>
          </a:p>
          <a:p>
            <a:r>
              <a:rPr lang="en-US" dirty="0"/>
              <a:t>For “</a:t>
            </a:r>
            <a:r>
              <a:rPr lang="en-US" dirty="0" err="1"/>
              <a:t>petits</a:t>
            </a:r>
            <a:r>
              <a:rPr lang="en-US" dirty="0"/>
              <a:t> </a:t>
            </a:r>
            <a:r>
              <a:rPr lang="en-US" dirty="0" err="1"/>
              <a:t>blancs</a:t>
            </a:r>
            <a:r>
              <a:rPr lang="en-US" dirty="0"/>
              <a:t>” meant equality of citizenship and economic opportunities</a:t>
            </a:r>
          </a:p>
          <a:p>
            <a:r>
              <a:rPr lang="en-US" dirty="0"/>
              <a:t>For free people of color  meant equal rights and treatment for all free people, regardless of race</a:t>
            </a:r>
          </a:p>
          <a:p>
            <a:r>
              <a:rPr lang="en-US" dirty="0"/>
              <a:t>For slaves meant personal freedom</a:t>
            </a:r>
          </a:p>
        </p:txBody>
      </p:sp>
      <p:pic>
        <p:nvPicPr>
          <p:cNvPr id="2050" name="Picture 2"/>
          <p:cNvPicPr>
            <a:picLocks noChangeAspect="1" noChangeArrowheads="1"/>
          </p:cNvPicPr>
          <p:nvPr/>
        </p:nvPicPr>
        <p:blipFill>
          <a:blip r:embed="rId2" cstate="print"/>
          <a:srcRect/>
          <a:stretch>
            <a:fillRect/>
          </a:stretch>
        </p:blipFill>
        <p:spPr bwMode="auto">
          <a:xfrm>
            <a:off x="6096000" y="2057400"/>
            <a:ext cx="25908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Causes/Background</a:t>
            </a:r>
            <a:endParaRPr lang="en-US" dirty="0"/>
          </a:p>
        </p:txBody>
      </p:sp>
      <p:sp>
        <p:nvSpPr>
          <p:cNvPr id="3" name="Content Placeholder 2"/>
          <p:cNvSpPr>
            <a:spLocks noGrp="1"/>
          </p:cNvSpPr>
          <p:nvPr>
            <p:ph idx="1"/>
          </p:nvPr>
        </p:nvSpPr>
        <p:spPr/>
        <p:txBody>
          <a:bodyPr/>
          <a:lstStyle/>
          <a:p>
            <a:r>
              <a:rPr lang="en-US" dirty="0">
                <a:solidFill>
                  <a:srgbClr val="FF0000"/>
                </a:solidFill>
              </a:rPr>
              <a:t>Earliest revolts were lead by mulattoes and </a:t>
            </a:r>
            <a:r>
              <a:rPr lang="en-US" dirty="0" smtClean="0">
                <a:solidFill>
                  <a:srgbClr val="FF0000"/>
                </a:solidFill>
              </a:rPr>
              <a:t>poor whites called “petit </a:t>
            </a:r>
            <a:r>
              <a:rPr lang="en-US" dirty="0" err="1">
                <a:solidFill>
                  <a:srgbClr val="FF0000"/>
                </a:solidFill>
              </a:rPr>
              <a:t>blancs</a:t>
            </a:r>
            <a:r>
              <a:rPr lang="en-US" dirty="0">
                <a:solidFill>
                  <a:srgbClr val="FF0000"/>
                </a:solidFill>
              </a:rPr>
              <a:t>” seeking more political/economic powers</a:t>
            </a:r>
          </a:p>
          <a:p>
            <a:endParaRPr lang="en-US" dirty="0"/>
          </a:p>
          <a:p>
            <a:r>
              <a:rPr lang="en-US" dirty="0"/>
              <a:t>These groups were seeking greater rights and more economic opportunities </a:t>
            </a:r>
          </a:p>
          <a:p>
            <a:endParaRPr lang="en-US" dirty="0"/>
          </a:p>
          <a:p>
            <a:r>
              <a:rPr lang="en-US" dirty="0"/>
              <a:t>The </a:t>
            </a:r>
            <a:r>
              <a:rPr lang="en-US" dirty="0">
                <a:solidFill>
                  <a:srgbClr val="FF0000"/>
                </a:solidFill>
              </a:rPr>
              <a:t>chaos lead to </a:t>
            </a:r>
            <a:r>
              <a:rPr lang="en-US" dirty="0"/>
              <a:t>the eventual </a:t>
            </a:r>
            <a:r>
              <a:rPr lang="en-US" dirty="0">
                <a:solidFill>
                  <a:srgbClr val="FF0000"/>
                </a:solidFill>
              </a:rPr>
              <a:t>slave uprising </a:t>
            </a:r>
            <a:r>
              <a:rPr lang="en-US" dirty="0"/>
              <a:t>that would define the Haitian Revolution</a:t>
            </a:r>
          </a:p>
        </p:txBody>
      </p:sp>
    </p:spTree>
    <p:extLst>
      <p:ext uri="{BB962C8B-B14F-4D97-AF65-F5344CB8AC3E}">
        <p14:creationId xmlns:p14="http://schemas.microsoft.com/office/powerpoint/2010/main" val="2647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Causes/Background</a:t>
            </a:r>
            <a:endParaRPr lang="en-US" dirty="0"/>
          </a:p>
        </p:txBody>
      </p:sp>
      <p:sp>
        <p:nvSpPr>
          <p:cNvPr id="3" name="Content Placeholder 2"/>
          <p:cNvSpPr>
            <a:spLocks noGrp="1"/>
          </p:cNvSpPr>
          <p:nvPr>
            <p:ph idx="1"/>
          </p:nvPr>
        </p:nvSpPr>
        <p:spPr>
          <a:xfrm>
            <a:off x="4267200" y="1447800"/>
            <a:ext cx="4876800" cy="5307195"/>
          </a:xfrm>
        </p:spPr>
        <p:txBody>
          <a:bodyPr>
            <a:normAutofit fontScale="92500"/>
          </a:bodyPr>
          <a:lstStyle/>
          <a:p>
            <a:r>
              <a:rPr lang="en-US" dirty="0">
                <a:solidFill>
                  <a:srgbClr val="FF0000"/>
                </a:solidFill>
              </a:rPr>
              <a:t>First slave revolt took place in 1790 </a:t>
            </a:r>
          </a:p>
          <a:p>
            <a:endParaRPr lang="en-US" dirty="0"/>
          </a:p>
          <a:p>
            <a:r>
              <a:rPr lang="en-US" dirty="0"/>
              <a:t>Triggered by rumors that the French king had declared an end to slavery</a:t>
            </a:r>
          </a:p>
          <a:p>
            <a:endParaRPr lang="en-US" dirty="0"/>
          </a:p>
          <a:p>
            <a:r>
              <a:rPr lang="en-US" dirty="0"/>
              <a:t>Slaves burned around 1,000 plantations and killed hundred of white and mixed-race people</a:t>
            </a:r>
          </a:p>
        </p:txBody>
      </p:sp>
      <p:pic>
        <p:nvPicPr>
          <p:cNvPr id="4" name="Picture 5" descr="slave"/>
          <p:cNvPicPr>
            <a:picLocks noChangeAspect="1" noChangeArrowheads="1"/>
          </p:cNvPicPr>
          <p:nvPr/>
        </p:nvPicPr>
        <p:blipFill>
          <a:blip r:embed="rId2" cstate="print"/>
          <a:srcRect/>
          <a:stretch>
            <a:fillRect/>
          </a:stretch>
        </p:blipFill>
        <p:spPr bwMode="auto">
          <a:xfrm rot="21259817">
            <a:off x="283327" y="1228382"/>
            <a:ext cx="3410715" cy="2819400"/>
          </a:xfrm>
          <a:prstGeom prst="rect">
            <a:avLst/>
          </a:prstGeom>
          <a:noFill/>
        </p:spPr>
      </p:pic>
      <p:pic>
        <p:nvPicPr>
          <p:cNvPr id="5" name="Picture 6" descr="13--Haiti"/>
          <p:cNvPicPr>
            <a:picLocks noChangeAspect="1" noChangeArrowheads="1"/>
          </p:cNvPicPr>
          <p:nvPr/>
        </p:nvPicPr>
        <p:blipFill>
          <a:blip r:embed="rId3" cstate="print"/>
          <a:srcRect/>
          <a:stretch>
            <a:fillRect/>
          </a:stretch>
        </p:blipFill>
        <p:spPr bwMode="auto">
          <a:xfrm>
            <a:off x="1704871" y="4087995"/>
            <a:ext cx="2455514"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Causes/Background</a:t>
            </a:r>
            <a:endParaRPr lang="en-US" dirty="0"/>
          </a:p>
        </p:txBody>
      </p:sp>
      <p:sp>
        <p:nvSpPr>
          <p:cNvPr id="3" name="Content Placeholder 2"/>
          <p:cNvSpPr>
            <a:spLocks noGrp="1"/>
          </p:cNvSpPr>
          <p:nvPr>
            <p:ph idx="1"/>
          </p:nvPr>
        </p:nvSpPr>
        <p:spPr>
          <a:xfrm>
            <a:off x="76200" y="1775191"/>
            <a:ext cx="4191000" cy="5082809"/>
          </a:xfrm>
        </p:spPr>
        <p:txBody>
          <a:bodyPr>
            <a:normAutofit lnSpcReduction="10000"/>
          </a:bodyPr>
          <a:lstStyle/>
          <a:p>
            <a:r>
              <a:rPr lang="en-US" dirty="0"/>
              <a:t>First revolt was followed colony wide salve revolt</a:t>
            </a:r>
          </a:p>
          <a:p>
            <a:endParaRPr lang="en-US" dirty="0"/>
          </a:p>
          <a:p>
            <a:r>
              <a:rPr lang="en-US" dirty="0">
                <a:solidFill>
                  <a:srgbClr val="FF0000"/>
                </a:solidFill>
              </a:rPr>
              <a:t>As the revolution continued, power gravitated toward the slaves</a:t>
            </a:r>
          </a:p>
          <a:p>
            <a:pPr marL="438912" lvl="1" indent="-320040">
              <a:spcBef>
                <a:spcPts val="0"/>
              </a:spcBef>
              <a:buClr>
                <a:schemeClr val="accent1"/>
              </a:buClr>
              <a:buSzPct val="80000"/>
              <a:buFont typeface="Wingdings 2"/>
              <a:buChar char=""/>
            </a:pPr>
            <a:r>
              <a:rPr lang="en-US" dirty="0"/>
              <a:t>Leader became a former slave named Toussaint </a:t>
            </a:r>
            <a:r>
              <a:rPr lang="en-US" dirty="0" err="1"/>
              <a:t>Louverture</a:t>
            </a:r>
            <a:endParaRPr lang="en-US" dirty="0"/>
          </a:p>
        </p:txBody>
      </p:sp>
      <p:pic>
        <p:nvPicPr>
          <p:cNvPr id="4" name="Picture 4" descr="420px-Toussaint_L'Ouverture"/>
          <p:cNvPicPr>
            <a:picLocks noChangeAspect="1" noChangeArrowheads="1"/>
          </p:cNvPicPr>
          <p:nvPr/>
        </p:nvPicPr>
        <p:blipFill>
          <a:blip r:embed="rId2" cstate="print"/>
          <a:srcRect/>
          <a:stretch>
            <a:fillRect/>
          </a:stretch>
        </p:blipFill>
        <p:spPr bwMode="auto">
          <a:xfrm>
            <a:off x="4176712" y="1524000"/>
            <a:ext cx="2351088" cy="3352800"/>
          </a:xfrm>
          <a:prstGeom prst="rect">
            <a:avLst/>
          </a:prstGeom>
          <a:noFill/>
        </p:spPr>
      </p:pic>
      <p:cxnSp>
        <p:nvCxnSpPr>
          <p:cNvPr id="6" name="Straight Arrow Connector 5"/>
          <p:cNvCxnSpPr/>
          <p:nvPr/>
        </p:nvCxnSpPr>
        <p:spPr>
          <a:xfrm flipV="1">
            <a:off x="3276600" y="2209800"/>
            <a:ext cx="1676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6096000" y="3200400"/>
            <a:ext cx="2971800" cy="351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3/32/G%C3%A9n%C3%A9ral_Toussaint_Louver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
            <a:ext cx="4191000" cy="69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70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4561</TotalTime>
  <Words>532</Words>
  <Application>Microsoft Office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Corbel</vt:lpstr>
      <vt:lpstr>Wingdings</vt:lpstr>
      <vt:lpstr>Wingdings 2</vt:lpstr>
      <vt:lpstr>Wingdings 3</vt:lpstr>
      <vt:lpstr>Module</vt:lpstr>
      <vt:lpstr>Causes/Background</vt:lpstr>
      <vt:lpstr>Causes/Background</vt:lpstr>
      <vt:lpstr>Haitian Revolution Background</vt:lpstr>
      <vt:lpstr>Causes/Background</vt:lpstr>
      <vt:lpstr>Causes/Background</vt:lpstr>
      <vt:lpstr>Causes/Background</vt:lpstr>
      <vt:lpstr>Causes/Background</vt:lpstr>
      <vt:lpstr>Causes/Background</vt:lpstr>
      <vt:lpstr>PowerPoint Presentation</vt:lpstr>
      <vt:lpstr>Toussaint Louverture(Revolution) </vt:lpstr>
      <vt:lpstr>Major Changes/Effects</vt:lpstr>
      <vt:lpstr>Major Changes/Effects</vt:lpstr>
      <vt:lpstr>Major Changes/Effects</vt:lpstr>
      <vt:lpstr>Major Changes/Effects</vt:lpstr>
    </vt:vector>
  </TitlesOfParts>
  <Company>GSCS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Haitian Revolution (1791 – 1804)</dc:title>
  <dc:creator>GSCS</dc:creator>
  <cp:lastModifiedBy>Pfannenstiel, Andrew</cp:lastModifiedBy>
  <cp:revision>103</cp:revision>
  <dcterms:created xsi:type="dcterms:W3CDTF">2012-02-07T21:42:18Z</dcterms:created>
  <dcterms:modified xsi:type="dcterms:W3CDTF">2019-03-14T22:18:56Z</dcterms:modified>
</cp:coreProperties>
</file>