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318" r:id="rId3"/>
    <p:sldId id="320" r:id="rId4"/>
    <p:sldId id="257" r:id="rId5"/>
    <p:sldId id="258" r:id="rId6"/>
    <p:sldId id="259" r:id="rId7"/>
    <p:sldId id="298" r:id="rId8"/>
    <p:sldId id="295" r:id="rId9"/>
    <p:sldId id="299" r:id="rId10"/>
    <p:sldId id="322" r:id="rId11"/>
    <p:sldId id="305" r:id="rId12"/>
    <p:sldId id="300" r:id="rId13"/>
    <p:sldId id="296" r:id="rId14"/>
    <p:sldId id="315" r:id="rId15"/>
    <p:sldId id="297" r:id="rId16"/>
    <p:sldId id="307" r:id="rId17"/>
    <p:sldId id="306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01" r:id="rId26"/>
    <p:sldId id="304" r:id="rId27"/>
    <p:sldId id="316" r:id="rId28"/>
    <p:sldId id="302" r:id="rId29"/>
    <p:sldId id="317" r:id="rId30"/>
    <p:sldId id="30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47" autoAdjust="0"/>
    <p:restoredTop sz="94660"/>
  </p:normalViewPr>
  <p:slideViewPr>
    <p:cSldViewPr snapToGrid="0" snapToObjects="1">
      <p:cViewPr>
        <p:scale>
          <a:sx n="59" d="100"/>
          <a:sy n="59" d="100"/>
        </p:scale>
        <p:origin x="1704" y="10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4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Notebook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1/30/2019</a:t>
            </a:r>
          </a:p>
          <a:p>
            <a:r>
              <a:rPr lang="en-US" dirty="0">
                <a:solidFill>
                  <a:srgbClr val="FF0000"/>
                </a:solidFill>
              </a:rPr>
              <a:t>European and Asian Commerce</a:t>
            </a:r>
          </a:p>
          <a:p>
            <a:r>
              <a:rPr lang="en-US" dirty="0">
                <a:solidFill>
                  <a:srgbClr val="FF0000"/>
                </a:solidFill>
              </a:rPr>
              <a:t>This will be TWO pages </a:t>
            </a:r>
          </a:p>
        </p:txBody>
      </p:sp>
    </p:spTree>
    <p:extLst>
      <p:ext uri="{BB962C8B-B14F-4D97-AF65-F5344CB8AC3E}">
        <p14:creationId xmlns:p14="http://schemas.microsoft.com/office/powerpoint/2010/main" val="1977753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FE53-3F16-4F98-BE10-04B2464C8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343C9C-5BD3-458F-AF96-FA15987BD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98" y="0"/>
            <a:ext cx="6934200" cy="404812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4B51F1-8F16-4A54-847D-AA3B6FEC8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76" y="4021793"/>
            <a:ext cx="3905592" cy="2940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4DE918-78E7-4209-B815-16E00E685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28" y="4021793"/>
            <a:ext cx="3905592" cy="291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48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Changes in Indian Ocean Trade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41B90-0123-4A5B-B180-1EC0B092F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00200"/>
            <a:ext cx="4082142" cy="5150223"/>
          </a:xfrm>
        </p:spPr>
        <p:txBody>
          <a:bodyPr>
            <a:normAutofit/>
          </a:bodyPr>
          <a:lstStyle/>
          <a:p>
            <a:r>
              <a:rPr lang="en-US" sz="2800" dirty="0"/>
              <a:t>New </a:t>
            </a:r>
            <a:r>
              <a:rPr lang="en-US" sz="2800" dirty="0">
                <a:solidFill>
                  <a:srgbClr val="FF0000"/>
                </a:solidFill>
              </a:rPr>
              <a:t>Arab group called the Omani Empire emerged to challenge Portuguese trade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Kicked Portugal out of Arab city of Muscat and the Swahili City-States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C1EEDF-05F9-4522-A3F9-6CA191147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731" y="938347"/>
            <a:ext cx="3199039" cy="618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1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2107" y="-711052"/>
            <a:ext cx="9845040" cy="1336956"/>
          </a:xfrm>
        </p:spPr>
        <p:txBody>
          <a:bodyPr/>
          <a:lstStyle/>
          <a:p>
            <a:r>
              <a:rPr lang="en-US" sz="4400" dirty="0"/>
              <a:t>Changes in Indian Ocean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25904"/>
            <a:ext cx="8042276" cy="43434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Spanish </a:t>
            </a:r>
            <a:r>
              <a:rPr lang="en-US" dirty="0">
                <a:solidFill>
                  <a:schemeClr val="tx1"/>
                </a:solidFill>
              </a:rPr>
              <a:t>developed process of amalgamation, </a:t>
            </a:r>
            <a:r>
              <a:rPr lang="en-US" dirty="0">
                <a:solidFill>
                  <a:srgbClr val="FF0000"/>
                </a:solidFill>
              </a:rPr>
              <a:t>used mercury to extract silver from ore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Production soared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Spanish </a:t>
            </a:r>
            <a:r>
              <a:rPr lang="en-US" dirty="0">
                <a:solidFill>
                  <a:srgbClr val="FF0000"/>
                </a:solidFill>
              </a:rPr>
              <a:t>peso de </a:t>
            </a:r>
            <a:r>
              <a:rPr lang="en-US" dirty="0" err="1">
                <a:solidFill>
                  <a:srgbClr val="FF0000"/>
                </a:solidFill>
              </a:rPr>
              <a:t>ocho</a:t>
            </a:r>
            <a:r>
              <a:rPr lang="en-US" dirty="0"/>
              <a:t>,</a:t>
            </a:r>
            <a:r>
              <a:rPr lang="en-US" dirty="0">
                <a:solidFill>
                  <a:schemeClr val="tx1"/>
                </a:solidFill>
              </a:rPr>
              <a:t> or "piece of eight," </a:t>
            </a:r>
            <a:r>
              <a:rPr lang="en-US" dirty="0">
                <a:solidFill>
                  <a:srgbClr val="FF0000"/>
                </a:solidFill>
              </a:rPr>
              <a:t>was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the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first currency in history to be used globally</a:t>
            </a:r>
          </a:p>
          <a:p>
            <a:r>
              <a:rPr lang="en-US" dirty="0">
                <a:solidFill>
                  <a:srgbClr val="FF0000"/>
                </a:solidFill>
              </a:rPr>
              <a:t>Sped up transactions and</a:t>
            </a:r>
            <a:r>
              <a:rPr lang="en-US" dirty="0">
                <a:solidFill>
                  <a:schemeClr val="tx1"/>
                </a:solidFill>
              </a:rPr>
              <a:t> provide </a:t>
            </a:r>
            <a:r>
              <a:rPr lang="en-US" dirty="0">
                <a:solidFill>
                  <a:srgbClr val="FF0000"/>
                </a:solidFill>
              </a:rPr>
              <a:t>standardized way </a:t>
            </a:r>
            <a:r>
              <a:rPr lang="en-US" dirty="0">
                <a:solidFill>
                  <a:schemeClr val="tx1"/>
                </a:solidFill>
              </a:rPr>
              <a:t>for merchants </a:t>
            </a:r>
            <a:r>
              <a:rPr lang="en-US" dirty="0">
                <a:solidFill>
                  <a:srgbClr val="FF0000"/>
                </a:solidFill>
              </a:rPr>
              <a:t>to measure the value of products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740" y="3796055"/>
            <a:ext cx="6057900" cy="317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56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3695" y="-260069"/>
            <a:ext cx="9144000" cy="1336956"/>
          </a:xfrm>
        </p:spPr>
        <p:txBody>
          <a:bodyPr/>
          <a:lstStyle/>
          <a:p>
            <a:r>
              <a:rPr lang="en-US" sz="4400" dirty="0"/>
              <a:t>Changes in Indian Ocean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1489"/>
            <a:ext cx="4572000" cy="4343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Local women had long served an important role in IO Trade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SE Asian women and merchants practiced temporary marriage to make trade easier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C1121A-0F7B-41FE-807D-A88D2F12F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834" y="920819"/>
            <a:ext cx="3592790" cy="598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28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3695" y="-260069"/>
            <a:ext cx="9144000" cy="1336956"/>
          </a:xfrm>
        </p:spPr>
        <p:txBody>
          <a:bodyPr/>
          <a:lstStyle/>
          <a:p>
            <a:r>
              <a:rPr lang="en-US" sz="4400" dirty="0"/>
              <a:t>Changes in Indian Ocean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5188"/>
            <a:ext cx="9144000" cy="4343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Merchants entered into relationships with local women that were mutually benefiting to both parties: </a:t>
            </a:r>
          </a:p>
          <a:p>
            <a:r>
              <a:rPr lang="en-US" sz="2800" dirty="0">
                <a:solidFill>
                  <a:schemeClr val="tx1"/>
                </a:solidFill>
              </a:rPr>
              <a:t>Merchants gained access to local markets and products, learned of indigenous practices and conditions, and gained sexual relations</a:t>
            </a:r>
          </a:p>
          <a:p>
            <a:r>
              <a:rPr lang="en-US" sz="2800" dirty="0">
                <a:solidFill>
                  <a:schemeClr val="tx1"/>
                </a:solidFill>
              </a:rPr>
              <a:t>The women gained gifts, support for their children, and connections to outside trading networks</a:t>
            </a:r>
          </a:p>
        </p:txBody>
      </p:sp>
    </p:spTree>
    <p:extLst>
      <p:ext uri="{BB962C8B-B14F-4D97-AF65-F5344CB8AC3E}">
        <p14:creationId xmlns:p14="http://schemas.microsoft.com/office/powerpoint/2010/main" val="27526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48" y="-354337"/>
            <a:ext cx="8528737" cy="1336956"/>
          </a:xfrm>
        </p:spPr>
        <p:txBody>
          <a:bodyPr/>
          <a:lstStyle/>
          <a:p>
            <a:r>
              <a:rPr lang="en-US" sz="4400" dirty="0"/>
              <a:t>Changes in Indian Ocean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7397"/>
            <a:ext cx="8993170" cy="4343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These marriages could be terminated and the women were free to pursue another such connection with no negative stigma or loss of social status</a:t>
            </a:r>
          </a:p>
          <a:p>
            <a:r>
              <a:rPr lang="en-US" sz="2800" dirty="0">
                <a:solidFill>
                  <a:schemeClr val="tx1"/>
                </a:solidFill>
              </a:rPr>
              <a:t>As </a:t>
            </a:r>
            <a:r>
              <a:rPr lang="en-US" sz="2800" dirty="0">
                <a:solidFill>
                  <a:srgbClr val="FF0000"/>
                </a:solidFill>
              </a:rPr>
              <a:t>European Christians and Chinese </a:t>
            </a:r>
            <a:r>
              <a:rPr lang="en-US" sz="2800" dirty="0">
                <a:solidFill>
                  <a:schemeClr val="tx1"/>
                </a:solidFill>
              </a:rPr>
              <a:t>became more involved in IO Trade they </a:t>
            </a:r>
            <a:r>
              <a:rPr lang="en-US" sz="2800" dirty="0">
                <a:solidFill>
                  <a:srgbClr val="FF0000"/>
                </a:solidFill>
              </a:rPr>
              <a:t>sought to end temporary marriage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Based on their cultural views of marriage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Lead to </a:t>
            </a:r>
            <a:r>
              <a:rPr lang="en-US" sz="2800" dirty="0">
                <a:solidFill>
                  <a:schemeClr val="tx1"/>
                </a:solidFill>
              </a:rPr>
              <a:t>development of </a:t>
            </a:r>
            <a:r>
              <a:rPr lang="en-US" sz="2800" dirty="0">
                <a:solidFill>
                  <a:srgbClr val="FF0000"/>
                </a:solidFill>
              </a:rPr>
              <a:t>prostitution and sex slaves </a:t>
            </a:r>
            <a:r>
              <a:rPr lang="en-US" sz="2800" dirty="0">
                <a:solidFill>
                  <a:schemeClr val="tx1"/>
                </a:solidFill>
              </a:rPr>
              <a:t>in its place</a:t>
            </a:r>
          </a:p>
        </p:txBody>
      </p:sp>
    </p:spTree>
    <p:extLst>
      <p:ext uri="{BB962C8B-B14F-4D97-AF65-F5344CB8AC3E}">
        <p14:creationId xmlns:p14="http://schemas.microsoft.com/office/powerpoint/2010/main" val="32415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7924800" cy="610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509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701134"/>
            <a:ext cx="8042276" cy="13369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MERCANTILSM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76" y="439878"/>
            <a:ext cx="9073323" cy="6418121"/>
          </a:xfrm>
        </p:spPr>
        <p:txBody>
          <a:bodyPr>
            <a:normAutofit fontScale="62500" lnSpcReduction="20000"/>
          </a:bodyPr>
          <a:lstStyle/>
          <a:p>
            <a:r>
              <a:rPr lang="en-US" sz="4800" dirty="0"/>
              <a:t>A trade theory which holds that a government can improve the economic well-being of the country by encouraging exports and restricting imports to accumulate wealth in the form of precious metals</a:t>
            </a:r>
          </a:p>
          <a:p>
            <a:endParaRPr lang="en-US" sz="4800" dirty="0"/>
          </a:p>
          <a:p>
            <a:r>
              <a:rPr lang="en-US" sz="4800" dirty="0"/>
              <a:t>National policy of accumulating wealth, establishing colonies and a merchant marine, and developing industry and mining to attain a favorable balance of trade.</a:t>
            </a:r>
          </a:p>
          <a:p>
            <a:endParaRPr lang="en-US" sz="4800" dirty="0"/>
          </a:p>
          <a:p>
            <a:r>
              <a:rPr lang="en-US" sz="4800" dirty="0"/>
              <a:t>The setting of trade policies and other restrictions that favored the flow of wealth - especially gold and silver - from the colonies to the mother country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Statement #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US" sz="5400" dirty="0">
              <a:solidFill>
                <a:schemeClr val="tx1"/>
              </a:solidFill>
            </a:endParaRPr>
          </a:p>
          <a:p>
            <a:pPr algn="ctr"/>
            <a:r>
              <a:rPr lang="en-US" sz="5400" dirty="0">
                <a:solidFill>
                  <a:schemeClr val="tx1"/>
                </a:solidFill>
              </a:rPr>
              <a:t>Biggest goal of the colonies is the production of Raw Materials </a:t>
            </a:r>
          </a:p>
        </p:txBody>
      </p:sp>
    </p:spTree>
    <p:extLst>
      <p:ext uri="{BB962C8B-B14F-4D97-AF65-F5344CB8AC3E}">
        <p14:creationId xmlns:p14="http://schemas.microsoft.com/office/powerpoint/2010/main" val="15489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Statement # 2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endParaRPr lang="en-US" sz="5400" dirty="0">
              <a:solidFill>
                <a:schemeClr val="tx1"/>
              </a:solidFill>
            </a:endParaRPr>
          </a:p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Individuals in colonies </a:t>
            </a:r>
            <a:r>
              <a:rPr lang="en-US" sz="5400" dirty="0">
                <a:solidFill>
                  <a:schemeClr val="tx1"/>
                </a:solidFill>
              </a:rPr>
              <a:t>are free to produce whatever they want and sell to whomever they want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5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FCBB-4187-48C1-B3BD-9E69AC89A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361874D-9158-4E71-BB0A-E34A089090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729154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1671627793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519641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36218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C3E9BC-80E8-4E12-9563-D916749C47B0}"/>
              </a:ext>
            </a:extLst>
          </p:cNvPr>
          <p:cNvSpPr txBox="1"/>
          <p:nvPr/>
        </p:nvSpPr>
        <p:spPr>
          <a:xfrm>
            <a:off x="2315686" y="0"/>
            <a:ext cx="450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Europe and Indian Ocean Trade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5CEEAC-AF99-426E-8887-ACC14181E822}"/>
              </a:ext>
            </a:extLst>
          </p:cNvPr>
          <p:cNvSpPr txBox="1"/>
          <p:nvPr/>
        </p:nvSpPr>
        <p:spPr>
          <a:xfrm>
            <a:off x="2555716" y="3541986"/>
            <a:ext cx="402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Changes in Indian Ocean Trade</a:t>
            </a:r>
          </a:p>
        </p:txBody>
      </p:sp>
    </p:spTree>
    <p:extLst>
      <p:ext uri="{BB962C8B-B14F-4D97-AF65-F5344CB8AC3E}">
        <p14:creationId xmlns:p14="http://schemas.microsoft.com/office/powerpoint/2010/main" val="3436547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Statement # 3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5400" dirty="0">
              <a:solidFill>
                <a:schemeClr val="tx1"/>
              </a:solidFill>
            </a:endParaRPr>
          </a:p>
          <a:p>
            <a:pPr algn="ctr"/>
            <a:r>
              <a:rPr lang="en-US" sz="5400" dirty="0">
                <a:solidFill>
                  <a:schemeClr val="tx1"/>
                </a:solidFill>
              </a:rPr>
              <a:t>Individuals in colonies </a:t>
            </a:r>
            <a:r>
              <a:rPr lang="en-US" sz="5400" dirty="0">
                <a:solidFill>
                  <a:schemeClr val="tx1"/>
                </a:solidFill>
              </a:rPr>
              <a:t>are free to buy products from any country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Statement # 4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5400" dirty="0">
              <a:solidFill>
                <a:schemeClr val="tx1"/>
              </a:solidFill>
            </a:endParaRPr>
          </a:p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Colonies are for </a:t>
            </a:r>
            <a:r>
              <a:rPr lang="en-US" sz="5400" dirty="0">
                <a:solidFill>
                  <a:schemeClr val="tx1"/>
                </a:solidFill>
              </a:rPr>
              <a:t>producing manufactured goods </a:t>
            </a:r>
          </a:p>
          <a:p>
            <a:pPr algn="ctr"/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5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Statement #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US" sz="5400" dirty="0">
              <a:solidFill>
                <a:schemeClr val="tx1"/>
              </a:solidFill>
            </a:endParaRPr>
          </a:p>
          <a:p>
            <a:pPr algn="ctr"/>
            <a:r>
              <a:rPr lang="en-US" sz="5400" dirty="0">
                <a:solidFill>
                  <a:schemeClr val="tx1"/>
                </a:solidFill>
              </a:rPr>
              <a:t>Creating a favorable balance of trade is important, but not essential </a:t>
            </a:r>
          </a:p>
          <a:p>
            <a:pPr algn="ctr"/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7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Statement # 6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5400" dirty="0">
              <a:solidFill>
                <a:schemeClr val="tx1"/>
              </a:solidFill>
            </a:endParaRPr>
          </a:p>
          <a:p>
            <a:pPr algn="ctr"/>
            <a:r>
              <a:rPr lang="en-US" sz="5400" dirty="0">
                <a:solidFill>
                  <a:schemeClr val="tx1"/>
                </a:solidFill>
              </a:rPr>
              <a:t>Government doesn't control the economy but does regulate to make sure everyone participates fairly</a:t>
            </a:r>
          </a:p>
          <a:p>
            <a:pPr algn="ctr"/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8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Statement #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US" sz="5400" dirty="0">
              <a:solidFill>
                <a:schemeClr val="tx1"/>
              </a:solidFill>
            </a:endParaRPr>
          </a:p>
          <a:p>
            <a:pPr algn="ctr"/>
            <a:r>
              <a:rPr lang="en-US" sz="5400" dirty="0">
                <a:solidFill>
                  <a:schemeClr val="tx1"/>
                </a:solidFill>
              </a:rPr>
              <a:t>Goal is for the mother country to stockpile gold, silver, and raw materials</a:t>
            </a:r>
          </a:p>
        </p:txBody>
      </p:sp>
    </p:spTree>
    <p:extLst>
      <p:ext uri="{BB962C8B-B14F-4D97-AF65-F5344CB8AC3E}">
        <p14:creationId xmlns:p14="http://schemas.microsoft.com/office/powerpoint/2010/main" val="98258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560902"/>
            <a:ext cx="8042276" cy="1336956"/>
          </a:xfrm>
        </p:spPr>
        <p:txBody>
          <a:bodyPr/>
          <a:lstStyle/>
          <a:p>
            <a:r>
              <a:rPr lang="en-US" dirty="0"/>
              <a:t>Joint Stock Companies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22" y="695227"/>
            <a:ext cx="8839822" cy="576213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Created and supported by British and Dutch governments </a:t>
            </a:r>
          </a:p>
          <a:p>
            <a:pPr lvl="1"/>
            <a:r>
              <a:rPr lang="en-US" sz="3400" dirty="0">
                <a:solidFill>
                  <a:srgbClr val="FF0000"/>
                </a:solidFill>
              </a:rPr>
              <a:t>Based on Mercantilism</a:t>
            </a:r>
          </a:p>
          <a:p>
            <a:r>
              <a:rPr lang="en-US" sz="3600" dirty="0">
                <a:solidFill>
                  <a:schemeClr val="tx1"/>
                </a:solidFill>
              </a:rPr>
              <a:t>Trading ventures were too expensive for most individuals to fund</a:t>
            </a:r>
          </a:p>
          <a:p>
            <a:r>
              <a:rPr lang="en-US" sz="3600" dirty="0">
                <a:solidFill>
                  <a:schemeClr val="tx1"/>
                </a:solidFill>
              </a:rPr>
              <a:t> Groups of </a:t>
            </a:r>
            <a:r>
              <a:rPr lang="en-US" sz="3600" dirty="0">
                <a:solidFill>
                  <a:srgbClr val="FF0000"/>
                </a:solidFill>
              </a:rPr>
              <a:t>investors</a:t>
            </a:r>
            <a:r>
              <a:rPr lang="en-US" sz="3600" dirty="0">
                <a:solidFill>
                  <a:schemeClr val="tx1"/>
                </a:solidFill>
              </a:rPr>
              <a:t> began to </a:t>
            </a:r>
            <a:r>
              <a:rPr lang="en-US" sz="3600" dirty="0">
                <a:solidFill>
                  <a:srgbClr val="FF0000"/>
                </a:solidFill>
              </a:rPr>
              <a:t>put their resources together</a:t>
            </a:r>
            <a:r>
              <a:rPr lang="en-US" sz="3600" dirty="0">
                <a:solidFill>
                  <a:schemeClr val="tx1"/>
                </a:solidFill>
              </a:rPr>
              <a:t> into organizations </a:t>
            </a:r>
            <a:r>
              <a:rPr lang="en-US" sz="3600" dirty="0">
                <a:solidFill>
                  <a:srgbClr val="FF0000"/>
                </a:solidFill>
              </a:rPr>
              <a:t>to fund trading expeditions</a:t>
            </a:r>
          </a:p>
        </p:txBody>
      </p:sp>
    </p:spTree>
    <p:extLst>
      <p:ext uri="{BB962C8B-B14F-4D97-AF65-F5344CB8AC3E}">
        <p14:creationId xmlns:p14="http://schemas.microsoft.com/office/powerpoint/2010/main" val="237411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61424"/>
          </a:xfrm>
        </p:spPr>
        <p:txBody>
          <a:bodyPr/>
          <a:lstStyle/>
          <a:p>
            <a:r>
              <a:rPr lang="en-US" dirty="0"/>
              <a:t>Joint Stock Companies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9078" y="895396"/>
            <a:ext cx="5464923" cy="5679377"/>
          </a:xfrm>
        </p:spPr>
        <p:txBody>
          <a:bodyPr>
            <a:noAutofit/>
          </a:bodyPr>
          <a:lstStyle/>
          <a:p>
            <a:pPr lvl="1"/>
            <a:r>
              <a:rPr lang="en-US" sz="4400" dirty="0">
                <a:solidFill>
                  <a:srgbClr val="FF0000"/>
                </a:solidFill>
              </a:rPr>
              <a:t>British=</a:t>
            </a:r>
            <a:r>
              <a:rPr lang="en-US" sz="4800" dirty="0">
                <a:solidFill>
                  <a:srgbClr val="FF0000"/>
                </a:solidFill>
              </a:rPr>
              <a:t>East India Company (EIC)</a:t>
            </a:r>
          </a:p>
          <a:p>
            <a:pPr lvl="1"/>
            <a:r>
              <a:rPr lang="en-US" sz="4800" dirty="0">
                <a:solidFill>
                  <a:srgbClr val="FF0000"/>
                </a:solidFill>
              </a:rPr>
              <a:t>Dutch=</a:t>
            </a:r>
            <a:r>
              <a:rPr lang="en-US" sz="4400" dirty="0">
                <a:solidFill>
                  <a:srgbClr val="FF0000"/>
                </a:solidFill>
              </a:rPr>
              <a:t>Dutch East India Company(VOC)</a:t>
            </a:r>
          </a:p>
          <a:p>
            <a:pPr lvl="2"/>
            <a:r>
              <a:rPr lang="nl-NL" sz="3200" b="1" i="1" dirty="0">
                <a:solidFill>
                  <a:schemeClr val="tx1"/>
                </a:solidFill>
              </a:rPr>
              <a:t>“Verenigde Oost-Indische Compagnie”</a:t>
            </a:r>
            <a:endParaRPr lang="en-US" sz="3600" dirty="0">
              <a:solidFill>
                <a:schemeClr val="tx1"/>
              </a:solidFill>
            </a:endParaRPr>
          </a:p>
          <a:p>
            <a:endParaRPr lang="en-US" sz="4400" dirty="0"/>
          </a:p>
          <a:p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848" y="1577610"/>
            <a:ext cx="3473230" cy="2063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275" y="3927164"/>
            <a:ext cx="2920478" cy="257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4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1992-4AD4-48B1-A20D-09188613F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Stock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0F20D-F7B0-4956-84BF-C013E0695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These companies were </a:t>
            </a:r>
            <a:r>
              <a:rPr lang="en-US" sz="4800" dirty="0">
                <a:solidFill>
                  <a:srgbClr val="FF0000"/>
                </a:solidFill>
              </a:rPr>
              <a:t>allowed by government to:</a:t>
            </a:r>
          </a:p>
          <a:p>
            <a:pPr lvl="1"/>
            <a:r>
              <a:rPr lang="en-US" sz="4800" dirty="0">
                <a:solidFill>
                  <a:srgbClr val="FF0000"/>
                </a:solidFill>
              </a:rPr>
              <a:t>Make war</a:t>
            </a:r>
          </a:p>
          <a:p>
            <a:pPr lvl="1"/>
            <a:r>
              <a:rPr lang="en-US" sz="4800" dirty="0">
                <a:solidFill>
                  <a:srgbClr val="FF0000"/>
                </a:solidFill>
              </a:rPr>
              <a:t>Govern conquered peoples</a:t>
            </a:r>
          </a:p>
          <a:p>
            <a:pPr lvl="1"/>
            <a:r>
              <a:rPr lang="en-US" sz="4800" dirty="0">
                <a:solidFill>
                  <a:srgbClr val="FF0000"/>
                </a:solidFill>
              </a:rPr>
              <a:t>Hold trading monopolies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6271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581" y="-476885"/>
            <a:ext cx="8042276" cy="1336956"/>
          </a:xfrm>
        </p:spPr>
        <p:txBody>
          <a:bodyPr/>
          <a:lstStyle/>
          <a:p>
            <a:r>
              <a:rPr lang="en-US" dirty="0"/>
              <a:t>Joint Stock Companies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10" y="715595"/>
            <a:ext cx="8811542" cy="563015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These were </a:t>
            </a:r>
            <a:r>
              <a:rPr lang="en-US" sz="3200" dirty="0">
                <a:solidFill>
                  <a:srgbClr val="FF0000"/>
                </a:solidFill>
              </a:rPr>
              <a:t>more efficient and profitable than ventures </a:t>
            </a:r>
            <a:r>
              <a:rPr lang="en-US" sz="3200" dirty="0">
                <a:solidFill>
                  <a:schemeClr val="tx1"/>
                </a:solidFill>
              </a:rPr>
              <a:t>those </a:t>
            </a:r>
            <a:r>
              <a:rPr lang="en-US" sz="3200" dirty="0">
                <a:solidFill>
                  <a:srgbClr val="FF0000"/>
                </a:solidFill>
              </a:rPr>
              <a:t>funded by monarchs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Unconcerned with conversion like Spanish and Portuguese ventures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60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FF705-E6DC-4606-B669-FE1A65EA3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Stock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6FD08-EE32-49FA-B3CE-BAAB28B19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Investors were </a:t>
            </a:r>
            <a:r>
              <a:rPr lang="en-US" sz="3600" dirty="0">
                <a:solidFill>
                  <a:srgbClr val="FF0000"/>
                </a:solidFill>
              </a:rPr>
              <a:t>protected by development of limited liability which lead to HUGE numbers of investors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Investor </a:t>
            </a:r>
            <a:r>
              <a:rPr lang="en-US" sz="3200" dirty="0">
                <a:solidFill>
                  <a:srgbClr val="FF0000"/>
                </a:solidFill>
              </a:rPr>
              <a:t>could never lose more than what they paid 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1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FCBB-4187-48C1-B3BD-9E69AC89A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361874D-9158-4E71-BB0A-E34A089090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663344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1671627793"/>
                    </a:ext>
                  </a:extLst>
                </a:gridCol>
              </a:tblGrid>
              <a:tr h="13820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519641"/>
                  </a:ext>
                </a:extLst>
              </a:tr>
              <a:tr h="54759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36218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EB75E4A-BBD8-4579-A1B5-77F322EB85B7}"/>
              </a:ext>
            </a:extLst>
          </p:cNvPr>
          <p:cNvSpPr txBox="1"/>
          <p:nvPr/>
        </p:nvSpPr>
        <p:spPr>
          <a:xfrm>
            <a:off x="3078480" y="1444532"/>
            <a:ext cx="303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Joint Stock Companies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0D338E-8BBA-4DF9-B1D8-B9C0A51645FA}"/>
              </a:ext>
            </a:extLst>
          </p:cNvPr>
          <p:cNvSpPr txBox="1"/>
          <p:nvPr/>
        </p:nvSpPr>
        <p:spPr>
          <a:xfrm>
            <a:off x="3054033" y="107576"/>
            <a:ext cx="303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Mercantilism</a:t>
            </a:r>
          </a:p>
        </p:txBody>
      </p:sp>
    </p:spTree>
    <p:extLst>
      <p:ext uri="{BB962C8B-B14F-4D97-AF65-F5344CB8AC3E}">
        <p14:creationId xmlns:p14="http://schemas.microsoft.com/office/powerpoint/2010/main" val="3822465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08" y="-1"/>
            <a:ext cx="6916111" cy="690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9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81289"/>
            <a:ext cx="8042276" cy="694578"/>
          </a:xfrm>
        </p:spPr>
        <p:txBody>
          <a:bodyPr/>
          <a:lstStyle/>
          <a:p>
            <a:r>
              <a:rPr lang="en-US" sz="4000" dirty="0"/>
              <a:t>Europe and Indian Ocean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375594"/>
            <a:ext cx="5447081" cy="5046887"/>
          </a:xfrm>
        </p:spPr>
        <p:txBody>
          <a:bodyPr>
            <a:noAutofit/>
          </a:bodyPr>
          <a:lstStyle/>
          <a:p>
            <a:r>
              <a:rPr lang="en-US" b="1" dirty="0"/>
              <a:t>First the Portuguese, then the Spanish, French, Dutch, and British got involved</a:t>
            </a:r>
          </a:p>
          <a:p>
            <a:r>
              <a:rPr lang="en-US" b="1" dirty="0"/>
              <a:t>Early </a:t>
            </a:r>
            <a:r>
              <a:rPr lang="en-US" b="1" dirty="0">
                <a:solidFill>
                  <a:srgbClr val="FF0000"/>
                </a:solidFill>
              </a:rPr>
              <a:t>16</a:t>
            </a:r>
            <a:r>
              <a:rPr lang="en-US" b="1" baseline="30000" dirty="0">
                <a:solidFill>
                  <a:srgbClr val="FF0000"/>
                </a:solidFill>
              </a:rPr>
              <a:t>th</a:t>
            </a:r>
            <a:r>
              <a:rPr lang="en-US" b="1" dirty="0">
                <a:solidFill>
                  <a:srgbClr val="FF0000"/>
                </a:solidFill>
              </a:rPr>
              <a:t>-19</a:t>
            </a:r>
            <a:r>
              <a:rPr lang="en-US" b="1" baseline="30000" dirty="0">
                <a:solidFill>
                  <a:srgbClr val="FF0000"/>
                </a:solidFill>
              </a:rPr>
              <a:t>th</a:t>
            </a:r>
            <a:r>
              <a:rPr lang="en-US" b="1" dirty="0">
                <a:solidFill>
                  <a:srgbClr val="FF0000"/>
                </a:solidFill>
              </a:rPr>
              <a:t> Century </a:t>
            </a:r>
          </a:p>
          <a:p>
            <a:r>
              <a:rPr lang="en-US" b="1" dirty="0">
                <a:solidFill>
                  <a:srgbClr val="FF0000"/>
                </a:solidFill>
              </a:rPr>
              <a:t>Motivations for European involvement in Asian commerce: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Avoid Ottoman taxes on goods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Exotic spices </a:t>
            </a:r>
            <a:r>
              <a:rPr lang="en-US" sz="2400" b="1" dirty="0"/>
              <a:t>= cinnamon, nutmeg, mace, cloves, and pepper</a:t>
            </a:r>
          </a:p>
          <a:p>
            <a:pPr lvl="1"/>
            <a:r>
              <a:rPr lang="en-US" sz="2400" b="1" dirty="0"/>
              <a:t>Chinese </a:t>
            </a:r>
            <a:r>
              <a:rPr lang="en-US" sz="2400" b="1" dirty="0">
                <a:solidFill>
                  <a:srgbClr val="FF0000"/>
                </a:solidFill>
              </a:rPr>
              <a:t>silk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Indian cotton </a:t>
            </a:r>
            <a:r>
              <a:rPr lang="en-US" sz="2400" b="1" dirty="0"/>
              <a:t>and rhubarb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Precious gems</a:t>
            </a:r>
          </a:p>
          <a:p>
            <a:pPr lvl="2"/>
            <a:r>
              <a:rPr lang="en-US" sz="2400" b="1" dirty="0"/>
              <a:t>emeralds, rubies, and sapphires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7408" y="1236654"/>
            <a:ext cx="3463815" cy="2309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7081" y="4044194"/>
            <a:ext cx="2984871" cy="246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6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54" y="-140982"/>
            <a:ext cx="8042276" cy="794847"/>
          </a:xfrm>
        </p:spPr>
        <p:txBody>
          <a:bodyPr/>
          <a:lstStyle/>
          <a:p>
            <a:r>
              <a:rPr lang="en-US" sz="4000" dirty="0"/>
              <a:t>Europe and Indian Ocean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0540" y="653865"/>
            <a:ext cx="4983459" cy="580517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Europeans had no valuable products to contribute</a:t>
            </a:r>
          </a:p>
          <a:p>
            <a:r>
              <a:rPr lang="en-US" sz="3200" b="1" dirty="0">
                <a:solidFill>
                  <a:schemeClr val="tx1"/>
                </a:solidFill>
                <a:sym typeface="Wingdings"/>
              </a:rPr>
              <a:t>Paid for rather than exchanged goods</a:t>
            </a:r>
          </a:p>
          <a:p>
            <a:r>
              <a:rPr lang="en-US" sz="3200" b="1" dirty="0">
                <a:solidFill>
                  <a:schemeClr val="tx1"/>
                </a:solidFill>
                <a:sym typeface="Wingdings"/>
              </a:rPr>
              <a:t>Many </a:t>
            </a:r>
            <a:r>
              <a:rPr lang="en-US" sz="3200" b="1" dirty="0">
                <a:solidFill>
                  <a:srgbClr val="FF0000"/>
                </a:solidFill>
                <a:sym typeface="Wingdings"/>
              </a:rPr>
              <a:t>European merchants made profits </a:t>
            </a:r>
            <a:r>
              <a:rPr lang="en-US" sz="3200" b="1" dirty="0">
                <a:solidFill>
                  <a:schemeClr val="tx1"/>
                </a:solidFill>
                <a:sym typeface="Wingdings"/>
              </a:rPr>
              <a:t>by simply </a:t>
            </a:r>
            <a:r>
              <a:rPr lang="en-US" sz="3200" b="1" dirty="0">
                <a:solidFill>
                  <a:srgbClr val="FF0000"/>
                </a:solidFill>
                <a:sym typeface="Wingdings"/>
              </a:rPr>
              <a:t>transporting goods </a:t>
            </a:r>
            <a:r>
              <a:rPr lang="en-US" sz="3200" b="1" dirty="0">
                <a:solidFill>
                  <a:schemeClr val="tx1"/>
                </a:solidFill>
                <a:sym typeface="Wingdings"/>
              </a:rPr>
              <a:t>for Asians, </a:t>
            </a:r>
            <a:r>
              <a:rPr lang="en-US" sz="3200" b="1" dirty="0">
                <a:solidFill>
                  <a:srgbClr val="FF0000"/>
                </a:solidFill>
                <a:sym typeface="Wingdings"/>
              </a:rPr>
              <a:t>especially for Chinese</a:t>
            </a:r>
          </a:p>
          <a:p>
            <a:endParaRPr lang="en-US" sz="2000" b="1" dirty="0">
              <a:solidFill>
                <a:srgbClr val="FF0000"/>
              </a:solidFill>
              <a:sym typeface="Wingdings"/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100" b="1" dirty="0">
              <a:solidFill>
                <a:srgbClr val="FF0000"/>
              </a:solidFill>
            </a:endParaRPr>
          </a:p>
          <a:p>
            <a:pPr lvl="1"/>
            <a:endParaRPr lang="en-US" sz="21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476" y="1444532"/>
            <a:ext cx="4000065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57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Europe and Indian Ocean Trade</a:t>
            </a:r>
            <a:endParaRPr lang="en-US" dirty="0"/>
          </a:p>
        </p:txBody>
      </p:sp>
      <p:pic>
        <p:nvPicPr>
          <p:cNvPr id="4" name="Picture 2" descr="map_15_01_europeans_in_asi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83" y="1444532"/>
            <a:ext cx="6079040" cy="438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9274" y="5830175"/>
            <a:ext cx="8594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Goal </a:t>
            </a:r>
            <a:r>
              <a:rPr lang="en-US" sz="2800" b="1" dirty="0"/>
              <a:t>of Europeans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in Asia </a:t>
            </a:r>
            <a:r>
              <a:rPr lang="en-US" sz="2800" b="1" dirty="0">
                <a:solidFill>
                  <a:srgbClr val="FF0000"/>
                </a:solidFill>
              </a:rPr>
              <a:t>was trade, not conquest empire-building</a:t>
            </a:r>
          </a:p>
        </p:txBody>
      </p:sp>
    </p:spTree>
    <p:extLst>
      <p:ext uri="{BB962C8B-B14F-4D97-AF65-F5344CB8AC3E}">
        <p14:creationId xmlns:p14="http://schemas.microsoft.com/office/powerpoint/2010/main" val="460543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Europe and Indian Ocean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Europeans</a:t>
            </a:r>
            <a:r>
              <a:rPr lang="en-US" b="1" dirty="0">
                <a:solidFill>
                  <a:srgbClr val="FF0000"/>
                </a:solidFill>
              </a:rPr>
              <a:t> did create TRADING POST-EMPIRES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Portuguese=Swahili Coast &amp; W. Coastal India </a:t>
            </a:r>
          </a:p>
          <a:p>
            <a:r>
              <a:rPr lang="en-US" dirty="0">
                <a:solidFill>
                  <a:srgbClr val="FF0000"/>
                </a:solidFill>
              </a:rPr>
              <a:t>Spanish= Philippines</a:t>
            </a:r>
          </a:p>
          <a:p>
            <a:r>
              <a:rPr lang="en-US" dirty="0">
                <a:solidFill>
                  <a:srgbClr val="FF0000"/>
                </a:solidFill>
              </a:rPr>
              <a:t>British=Coastal India</a:t>
            </a:r>
          </a:p>
          <a:p>
            <a:r>
              <a:rPr lang="en-US" dirty="0">
                <a:solidFill>
                  <a:srgbClr val="FF0000"/>
                </a:solidFill>
              </a:rPr>
              <a:t>Dutch=Indonesia(E. Indies) and Sri Lanka(Ceylon)</a:t>
            </a:r>
          </a:p>
        </p:txBody>
      </p:sp>
    </p:spTree>
    <p:extLst>
      <p:ext uri="{BB962C8B-B14F-4D97-AF65-F5344CB8AC3E}">
        <p14:creationId xmlns:p14="http://schemas.microsoft.com/office/powerpoint/2010/main" val="1224493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5921"/>
            <a:ext cx="9144000" cy="1336956"/>
          </a:xfrm>
        </p:spPr>
        <p:txBody>
          <a:bodyPr/>
          <a:lstStyle/>
          <a:p>
            <a:r>
              <a:rPr lang="en-US" sz="4800" dirty="0"/>
              <a:t>Changes in Indian Ocean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1"/>
            <a:ext cx="4196442" cy="4343400"/>
          </a:xfrm>
        </p:spPr>
        <p:txBody>
          <a:bodyPr>
            <a:normAutofit fontScale="85000" lnSpcReduction="10000"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Europeans sometimes used superior military power to attempt to control and tax trade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Often ending religious tolerance in trading cities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Rather than contribute to trade by providing desired goods</a:t>
            </a:r>
            <a:endParaRPr lang="en-US" sz="2800" b="1" dirty="0">
              <a:solidFill>
                <a:schemeClr val="tx1"/>
              </a:solidFill>
              <a:sym typeface="Wingdings"/>
            </a:endParaRPr>
          </a:p>
          <a:p>
            <a:pPr lvl="2"/>
            <a:endParaRPr lang="en-US" b="1" dirty="0">
              <a:solidFill>
                <a:srgbClr val="FF0000"/>
              </a:solidFill>
              <a:sym typeface="Wingdings"/>
            </a:endParaRPr>
          </a:p>
          <a:p>
            <a:endParaRPr lang="en-US" b="1" dirty="0">
              <a:solidFill>
                <a:srgbClr val="FF0000"/>
              </a:solidFill>
              <a:sym typeface="Wingdings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038AD-5887-4C83-8CB2-6BFCB6B06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197" y="1674414"/>
            <a:ext cx="5046803" cy="381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61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Changes in Indian Ocean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4532"/>
            <a:ext cx="5420411" cy="4883878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Portuguese required merchant vessels to purchase a </a:t>
            </a:r>
            <a:r>
              <a:rPr lang="en-US" sz="2600" b="1" i="1" dirty="0" err="1">
                <a:solidFill>
                  <a:srgbClr val="FF0000"/>
                </a:solidFill>
              </a:rPr>
              <a:t>cartaz</a:t>
            </a:r>
            <a:r>
              <a:rPr lang="en-US" sz="2600" b="1" dirty="0">
                <a:solidFill>
                  <a:srgbClr val="FF0000"/>
                </a:solidFill>
              </a:rPr>
              <a:t> (pass) to sail throughout the region</a:t>
            </a:r>
          </a:p>
          <a:p>
            <a:r>
              <a:rPr lang="en-US" sz="2600" b="1" dirty="0">
                <a:solidFill>
                  <a:schemeClr val="tx1"/>
                </a:solidFill>
              </a:rPr>
              <a:t>Charged merchant vessels taxes of 6-10% of their cargoes</a:t>
            </a:r>
          </a:p>
          <a:p>
            <a:r>
              <a:rPr lang="en-US" sz="2600" b="1" dirty="0">
                <a:solidFill>
                  <a:schemeClr val="tx1"/>
                </a:solidFill>
              </a:rPr>
              <a:t>Blocked the Red Sea route to the Mediterranean Sea</a:t>
            </a:r>
          </a:p>
          <a:p>
            <a:r>
              <a:rPr lang="en-US" sz="2600" b="1" dirty="0">
                <a:solidFill>
                  <a:schemeClr val="tx1"/>
                </a:solidFill>
              </a:rPr>
              <a:t>Monopolized the trade route around Africa to Europe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7698" y="1838270"/>
            <a:ext cx="3536302" cy="422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72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6420</TotalTime>
  <Words>807</Words>
  <Application>Microsoft Office PowerPoint</Application>
  <PresentationFormat>On-screen Show (4:3)</PresentationFormat>
  <Paragraphs>113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News Gothic MT</vt:lpstr>
      <vt:lpstr>Wingdings</vt:lpstr>
      <vt:lpstr>Wingdings 2</vt:lpstr>
      <vt:lpstr>Breeze</vt:lpstr>
      <vt:lpstr>Interactive Notebook Setup</vt:lpstr>
      <vt:lpstr>PowerPoint Presentation</vt:lpstr>
      <vt:lpstr>MEr</vt:lpstr>
      <vt:lpstr>Europe and Indian Ocean Trade</vt:lpstr>
      <vt:lpstr>Europe and Indian Ocean Trade</vt:lpstr>
      <vt:lpstr>Europe and Indian Ocean Trade</vt:lpstr>
      <vt:lpstr>Europe and Indian Ocean Trade</vt:lpstr>
      <vt:lpstr>Changes in Indian Ocean Trade</vt:lpstr>
      <vt:lpstr>Changes in Indian Ocean Trade</vt:lpstr>
      <vt:lpstr>PowerPoint Presentation</vt:lpstr>
      <vt:lpstr>Changes in Indian Ocean Trade</vt:lpstr>
      <vt:lpstr>Changes in Indian Ocean Trade</vt:lpstr>
      <vt:lpstr>Changes in Indian Ocean Trade</vt:lpstr>
      <vt:lpstr>Changes in Indian Ocean Trade</vt:lpstr>
      <vt:lpstr>Changes in Indian Ocean Trade</vt:lpstr>
      <vt:lpstr>PowerPoint Presentation</vt:lpstr>
      <vt:lpstr>MERCANTILSM DEFINITIONS</vt:lpstr>
      <vt:lpstr>Statement # 1</vt:lpstr>
      <vt:lpstr>Statement # 2</vt:lpstr>
      <vt:lpstr>Statement # 3</vt:lpstr>
      <vt:lpstr>Statement # 4</vt:lpstr>
      <vt:lpstr>Statement # 5</vt:lpstr>
      <vt:lpstr>Statement # 6</vt:lpstr>
      <vt:lpstr>Statement # 7</vt:lpstr>
      <vt:lpstr>Joint Stock Companies</vt:lpstr>
      <vt:lpstr>Joint Stock Companies</vt:lpstr>
      <vt:lpstr>Joint Stock Companies</vt:lpstr>
      <vt:lpstr>Joint Stock Companies</vt:lpstr>
      <vt:lpstr>Joint Stock Companies</vt:lpstr>
      <vt:lpstr>PowerPoint Presentation</vt:lpstr>
    </vt:vector>
  </TitlesOfParts>
  <Company>Griffin-Spalding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 Global Commerce</dc:title>
  <dc:creator>Elise Cona</dc:creator>
  <cp:lastModifiedBy>Pfannenstiel, Andrew</cp:lastModifiedBy>
  <cp:revision>109</cp:revision>
  <dcterms:created xsi:type="dcterms:W3CDTF">2012-01-16T19:24:06Z</dcterms:created>
  <dcterms:modified xsi:type="dcterms:W3CDTF">2019-01-31T21:07:50Z</dcterms:modified>
</cp:coreProperties>
</file>