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9"/>
  </p:notesMasterIdLst>
  <p:sldIdLst>
    <p:sldId id="347" r:id="rId2"/>
    <p:sldId id="348" r:id="rId3"/>
    <p:sldId id="349" r:id="rId4"/>
    <p:sldId id="372" r:id="rId5"/>
    <p:sldId id="371" r:id="rId6"/>
    <p:sldId id="367" r:id="rId7"/>
    <p:sldId id="374" r:id="rId8"/>
    <p:sldId id="366" r:id="rId9"/>
    <p:sldId id="373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359" r:id="rId19"/>
    <p:sldId id="360" r:id="rId20"/>
    <p:sldId id="361" r:id="rId21"/>
    <p:sldId id="362" r:id="rId22"/>
    <p:sldId id="363" r:id="rId23"/>
    <p:sldId id="365" r:id="rId24"/>
    <p:sldId id="364" r:id="rId25"/>
    <p:sldId id="369" r:id="rId26"/>
    <p:sldId id="368" r:id="rId27"/>
    <p:sldId id="37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8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30560-9438-E94F-80FE-14230FABC26E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CBE8-1273-0C46-B787-DE042741A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4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D20E2855-5055-4948-9DEE-E6247D963507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9B1B589F-84C5-BA4D-A947-298805F8311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smtClean="0"/>
              <a:t>Wilson</a:t>
            </a:r>
            <a:r>
              <a:rPr lang="en-US" sz="3800" dirty="0" smtClean="0">
                <a:latin typeface="Arial"/>
              </a:rPr>
              <a:t>’</a:t>
            </a:r>
            <a:r>
              <a:rPr lang="en-US" sz="3800" dirty="0" smtClean="0"/>
              <a:t>s </a:t>
            </a:r>
            <a:r>
              <a:rPr lang="en-US" sz="3800" dirty="0"/>
              <a:t>14 Points:</a:t>
            </a:r>
            <a:br>
              <a:rPr lang="en-US" sz="3800" dirty="0"/>
            </a:br>
            <a:r>
              <a:rPr lang="en-US" sz="3800" dirty="0"/>
              <a:t>Trying to Restore the Peace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77" y="1817076"/>
            <a:ext cx="6135077" cy="476738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Freedom of the seas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Removal of international trade barriers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Reduction in arms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End to secret alliances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Adjustment of European boundaries according to nationality</a:t>
            </a:r>
          </a:p>
          <a:p>
            <a:pPr>
              <a:lnSpc>
                <a:spcPct val="80000"/>
              </a:lnSpc>
            </a:pPr>
            <a:r>
              <a:rPr lang="en-US" sz="2600" b="1" dirty="0"/>
              <a:t>League of Nations =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general association of nations</a:t>
            </a:r>
            <a:r>
              <a:rPr lang="ja-JP" altLang="en-US" sz="2600" dirty="0">
                <a:latin typeface="Arial"/>
              </a:rPr>
              <a:t>”</a:t>
            </a:r>
            <a:endParaRPr lang="en-US" sz="2600" dirty="0"/>
          </a:p>
          <a:p>
            <a:pPr>
              <a:lnSpc>
                <a:spcPct val="80000"/>
              </a:lnSpc>
            </a:pPr>
            <a:r>
              <a:rPr lang="en-US" sz="2600" dirty="0"/>
              <a:t>14 Points = guiding framework for peace settlement</a:t>
            </a:r>
            <a:endParaRPr lang="en-US" sz="2600" b="1" dirty="0"/>
          </a:p>
        </p:txBody>
      </p:sp>
      <p:pic>
        <p:nvPicPr>
          <p:cNvPr id="11269" name="Picture 5" descr="woodrow-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3378">
            <a:off x="6355620" y="3086999"/>
            <a:ext cx="231140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5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Treaty of Versailles</a:t>
            </a:r>
            <a:br>
              <a:rPr lang="en-US" sz="3800"/>
            </a:br>
            <a:r>
              <a:rPr lang="en-US" sz="3800"/>
              <a:t>Signed June 28, 1919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1904999"/>
            <a:ext cx="8001000" cy="4405923"/>
          </a:xfrm>
        </p:spPr>
        <p:txBody>
          <a:bodyPr>
            <a:normAutofit lnSpcReduction="10000"/>
          </a:bodyPr>
          <a:lstStyle/>
          <a:p>
            <a:pPr marL="533400" indent="-533400">
              <a:buFont typeface="Wingdings" charset="0"/>
              <a:buAutoNum type="arabicParenR"/>
            </a:pPr>
            <a:r>
              <a:rPr lang="en-US" sz="2800" dirty="0" smtClean="0">
                <a:solidFill>
                  <a:srgbClr val="FF0000"/>
                </a:solidFill>
              </a:rPr>
              <a:t>Germany had to give up territorial provisions in Europe</a:t>
            </a:r>
            <a:endParaRPr lang="en-US" sz="2800" dirty="0">
              <a:solidFill>
                <a:srgbClr val="FF0000"/>
              </a:solidFill>
            </a:endParaRP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Alsace-Lorraine to France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Saar coal mines to France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Germany gave small areas on its border to Denmark and Belgium</a:t>
            </a:r>
          </a:p>
          <a:p>
            <a:pPr marL="533400" indent="-533400">
              <a:buFont typeface="Wingdings" charset="0"/>
              <a:buNone/>
            </a:pPr>
            <a:r>
              <a:rPr lang="en-US" sz="2800" dirty="0"/>
              <a:t>	- Other </a:t>
            </a:r>
            <a:r>
              <a:rPr lang="en-US" sz="2800" dirty="0">
                <a:solidFill>
                  <a:srgbClr val="FF0000"/>
                </a:solidFill>
              </a:rPr>
              <a:t>border changes were made based on nationality</a:t>
            </a:r>
          </a:p>
        </p:txBody>
      </p:sp>
    </p:spTree>
    <p:extLst>
      <p:ext uri="{BB962C8B-B14F-4D97-AF65-F5344CB8AC3E}">
        <p14:creationId xmlns:p14="http://schemas.microsoft.com/office/powerpoint/2010/main" val="267711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map-German Territorial Losses - 1919-1921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610600" cy="601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15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615" y="1582615"/>
            <a:ext cx="8499231" cy="5138616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2) </a:t>
            </a:r>
            <a:r>
              <a:rPr lang="en-US" sz="2800" dirty="0" smtClean="0">
                <a:solidFill>
                  <a:srgbClr val="FF0000"/>
                </a:solidFill>
              </a:rPr>
              <a:t>Germany was forced to give up ALL of its colonial holdings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</a:pPr>
            <a:r>
              <a:rPr lang="en-US" sz="2800" dirty="0"/>
              <a:t>	- Germany had to give up all of its overseas colonies to the Allies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Great </a:t>
            </a:r>
            <a:r>
              <a:rPr lang="en-US" sz="2800" dirty="0">
                <a:solidFill>
                  <a:srgbClr val="FF0000"/>
                </a:solidFill>
              </a:rPr>
              <a:t>Britain &amp; France split </a:t>
            </a:r>
            <a:r>
              <a:rPr lang="en-US" sz="2800" dirty="0" smtClean="0">
                <a:solidFill>
                  <a:srgbClr val="FF0000"/>
                </a:solidFill>
              </a:rPr>
              <a:t>Germany</a:t>
            </a:r>
            <a:r>
              <a:rPr lang="en-US" sz="2800" dirty="0" smtClean="0">
                <a:solidFill>
                  <a:srgbClr val="FF0000"/>
                </a:solidFill>
                <a:latin typeface="Arial"/>
              </a:rPr>
              <a:t>’</a:t>
            </a:r>
            <a:r>
              <a:rPr lang="en-US" sz="2800" dirty="0" smtClean="0">
                <a:solidFill>
                  <a:srgbClr val="FF0000"/>
                </a:solidFill>
              </a:rPr>
              <a:t>s </a:t>
            </a:r>
            <a:r>
              <a:rPr lang="en-US" sz="2800" dirty="0">
                <a:solidFill>
                  <a:srgbClr val="FF0000"/>
                </a:solidFill>
              </a:rPr>
              <a:t>colonies in Africa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Australia took German Pacific islands south of the Equator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Japan took German Pacific islands north of the Equator</a:t>
            </a:r>
          </a:p>
        </p:txBody>
      </p:sp>
    </p:spTree>
    <p:extLst>
      <p:ext uri="{BB962C8B-B14F-4D97-AF65-F5344CB8AC3E}">
        <p14:creationId xmlns:p14="http://schemas.microsoft.com/office/powerpoint/2010/main" val="361388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2" descr="map-League of Nations mandates in Africa"/>
          <p:cNvPicPr>
            <a:picLocks noChangeAspect="1" noChangeArrowheads="1"/>
          </p:cNvPicPr>
          <p:nvPr/>
        </p:nvPicPr>
        <p:blipFill>
          <a:blip r:embed="rId2">
            <a:lum bright="-8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92" y="1573945"/>
            <a:ext cx="7467600" cy="51133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League of Nations Mandates in Africa</a:t>
            </a:r>
          </a:p>
        </p:txBody>
      </p:sp>
    </p:spTree>
    <p:extLst>
      <p:ext uri="{BB962C8B-B14F-4D97-AF65-F5344CB8AC3E}">
        <p14:creationId xmlns:p14="http://schemas.microsoft.com/office/powerpoint/2010/main" val="63969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German Pacific Colonies</a:t>
            </a:r>
            <a:br>
              <a:rPr lang="en-US" sz="3800"/>
            </a:br>
            <a:r>
              <a:rPr lang="en-US" sz="3800"/>
              <a:t>Lost After WWI</a:t>
            </a:r>
          </a:p>
        </p:txBody>
      </p:sp>
      <p:pic>
        <p:nvPicPr>
          <p:cNvPr id="27652" name="Picture 4" descr="map_German Pacific colonies-1914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1312" r="917" b="1613"/>
          <a:stretch>
            <a:fillRect/>
          </a:stretch>
        </p:blipFill>
        <p:spPr bwMode="auto">
          <a:xfrm>
            <a:off x="410308" y="1752600"/>
            <a:ext cx="8428892" cy="46370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04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80308"/>
            <a:ext cx="5715000" cy="500184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3) </a:t>
            </a:r>
            <a:r>
              <a:rPr lang="en-US" sz="2600" dirty="0" smtClean="0">
                <a:solidFill>
                  <a:srgbClr val="FF0000"/>
                </a:solidFill>
              </a:rPr>
              <a:t>Germany was forced to disarm their military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</a:t>
            </a:r>
            <a:r>
              <a:rPr lang="en-US" sz="2600" dirty="0" smtClean="0"/>
              <a:t>German </a:t>
            </a:r>
            <a:r>
              <a:rPr lang="en-US" sz="2600" dirty="0">
                <a:solidFill>
                  <a:srgbClr val="FF0000"/>
                </a:solidFill>
              </a:rPr>
              <a:t>army limited to 100,000 volunteers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</a:t>
            </a:r>
            <a:r>
              <a:rPr lang="en-US" sz="2600" dirty="0">
                <a:solidFill>
                  <a:srgbClr val="FF0000"/>
                </a:solidFill>
              </a:rPr>
              <a:t>Submarines &amp; aircrafts banned </a:t>
            </a:r>
            <a:r>
              <a:rPr lang="en-US" sz="2600" dirty="0"/>
              <a:t>in Germany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Draft banned in Germany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German navy reduced to a few small ships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2600" dirty="0"/>
              <a:t>	- Demilitarization of the Rhineland in Germany</a:t>
            </a:r>
          </a:p>
        </p:txBody>
      </p:sp>
      <p:pic>
        <p:nvPicPr>
          <p:cNvPr id="16389" name="Picture 5" descr="rhine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17077"/>
            <a:ext cx="2962275" cy="459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3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Treaty of Versailles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4) War Guilt Clause and Reparations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</a:t>
            </a:r>
            <a:r>
              <a:rPr lang="en-US" sz="2800" dirty="0">
                <a:solidFill>
                  <a:srgbClr val="FF0000"/>
                </a:solidFill>
              </a:rPr>
              <a:t>Germany had to accept SOLE responsibility for the war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</a:t>
            </a:r>
            <a:r>
              <a:rPr lang="en-US" sz="2800" dirty="0">
                <a:solidFill>
                  <a:srgbClr val="FF0000"/>
                </a:solidFill>
              </a:rPr>
              <a:t>Germany had to pay </a:t>
            </a:r>
            <a:r>
              <a:rPr lang="en-US" sz="2800" b="1" u="sng" dirty="0">
                <a:solidFill>
                  <a:srgbClr val="FF0000"/>
                </a:solidFill>
              </a:rPr>
              <a:t>reparations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= payments for all war damages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14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Versailles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6523" y="1914769"/>
            <a:ext cx="4876800" cy="453072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0"/>
              <a:buNone/>
            </a:pPr>
            <a:r>
              <a:rPr lang="en-US" sz="2800" dirty="0"/>
              <a:t>5) </a:t>
            </a:r>
            <a:r>
              <a:rPr lang="en-US" sz="2800" dirty="0">
                <a:solidFill>
                  <a:srgbClr val="FF0000"/>
                </a:solidFill>
              </a:rPr>
              <a:t>Creation of the League of </a:t>
            </a:r>
            <a:r>
              <a:rPr lang="en-US" sz="2800" dirty="0" smtClean="0">
                <a:solidFill>
                  <a:srgbClr val="FF0000"/>
                </a:solidFill>
              </a:rPr>
              <a:t>Nations </a:t>
            </a:r>
            <a:r>
              <a:rPr lang="en-US" sz="2800" dirty="0" smtClean="0"/>
              <a:t>as a international organization </a:t>
            </a:r>
          </a:p>
          <a:p>
            <a:pPr>
              <a:buFont typeface="Wingdings" charset="0"/>
              <a:buNone/>
            </a:pPr>
            <a:r>
              <a:rPr lang="en-US" sz="2800" dirty="0">
                <a:solidFill>
                  <a:srgbClr val="FF0000"/>
                </a:solidFill>
              </a:rPr>
              <a:t>	</a:t>
            </a:r>
            <a:r>
              <a:rPr lang="en-US" sz="2800" dirty="0" smtClean="0">
                <a:solidFill>
                  <a:srgbClr val="FF0000"/>
                </a:solidFill>
              </a:rPr>
              <a:t>-Intended to maintain world peace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buFont typeface="Wingdings" charset="0"/>
              <a:buNone/>
            </a:pPr>
            <a:r>
              <a:rPr lang="en-US" sz="2800" dirty="0"/>
              <a:t>	- Ended up being very </a:t>
            </a:r>
            <a:r>
              <a:rPr lang="en-US" sz="2800" dirty="0" smtClean="0"/>
              <a:t>weak</a:t>
            </a:r>
          </a:p>
          <a:p>
            <a:pPr>
              <a:buFont typeface="Wingdings" charset="0"/>
              <a:buNone/>
            </a:pPr>
            <a:r>
              <a:rPr lang="en-US" sz="2800" dirty="0"/>
              <a:t>	</a:t>
            </a:r>
            <a:r>
              <a:rPr lang="en-US" sz="2800" dirty="0" smtClean="0"/>
              <a:t>- U.S. Senate refused to join</a:t>
            </a:r>
            <a:endParaRPr lang="en-US" sz="2800" dirty="0"/>
          </a:p>
          <a:p>
            <a:pPr>
              <a:buFont typeface="Wingdings" charset="0"/>
              <a:buNone/>
            </a:pPr>
            <a:r>
              <a:rPr lang="en-US" sz="2800" dirty="0"/>
              <a:t>	- Not enforced well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</a:t>
            </a:r>
            <a:r>
              <a:rPr lang="en-US" sz="2800" dirty="0">
                <a:solidFill>
                  <a:srgbClr val="FF0000"/>
                </a:solidFill>
              </a:rPr>
              <a:t>Not strong enough to stop WWII</a:t>
            </a:r>
          </a:p>
          <a:p>
            <a:pPr>
              <a:buFont typeface="Wingdings" charset="0"/>
              <a:buNone/>
            </a:pPr>
            <a:r>
              <a:rPr lang="en-US" sz="2800" dirty="0"/>
              <a:t>	- Collapsed in 1940</a:t>
            </a:r>
          </a:p>
        </p:txBody>
      </p:sp>
      <p:pic>
        <p:nvPicPr>
          <p:cNvPr id="18437" name="Picture 5" descr="woodrow-wil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14768"/>
            <a:ext cx="3257550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Treaty of Versailles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119923"/>
            <a:ext cx="8001000" cy="41148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Austria-Hungary broke up</a:t>
            </a:r>
          </a:p>
          <a:p>
            <a:r>
              <a:rPr lang="en-US" sz="2800" dirty="0"/>
              <a:t>New nations emerged in Europe out of the old German, Russian, and Austro-Hungarian Empires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</a:t>
            </a:r>
            <a:r>
              <a:rPr lang="en-US" sz="2800" dirty="0"/>
              <a:t> the </a:t>
            </a:r>
            <a:r>
              <a:rPr lang="en-US" sz="2800" dirty="0">
                <a:solidFill>
                  <a:srgbClr val="FF0000"/>
                </a:solidFill>
              </a:rPr>
              <a:t>Middle East</a:t>
            </a:r>
            <a:r>
              <a:rPr lang="en-US" sz="2800" dirty="0"/>
              <a:t>, the </a:t>
            </a:r>
            <a:r>
              <a:rPr lang="en-US" sz="2800" dirty="0">
                <a:solidFill>
                  <a:srgbClr val="FF0000"/>
                </a:solidFill>
              </a:rPr>
              <a:t>Allies divided up </a:t>
            </a:r>
            <a:r>
              <a:rPr lang="en-US" sz="2800" dirty="0"/>
              <a:t>what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was left of the </a:t>
            </a:r>
            <a:r>
              <a:rPr lang="en-US" sz="2800" dirty="0">
                <a:solidFill>
                  <a:srgbClr val="FF0000"/>
                </a:solidFill>
              </a:rPr>
              <a:t>Ottoman Empire</a:t>
            </a:r>
          </a:p>
        </p:txBody>
      </p:sp>
    </p:spTree>
    <p:extLst>
      <p:ext uri="{BB962C8B-B14F-4D97-AF65-F5344CB8AC3E}">
        <p14:creationId xmlns:p14="http://schemas.microsoft.com/office/powerpoint/2010/main" val="229953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Nations: 1923</a:t>
            </a:r>
          </a:p>
        </p:txBody>
      </p:sp>
      <p:pic>
        <p:nvPicPr>
          <p:cNvPr id="29700" name="Picture 3" descr="map-Europe and the Middle East after the Peace Settlements of 1919-1920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"/>
          <a:stretch>
            <a:fillRect/>
          </a:stretch>
        </p:blipFill>
        <p:spPr bwMode="auto">
          <a:xfrm>
            <a:off x="571500" y="1417638"/>
            <a:ext cx="8162192" cy="5026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Paris Peace Conference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1908907"/>
            <a:ext cx="4343400" cy="481232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600" dirty="0"/>
              <a:t>January 1919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Representatives from 27 nations met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No one from Central Powers or Russia invited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5 separate peace treaties signed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Biggest one = Treaty of Versailles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Most </a:t>
            </a:r>
            <a:r>
              <a:rPr lang="en-US" sz="2600" dirty="0"/>
              <a:t>decisions made by the </a:t>
            </a:r>
            <a:r>
              <a:rPr lang="ja-JP" altLang="en-US" sz="2600" dirty="0">
                <a:latin typeface="Arial"/>
              </a:rPr>
              <a:t>“</a:t>
            </a:r>
            <a:r>
              <a:rPr lang="en-US" sz="2600" dirty="0"/>
              <a:t>Big Four</a:t>
            </a:r>
            <a:r>
              <a:rPr lang="ja-JP" altLang="en-US" sz="2600" dirty="0">
                <a:latin typeface="Arial"/>
              </a:rPr>
              <a:t>”</a:t>
            </a:r>
            <a:endParaRPr lang="en-US" sz="2600" dirty="0"/>
          </a:p>
        </p:txBody>
      </p:sp>
      <p:pic>
        <p:nvPicPr>
          <p:cNvPr id="12293" name="Picture 5" descr="C-0002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8907"/>
            <a:ext cx="4191000" cy="45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89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League of Nations Mandates</a:t>
            </a:r>
            <a:br>
              <a:rPr lang="en-US" sz="3800"/>
            </a:br>
            <a:r>
              <a:rPr lang="en-US" sz="3800"/>
              <a:t>in the Middle East</a:t>
            </a:r>
          </a:p>
        </p:txBody>
      </p:sp>
      <p:pic>
        <p:nvPicPr>
          <p:cNvPr id="20484" name="Picture 4" descr="map-Middle East in the 1920s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5105400" cy="4724400"/>
          </a:xfrm>
          <a:prstGeom prst="rect">
            <a:avLst/>
          </a:prstGeom>
          <a:noFill/>
          <a:ln w="9525">
            <a:solidFill>
              <a:srgbClr val="0037A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096000" y="1905000"/>
            <a:ext cx="2590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Mandate = </a:t>
            </a:r>
            <a:r>
              <a:rPr lang="en-US"/>
              <a:t>a territory administered by another country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6460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9924" y="267513"/>
            <a:ext cx="8001000" cy="1143000"/>
          </a:xfrm>
        </p:spPr>
        <p:txBody>
          <a:bodyPr/>
          <a:lstStyle/>
          <a:p>
            <a:r>
              <a:rPr lang="en-US" dirty="0" smtClean="0"/>
              <a:t>Results of WWI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078" y="1758462"/>
            <a:ext cx="8557846" cy="49432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WWI destroyed the lives and homes of millions of people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Many </a:t>
            </a:r>
            <a:r>
              <a:rPr lang="en-US" sz="2600" dirty="0">
                <a:solidFill>
                  <a:srgbClr val="FF0000"/>
                </a:solidFill>
              </a:rPr>
              <a:t>people found themselves</a:t>
            </a:r>
            <a:r>
              <a:rPr lang="en-US" sz="2600" dirty="0"/>
              <a:t> to be </a:t>
            </a:r>
            <a:r>
              <a:rPr lang="en-US" sz="2600" dirty="0">
                <a:solidFill>
                  <a:srgbClr val="FF0000"/>
                </a:solidFill>
              </a:rPr>
              <a:t>minorities in newly formed nations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Many people who thought they would become citizens of independent nations saw their dreams dashed</a:t>
            </a:r>
          </a:p>
          <a:p>
            <a:pPr>
              <a:lnSpc>
                <a:spcPct val="90000"/>
              </a:lnSpc>
            </a:pPr>
            <a:r>
              <a:rPr lang="en-US" sz="2600" dirty="0"/>
              <a:t>Losing side </a:t>
            </a:r>
            <a:r>
              <a:rPr lang="en-US" sz="2600" dirty="0" smtClean="0"/>
              <a:t>was </a:t>
            </a:r>
            <a:r>
              <a:rPr lang="en-US" sz="2600" dirty="0"/>
              <a:t>bitter about the outcome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Most bitter country after WWI = Germany</a:t>
            </a:r>
          </a:p>
          <a:p>
            <a:pPr lvl="1">
              <a:lnSpc>
                <a:spcPct val="90000"/>
              </a:lnSpc>
            </a:pPr>
            <a:r>
              <a:rPr lang="en-US" sz="2600" dirty="0"/>
              <a:t>Left weak and humiliated as a result of the Treaty of Versailles</a:t>
            </a:r>
          </a:p>
        </p:txBody>
      </p:sp>
    </p:spTree>
    <p:extLst>
      <p:ext uri="{BB962C8B-B14F-4D97-AF65-F5344CB8AC3E}">
        <p14:creationId xmlns:p14="http://schemas.microsoft.com/office/powerpoint/2010/main" val="49187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Social Results</a:t>
            </a:r>
          </a:p>
          <a:p>
            <a:pPr lvl="1"/>
            <a:r>
              <a:rPr lang="en-US" sz="2800" dirty="0" smtClean="0"/>
              <a:t>10 </a:t>
            </a:r>
            <a:r>
              <a:rPr lang="en-US" sz="2800" dirty="0"/>
              <a:t>million soldiers killed</a:t>
            </a:r>
          </a:p>
          <a:p>
            <a:pPr lvl="1"/>
            <a:r>
              <a:rPr lang="en-US" sz="2800" dirty="0"/>
              <a:t>20 million soldiers wounded</a:t>
            </a:r>
          </a:p>
          <a:p>
            <a:pPr lvl="1"/>
            <a:r>
              <a:rPr lang="en-US" sz="2800" dirty="0"/>
              <a:t>13 million civilians died = from getting caught up in the war, disease, </a:t>
            </a:r>
            <a:r>
              <a:rPr lang="en-US" sz="2800" dirty="0" smtClean="0"/>
              <a:t>starvation, etc.</a:t>
            </a:r>
            <a:endParaRPr lang="en-US" sz="2800" dirty="0"/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World left with hatred, intolerance, and extreme nationalism</a:t>
            </a:r>
          </a:p>
        </p:txBody>
      </p:sp>
    </p:spTree>
    <p:extLst>
      <p:ext uri="{BB962C8B-B14F-4D97-AF65-F5344CB8AC3E}">
        <p14:creationId xmlns:p14="http://schemas.microsoft.com/office/powerpoint/2010/main" val="28195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500" y="2041768"/>
            <a:ext cx="8001000" cy="4405923"/>
          </a:xfrm>
        </p:spPr>
        <p:txBody>
          <a:bodyPr>
            <a:normAutofit/>
          </a:bodyPr>
          <a:lstStyle/>
          <a:p>
            <a:r>
              <a:rPr lang="en-US" sz="2800" dirty="0"/>
              <a:t>Political Results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U.S. emerged as a leading world power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Breakdown of empires &amp; monarchies</a:t>
            </a:r>
          </a:p>
          <a:p>
            <a:pPr lvl="1"/>
            <a:r>
              <a:rPr lang="en-US" sz="2800" dirty="0"/>
              <a:t>New countries emerged in Europe</a:t>
            </a:r>
          </a:p>
          <a:p>
            <a:pPr lvl="1"/>
            <a:r>
              <a:rPr lang="en-US" sz="2800" dirty="0"/>
              <a:t>Many European countries would eventually turn to dictatorship</a:t>
            </a:r>
          </a:p>
          <a:p>
            <a:pPr lvl="2"/>
            <a:r>
              <a:rPr lang="en-US" sz="2800" dirty="0"/>
              <a:t>Italy, Germany, and Russia</a:t>
            </a:r>
          </a:p>
        </p:txBody>
      </p:sp>
    </p:spTree>
    <p:extLst>
      <p:ext uri="{BB962C8B-B14F-4D97-AF65-F5344CB8AC3E}">
        <p14:creationId xmlns:p14="http://schemas.microsoft.com/office/powerpoint/2010/main" val="21911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of </a:t>
            </a:r>
            <a:r>
              <a:rPr lang="en-US" dirty="0" smtClean="0"/>
              <a:t>WWI</a:t>
            </a:r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Economic Results</a:t>
            </a:r>
          </a:p>
          <a:p>
            <a:pPr lvl="1"/>
            <a:r>
              <a:rPr lang="en-US" sz="2800" dirty="0"/>
              <a:t>Total cost of WWI = $350 billion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Taxes increased in Europe to pay for the war</a:t>
            </a:r>
          </a:p>
          <a:p>
            <a:pPr lvl="1"/>
            <a:r>
              <a:rPr lang="en-US" sz="2800" dirty="0">
                <a:solidFill>
                  <a:srgbClr val="FF0000"/>
                </a:solidFill>
              </a:rPr>
              <a:t>International trade declined</a:t>
            </a:r>
          </a:p>
          <a:p>
            <a:pPr lvl="1"/>
            <a:r>
              <a:rPr lang="en-US" sz="2800" dirty="0"/>
              <a:t>Economic issues eventually led to the Great Depression</a:t>
            </a:r>
          </a:p>
          <a:p>
            <a:pPr lvl="2"/>
            <a:r>
              <a:rPr lang="en-US" sz="2800" dirty="0"/>
              <a:t>Worldwide – not just in the U.S.</a:t>
            </a:r>
          </a:p>
        </p:txBody>
      </p:sp>
    </p:spTree>
    <p:extLst>
      <p:ext uri="{BB962C8B-B14F-4D97-AF65-F5344CB8AC3E}">
        <p14:creationId xmlns:p14="http://schemas.microsoft.com/office/powerpoint/2010/main" val="291963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15" name="Text Box 3"/>
          <p:cNvSpPr txBox="1">
            <a:spLocks/>
          </p:cNvSpPr>
          <p:nvPr/>
        </p:nvSpPr>
        <p:spPr bwMode="auto">
          <a:xfrm>
            <a:off x="4473843" y="5474494"/>
            <a:ext cx="44958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 dirty="0"/>
              <a:t>Street car conductor</a:t>
            </a:r>
            <a:r>
              <a:rPr lang="en-US" altLang="en-US" dirty="0"/>
              <a:t> </a:t>
            </a:r>
            <a:r>
              <a:rPr lang="en-US" altLang="en-US" sz="2000" dirty="0"/>
              <a:t>from Seattle not allowing passengers aboard without a mask in 1918.</a:t>
            </a:r>
            <a:endParaRPr lang="en-US" altLang="en-US" dirty="0"/>
          </a:p>
        </p:txBody>
      </p:sp>
      <p:sp>
        <p:nvSpPr>
          <p:cNvPr id="627717" name="Text Box 5"/>
          <p:cNvSpPr txBox="1">
            <a:spLocks/>
          </p:cNvSpPr>
          <p:nvPr/>
        </p:nvSpPr>
        <p:spPr bwMode="auto">
          <a:xfrm>
            <a:off x="5927725" y="1858963"/>
            <a:ext cx="2301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627718" name="Text Box 6"/>
          <p:cNvSpPr txBox="1">
            <a:spLocks/>
          </p:cNvSpPr>
          <p:nvPr/>
        </p:nvSpPr>
        <p:spPr bwMode="auto">
          <a:xfrm>
            <a:off x="381000" y="685800"/>
            <a:ext cx="3962400" cy="6986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dirty="0">
                <a:solidFill>
                  <a:schemeClr val="accent2"/>
                </a:solidFill>
              </a:rPr>
              <a:t>Historical factors</a:t>
            </a:r>
            <a:r>
              <a:rPr lang="en-US" altLang="en-US" sz="2800" dirty="0"/>
              <a:t> may have also contributed to the </a:t>
            </a:r>
            <a:r>
              <a:rPr lang="en-US" altLang="en-US" sz="2800" dirty="0">
                <a:solidFill>
                  <a:srgbClr val="FF0000"/>
                </a:solidFill>
              </a:rPr>
              <a:t>spread of the </a:t>
            </a:r>
          </a:p>
          <a:p>
            <a:r>
              <a:rPr lang="en-US" altLang="en-US" sz="2800" dirty="0">
                <a:solidFill>
                  <a:srgbClr val="FF0000"/>
                </a:solidFill>
              </a:rPr>
              <a:t>1918 -1919 flu:</a:t>
            </a:r>
          </a:p>
          <a:p>
            <a:endParaRPr lang="en-US" altLang="en-US" sz="2800" dirty="0"/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dirty="0"/>
              <a:t> Global </a:t>
            </a:r>
            <a:r>
              <a:rPr lang="en-US" altLang="en-US" sz="2800" dirty="0">
                <a:solidFill>
                  <a:srgbClr val="FF0000"/>
                </a:solidFill>
              </a:rPr>
              <a:t>war moving people great distances</a:t>
            </a:r>
          </a:p>
          <a:p>
            <a:pPr>
              <a:buFont typeface="Times" panose="02020603050405020304" pitchFamily="18" charset="0"/>
              <a:buNone/>
            </a:pPr>
            <a:endParaRPr lang="en-US" altLang="en-US" sz="2800" dirty="0"/>
          </a:p>
          <a:p>
            <a:pPr>
              <a:buFont typeface="Times" panose="02020603050405020304" pitchFamily="18" charset="0"/>
              <a:buChar char="•"/>
            </a:pP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FF0000"/>
                </a:solidFill>
              </a:rPr>
              <a:t>Crowded</a:t>
            </a:r>
            <a:r>
              <a:rPr lang="en-US" altLang="en-US" sz="2800" dirty="0"/>
              <a:t> conditions in </a:t>
            </a:r>
            <a:r>
              <a:rPr lang="en-US" altLang="en-US" sz="2800" dirty="0">
                <a:solidFill>
                  <a:srgbClr val="FF0000"/>
                </a:solidFill>
              </a:rPr>
              <a:t>troop </a:t>
            </a:r>
            <a:r>
              <a:rPr lang="en-US" altLang="en-US" sz="2800" dirty="0" smtClean="0">
                <a:solidFill>
                  <a:srgbClr val="FF0000"/>
                </a:solidFill>
              </a:rPr>
              <a:t>ships</a:t>
            </a:r>
          </a:p>
          <a:p>
            <a:pPr>
              <a:buFont typeface="Times" panose="02020603050405020304" pitchFamily="18" charset="0"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 typeface="Times" panose="02020603050405020304" pitchFamily="18" charset="0"/>
              <a:buChar char="•"/>
            </a:pPr>
            <a:r>
              <a:rPr lang="en-US" sz="2800" dirty="0">
                <a:solidFill>
                  <a:srgbClr val="FF0000"/>
                </a:solidFill>
              </a:rPr>
              <a:t>Modern transportation made it easier </a:t>
            </a:r>
            <a:r>
              <a:rPr lang="en-US" sz="2800" dirty="0"/>
              <a:t>to spread the </a:t>
            </a:r>
            <a:r>
              <a:rPr lang="en-US" sz="2800" dirty="0" smtClean="0"/>
              <a:t>flu</a:t>
            </a:r>
            <a:endParaRPr lang="en-US" sz="2800" dirty="0"/>
          </a:p>
          <a:p>
            <a:pPr>
              <a:buFont typeface="Times" panose="02020603050405020304" pitchFamily="18" charset="0"/>
              <a:buChar char="•"/>
            </a:pPr>
            <a:endParaRPr lang="en-US" altLang="en-US" sz="2800" dirty="0">
              <a:solidFill>
                <a:srgbClr val="FF0000"/>
              </a:solidFill>
            </a:endParaRPr>
          </a:p>
          <a:p>
            <a:pPr>
              <a:buFont typeface="Times" panose="02020603050405020304" pitchFamily="18" charset="0"/>
              <a:buChar char="•"/>
            </a:pPr>
            <a:endParaRPr lang="en-US" alt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386" y="0"/>
            <a:ext cx="3650714" cy="50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467600" cy="1516063"/>
          </a:xfrm>
        </p:spPr>
        <p:txBody>
          <a:bodyPr/>
          <a:lstStyle/>
          <a:p>
            <a:r>
              <a:rPr lang="en-US" altLang="en-US">
                <a:solidFill>
                  <a:schemeClr val="accent2"/>
                </a:solidFill>
              </a:rPr>
              <a:t>1918 Flu Pandemic Facts:</a:t>
            </a:r>
            <a:endParaRPr lang="en-US" altLang="en-US"/>
          </a:p>
        </p:txBody>
      </p:sp>
      <p:sp>
        <p:nvSpPr>
          <p:cNvPr id="624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9144000" cy="4352260"/>
          </a:xfrm>
        </p:spPr>
        <p:txBody>
          <a:bodyPr>
            <a:noAutofit/>
          </a:bodyPr>
          <a:lstStyle/>
          <a:p>
            <a:r>
              <a:rPr lang="en-US" altLang="en-US" sz="2200" dirty="0"/>
              <a:t>The flu </a:t>
            </a:r>
            <a:r>
              <a:rPr lang="en-US" altLang="en-US" sz="2200" dirty="0">
                <a:solidFill>
                  <a:srgbClr val="FF0000"/>
                </a:solidFill>
              </a:rPr>
              <a:t>targeted the young and healthy</a:t>
            </a:r>
            <a:r>
              <a:rPr lang="en-US" altLang="en-US" sz="2200" dirty="0"/>
              <a:t>.</a:t>
            </a:r>
          </a:p>
          <a:p>
            <a:r>
              <a:rPr lang="en-US" altLang="en-US" sz="2200" dirty="0"/>
              <a:t>Half of all deaths in 1918 were of people between twenty and forty</a:t>
            </a:r>
            <a:endParaRPr lang="en-US" altLang="en-US" sz="2200" dirty="0" smtClean="0"/>
          </a:p>
          <a:p>
            <a:pPr>
              <a:lnSpc>
                <a:spcPct val="90000"/>
              </a:lnSpc>
              <a:buSzPct val="101000"/>
            </a:pPr>
            <a:r>
              <a:rPr lang="en-US" altLang="en-US" sz="2200" dirty="0" smtClean="0"/>
              <a:t>May </a:t>
            </a:r>
            <a:r>
              <a:rPr lang="en-US" altLang="en-US" sz="2200" dirty="0"/>
              <a:t>have killed as many people as the Black Death- bubonic </a:t>
            </a:r>
            <a:r>
              <a:rPr lang="en-US" altLang="en-US" sz="2200" dirty="0" smtClean="0"/>
              <a:t>plague</a:t>
            </a:r>
            <a:endParaRPr lang="en-US" altLang="en-US" sz="2200" dirty="0"/>
          </a:p>
          <a:p>
            <a:pPr>
              <a:lnSpc>
                <a:spcPct val="90000"/>
              </a:lnSpc>
              <a:buSzPct val="101000"/>
            </a:pPr>
            <a:r>
              <a:rPr lang="en-US" altLang="en-US" sz="2200" dirty="0"/>
              <a:t>It killed between 2 and 20 %  of those infected; normal mortality rate is 0.1 </a:t>
            </a:r>
            <a:r>
              <a:rPr lang="en-US" altLang="en-US" sz="2200" dirty="0" smtClean="0"/>
              <a:t>%</a:t>
            </a:r>
            <a:endParaRPr lang="en-US" altLang="en-US" sz="2200" dirty="0"/>
          </a:p>
          <a:p>
            <a:pPr>
              <a:lnSpc>
                <a:spcPct val="90000"/>
              </a:lnSpc>
              <a:buSzPct val="101000"/>
            </a:pPr>
            <a:r>
              <a:rPr lang="en-US" altLang="en-US" sz="2200" dirty="0"/>
              <a:t>It </a:t>
            </a:r>
            <a:r>
              <a:rPr lang="en-US" altLang="en-US" sz="2200" dirty="0" smtClean="0"/>
              <a:t>may have killed </a:t>
            </a:r>
            <a:r>
              <a:rPr lang="en-US" altLang="en-US" sz="2200" dirty="0"/>
              <a:t>as many as 25 million in the first </a:t>
            </a:r>
            <a:r>
              <a:rPr lang="en-US" altLang="en-US" sz="2200" i="1" dirty="0"/>
              <a:t>25 weeks</a:t>
            </a:r>
            <a:r>
              <a:rPr lang="en-US" altLang="en-US" sz="2200" dirty="0"/>
              <a:t>, whereas HIV/AIDS has killed 25 million in the first 25 years</a:t>
            </a:r>
            <a:r>
              <a:rPr lang="en-US" altLang="en-US" sz="2200" dirty="0" smtClean="0"/>
              <a:t>.</a:t>
            </a:r>
            <a:endParaRPr lang="en-US" altLang="en-US" sz="2200" dirty="0"/>
          </a:p>
          <a:p>
            <a:r>
              <a:rPr lang="en-US" altLang="en-US" sz="2200" dirty="0"/>
              <a:t>The pandemic </a:t>
            </a:r>
            <a:r>
              <a:rPr lang="en-US" altLang="en-US" sz="2200" dirty="0">
                <a:solidFill>
                  <a:srgbClr val="FF0000"/>
                </a:solidFill>
              </a:rPr>
              <a:t>caused large business failures and stunted economic growth </a:t>
            </a:r>
            <a:r>
              <a:rPr lang="en-US" altLang="en-US" sz="2200" dirty="0"/>
              <a:t>years after.</a:t>
            </a:r>
          </a:p>
          <a:p>
            <a:pPr marL="0" indent="0">
              <a:lnSpc>
                <a:spcPct val="90000"/>
              </a:lnSpc>
              <a:buSzPct val="101000"/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95440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3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Big Four</a:t>
            </a:r>
            <a:r>
              <a:rPr lang="ja-JP" altLang="en-US">
                <a:latin typeface="Arial"/>
              </a:rPr>
              <a:t>”</a:t>
            </a:r>
            <a:endParaRPr lang="en-US"/>
          </a:p>
        </p:txBody>
      </p:sp>
      <p:pic>
        <p:nvPicPr>
          <p:cNvPr id="13317" name="Picture 5" descr="woodrow_wilson_191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0990">
            <a:off x="571501" y="1501357"/>
            <a:ext cx="18653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71231" y="4114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President Woodrow Wilson (U.S.)</a:t>
            </a:r>
          </a:p>
        </p:txBody>
      </p:sp>
      <p:pic>
        <p:nvPicPr>
          <p:cNvPr id="13320" name="Picture 8" descr="Da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2661">
            <a:off x="2733431" y="3559679"/>
            <a:ext cx="1779588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58036" y="5942013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David Lloyd George (Britain)</a:t>
            </a:r>
          </a:p>
        </p:txBody>
      </p:sp>
      <p:pic>
        <p:nvPicPr>
          <p:cNvPr id="13323" name="Picture 11" descr="Lansing_Orla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7786">
            <a:off x="4606804" y="1417638"/>
            <a:ext cx="2057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4606804" y="3755537"/>
            <a:ext cx="223324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Vittorio Orlando (Italy)</a:t>
            </a:r>
          </a:p>
        </p:txBody>
      </p:sp>
      <p:pic>
        <p:nvPicPr>
          <p:cNvPr id="13328" name="Picture 16" descr="ambrosius_fig06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819">
            <a:off x="6664204" y="3712368"/>
            <a:ext cx="2128838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506308" y="5799931"/>
            <a:ext cx="248529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Prime Minister Georges </a:t>
            </a:r>
            <a:r>
              <a:rPr lang="en-US" dirty="0" err="1"/>
              <a:t>Clemceau</a:t>
            </a:r>
            <a:r>
              <a:rPr lang="en-US" dirty="0"/>
              <a:t> (</a:t>
            </a:r>
            <a:r>
              <a:rPr lang="en-US" dirty="0" smtClean="0"/>
              <a:t>France)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5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Syn</a:t>
            </a:r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dirty="0" err="1" smtClean="0"/>
              <a:t>hesis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Thursday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a synthesis statement for the following topic:</a:t>
            </a:r>
          </a:p>
          <a:p>
            <a:r>
              <a:rPr lang="en-US" dirty="0"/>
              <a:t>(Make the connection and explain it!)</a:t>
            </a:r>
          </a:p>
          <a:p>
            <a:endParaRPr lang="en-US" dirty="0"/>
          </a:p>
          <a:p>
            <a:r>
              <a:rPr lang="en-US" dirty="0" smtClean="0"/>
              <a:t>The social and political effects of the Triangular Trade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Answers Vary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63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WWBAT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smtClean="0">
                <a:solidFill>
                  <a:srgbClr val="FF0000"/>
                </a:solidFill>
              </a:rPr>
              <a:t>Discuss the effects of WWI and the Rise of the Great Depression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7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4/20/2017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Results of WWI and The Great Depression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will be </a:t>
            </a:r>
            <a:r>
              <a:rPr lang="en-US" dirty="0" smtClean="0"/>
              <a:t>two pages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65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4/20/2017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Ism Chart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This will be </a:t>
            </a:r>
            <a:r>
              <a:rPr lang="en-US" dirty="0" smtClean="0"/>
              <a:t>two pages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5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9047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90473" y="0"/>
            <a:ext cx="4590473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097" y="0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Treaty of Versaille</a:t>
            </a:r>
            <a:r>
              <a:rPr lang="en-US" dirty="0"/>
              <a:t>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5570" y="4897"/>
            <a:ext cx="3220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Results of WWI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-9175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Lead up to the Great Depression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341680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Capitalism Challenged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-85606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New Deal</a:t>
            </a:r>
            <a:endParaRPr lang="en-US" dirty="0"/>
          </a:p>
        </p:txBody>
      </p:sp>
      <p:cxnSp>
        <p:nvCxnSpPr>
          <p:cNvPr id="7" name="Straight Connector 6"/>
          <p:cNvCxnSpPr>
            <a:stCxn id="5" idx="1"/>
            <a:endCxn id="16" idx="3"/>
          </p:cNvCxnSpPr>
          <p:nvPr/>
        </p:nvCxnSpPr>
        <p:spPr>
          <a:xfrm>
            <a:off x="0" y="34290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72000" y="341680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to WWII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1537</TotalTime>
  <Words>670</Words>
  <Application>Microsoft Office PowerPoint</Application>
  <PresentationFormat>On-screen Show (4:3)</PresentationFormat>
  <Paragraphs>125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Travelogue</vt:lpstr>
      <vt:lpstr>Wilson’s 14 Points: Trying to Restore the Peace</vt:lpstr>
      <vt:lpstr>Paris Peace Conference</vt:lpstr>
      <vt:lpstr>The “Big Four”</vt:lpstr>
      <vt:lpstr>SynThesis Thursday Bellwork</vt:lpstr>
      <vt:lpstr>Objective</vt:lpstr>
      <vt:lpstr>Interactive notebook Setup</vt:lpstr>
      <vt:lpstr>Interactive notebook Setup</vt:lpstr>
      <vt:lpstr>PowerPoint Presentation</vt:lpstr>
      <vt:lpstr>PowerPoint Presentation</vt:lpstr>
      <vt:lpstr>Treaty of Versailles Signed June 28, 1919</vt:lpstr>
      <vt:lpstr>PowerPoint Presentation</vt:lpstr>
      <vt:lpstr>Treaty of Versailles</vt:lpstr>
      <vt:lpstr>League of Nations Mandates in Africa</vt:lpstr>
      <vt:lpstr>German Pacific Colonies Lost After WWI</vt:lpstr>
      <vt:lpstr>Treaty of Versailles</vt:lpstr>
      <vt:lpstr>Treaty of Versailles</vt:lpstr>
      <vt:lpstr>Treaty of Versailles</vt:lpstr>
      <vt:lpstr>Treaty of Versailles</vt:lpstr>
      <vt:lpstr>New Nations: 1923</vt:lpstr>
      <vt:lpstr>League of Nations Mandates in the Middle East</vt:lpstr>
      <vt:lpstr>Results of WWI</vt:lpstr>
      <vt:lpstr>Results of WWI</vt:lpstr>
      <vt:lpstr>Results of WWI</vt:lpstr>
      <vt:lpstr>Results of WWI</vt:lpstr>
      <vt:lpstr>PowerPoint Presentation</vt:lpstr>
      <vt:lpstr>1918 Flu Pandemic Facts:</vt:lpstr>
      <vt:lpstr>PowerPoint Presentation</vt:lpstr>
    </vt:vector>
  </TitlesOfParts>
  <Company>Griffin-Spalding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 (1914-1918)</dc:title>
  <dc:creator>Elise Cona</dc:creator>
  <cp:lastModifiedBy>Pfannenstiel, Andrew</cp:lastModifiedBy>
  <cp:revision>51</cp:revision>
  <dcterms:created xsi:type="dcterms:W3CDTF">2012-03-18T17:47:45Z</dcterms:created>
  <dcterms:modified xsi:type="dcterms:W3CDTF">2017-04-20T23:42:43Z</dcterms:modified>
</cp:coreProperties>
</file>