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8" r:id="rId2"/>
    <p:sldId id="308" r:id="rId3"/>
    <p:sldId id="264" r:id="rId4"/>
    <p:sldId id="265" r:id="rId5"/>
    <p:sldId id="293" r:id="rId6"/>
    <p:sldId id="268" r:id="rId7"/>
    <p:sldId id="300" r:id="rId8"/>
    <p:sldId id="266" r:id="rId9"/>
    <p:sldId id="303" r:id="rId10"/>
    <p:sldId id="304" r:id="rId11"/>
    <p:sldId id="305" r:id="rId12"/>
    <p:sldId id="306" r:id="rId13"/>
    <p:sldId id="307" r:id="rId14"/>
    <p:sldId id="274" r:id="rId15"/>
    <p:sldId id="275" r:id="rId16"/>
    <p:sldId id="278" r:id="rId17"/>
    <p:sldId id="276" r:id="rId18"/>
    <p:sldId id="277" r:id="rId19"/>
    <p:sldId id="279" r:id="rId20"/>
    <p:sldId id="280" r:id="rId21"/>
    <p:sldId id="294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72B5-07B4-42E9-85DD-521A524D8DF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95D76-F7F4-4F34-AC93-1D842F1C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0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137EFD-F468-4316-BB91-EBF3900E67F8}" type="datetime1">
              <a:rPr lang="en-US" smtClean="0"/>
              <a:t>8/21/2019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/>
              <a:t>E. Napp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B38C-C709-42BB-A687-AD968975470F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Napp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6757-1461-49A0-89D2-820F9C43C2F0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Napp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92E07D-E98F-40AF-9591-F029F7FFCF65}" type="datetime1">
              <a:rPr lang="en-US" smtClean="0"/>
              <a:t>8/21/2019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E. Napp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B98F58-A310-41E7-B228-1ECB4696BC97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/>
              <a:t>E. Napp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0FC3-4A8D-4EB5-8948-C817980ED60C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Napp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FDBB-EC1D-485C-8B29-A4CA1AEBA5D2}" type="datetime1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Napp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FDF0D4-FFE4-4C7C-BB39-FD8CDE911E30}" type="datetime1">
              <a:rPr lang="en-US" smtClean="0"/>
              <a:t>8/21/2019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E. Napp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77D0-68D5-4BCA-8970-F778FEE86573}" type="datetime1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Napp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CF0BDC-B79A-4DD9-8B13-AEB4F42B960E}" type="datetime1">
              <a:rPr lang="en-US" smtClean="0"/>
              <a:t>8/21/2019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E. Napp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FB1F34-B075-4084-981E-808DDA9BEE5B}" type="datetime1">
              <a:rPr lang="en-US" smtClean="0"/>
              <a:t>8/21/2019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E. Napp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354383-FF3D-462C-976D-425903C8324C}" type="datetime1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E. Napp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allpaper-s.org/11_~_Yin-Yang_Symbo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Interactive Notebook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8/21/2019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Confucianism and Daoism Main Ideas</a:t>
            </a:r>
          </a:p>
          <a:p>
            <a:r>
              <a:rPr lang="en-US" dirty="0"/>
              <a:t>This will be one 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E. Napp</a:t>
            </a:r>
          </a:p>
        </p:txBody>
      </p:sp>
    </p:spTree>
    <p:extLst>
      <p:ext uri="{BB962C8B-B14F-4D97-AF65-F5344CB8AC3E}">
        <p14:creationId xmlns:p14="http://schemas.microsoft.com/office/powerpoint/2010/main" val="28219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Confucianism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 Father &amp; Son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“…Being good as a son and obedient as a young man is, perhaps, the root of a man’s character.” 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“Simply by being a good son and friendly to his brothers a man can exert an influence upon government.”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E. Napp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Confucianism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3. Elder Brother &amp; Younger </a:t>
            </a:r>
            <a:r>
              <a:rPr lang="en-US" dirty="0" smtClean="0">
                <a:solidFill>
                  <a:srgbClr val="FF0000"/>
                </a:solidFill>
              </a:rPr>
              <a:t>Brother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• </a:t>
            </a:r>
            <a:r>
              <a:rPr lang="en-US" dirty="0" err="1"/>
              <a:t>Ju</a:t>
            </a:r>
            <a:r>
              <a:rPr lang="en-US" dirty="0"/>
              <a:t> Yu asked the Master, “Should one immediately put into practice what one has heard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Confucius responded </a:t>
            </a:r>
            <a:r>
              <a:rPr lang="en-US" dirty="0"/>
              <a:t>“As your father and elder brothers are still alive, you are hardly in a position immediately to put into practice what you have heard.”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E. Napp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Confucianism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4. Husband Wife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“In one’s household, it is the women and the small men that are difficult to deal with. If you let them get too close, they become insolent (disrespectful). If you keep them at a distance, they complain.”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E. Napp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Confucianism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5. Friend &amp; Friends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“Do </a:t>
            </a:r>
            <a:r>
              <a:rPr lang="en-US" dirty="0"/>
              <a:t>not accept as friend anyone who is not as good as you. When you make a mistake do not be afraid of mending your ways.”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E. Napp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Daoism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Daoism is often </a:t>
            </a:r>
            <a:r>
              <a:rPr lang="en-US" dirty="0">
                <a:solidFill>
                  <a:srgbClr val="FF0000"/>
                </a:solidFill>
              </a:rPr>
              <a:t>associated with Laozi in 6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cent</a:t>
            </a:r>
          </a:p>
          <a:p>
            <a:r>
              <a:rPr lang="en-US" dirty="0"/>
              <a:t>According to tradition, Laozi was a sixth-century BCE archivist</a:t>
            </a:r>
          </a:p>
          <a:p>
            <a:r>
              <a:rPr lang="en-US" dirty="0"/>
              <a:t>Credited with writing the Daodejing (Tao Te Ching)=main text</a:t>
            </a:r>
          </a:p>
          <a:p>
            <a:r>
              <a:rPr lang="en-US" dirty="0"/>
              <a:t>Afterwards, it was rumored that Laozi abandoned civilization to live in nature</a:t>
            </a:r>
          </a:p>
          <a:p>
            <a:r>
              <a:rPr lang="en-US" dirty="0"/>
              <a:t>Daoist ideas were later-expressed in a more explicit fashion by the philosopher Zhuangzi (369-286 BCE)</a:t>
            </a:r>
          </a:p>
        </p:txBody>
      </p:sp>
      <p:pic>
        <p:nvPicPr>
          <p:cNvPr id="10242" name="Picture 2" descr="http://darkwing.uoregon.edu/~inaasim/Foundations/laoz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33100"/>
            <a:ext cx="1257300" cy="162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herwoodinstitute.files.wordpress.com/2010/02/wangwei_pai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933825"/>
            <a:ext cx="3905250" cy="2924175"/>
          </a:xfrm>
          <a:prstGeom prst="rect">
            <a:avLst/>
          </a:prstGeom>
          <a:noFill/>
        </p:spPr>
      </p:pic>
      <p:pic>
        <p:nvPicPr>
          <p:cNvPr id="9220" name="Picture 4" descr="http://fineartamerica.com/images-medium/1-waterfall-kathryn-gord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391477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724400" cy="616915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central concept </a:t>
            </a:r>
            <a:r>
              <a:rPr lang="en-US" dirty="0"/>
              <a:t>of Daoism </a:t>
            </a:r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the </a:t>
            </a:r>
            <a:r>
              <a:rPr lang="en-US" i="1" dirty="0">
                <a:solidFill>
                  <a:srgbClr val="FF0000"/>
                </a:solidFill>
              </a:rPr>
              <a:t>Dao(WAY)</a:t>
            </a:r>
          </a:p>
          <a:p>
            <a:pPr lvl="1"/>
            <a:r>
              <a:rPr lang="en-US" dirty="0"/>
              <a:t>The original force of the cosmos that is an eternal and </a:t>
            </a:r>
            <a:r>
              <a:rPr lang="en-US" dirty="0">
                <a:solidFill>
                  <a:srgbClr val="FF0000"/>
                </a:solidFill>
              </a:rPr>
              <a:t>unchanging principle that governs all the workings of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world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Daoism </a:t>
            </a:r>
            <a:r>
              <a:rPr lang="en-US" dirty="0">
                <a:solidFill>
                  <a:srgbClr val="FF0000"/>
                </a:solidFill>
              </a:rPr>
              <a:t>encouraged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withdrawal from </a:t>
            </a:r>
            <a:r>
              <a:rPr lang="en-US" dirty="0"/>
              <a:t>the world of </a:t>
            </a:r>
            <a:r>
              <a:rPr lang="en-US" dirty="0">
                <a:solidFill>
                  <a:srgbClr val="FF0000"/>
                </a:solidFill>
              </a:rPr>
              <a:t>political and social activism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Called </a:t>
            </a:r>
            <a:r>
              <a:rPr lang="en-US" dirty="0" err="1">
                <a:solidFill>
                  <a:srgbClr val="FF0000"/>
                </a:solidFill>
              </a:rPr>
              <a:t>wuwei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Daoism encouraged people to live in nature and to live naturally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www.toddborg.com/Images/Sung%20Dynasty%20Landscape%20Ex%20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9" y="304800"/>
            <a:ext cx="3286125" cy="5257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-365818"/>
            <a:ext cx="7608467" cy="1341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6245352"/>
          </a:xfrm>
        </p:spPr>
        <p:txBody>
          <a:bodyPr/>
          <a:lstStyle/>
          <a:p>
            <a:r>
              <a:rPr lang="en-US" dirty="0" err="1" smtClean="0"/>
              <a:t>Daoists</a:t>
            </a:r>
            <a:r>
              <a:rPr lang="en-US" dirty="0" smtClean="0"/>
              <a:t> </a:t>
            </a:r>
            <a:r>
              <a:rPr lang="en-US" dirty="0"/>
              <a:t>viewed </a:t>
            </a:r>
            <a:r>
              <a:rPr lang="en-US" dirty="0">
                <a:solidFill>
                  <a:srgbClr val="FF0000"/>
                </a:solidFill>
              </a:rPr>
              <a:t>education and </a:t>
            </a:r>
            <a:r>
              <a:rPr lang="en-US" dirty="0" smtClean="0">
                <a:solidFill>
                  <a:srgbClr val="FF0000"/>
                </a:solidFill>
              </a:rPr>
              <a:t>desiring moral improvement </a:t>
            </a:r>
            <a:r>
              <a:rPr lang="en-US" dirty="0"/>
              <a:t>as </a:t>
            </a:r>
            <a:r>
              <a:rPr lang="en-US" dirty="0" smtClean="0">
                <a:solidFill>
                  <a:srgbClr val="FF0000"/>
                </a:solidFill>
              </a:rPr>
              <a:t>useless </a:t>
            </a:r>
          </a:p>
          <a:p>
            <a:r>
              <a:rPr lang="en-US" dirty="0" smtClean="0"/>
              <a:t>Opposed </a:t>
            </a:r>
            <a:r>
              <a:rPr lang="en-US" dirty="0"/>
              <a:t>many Confucian ideas</a:t>
            </a:r>
          </a:p>
          <a:p>
            <a:r>
              <a:rPr lang="en-US" dirty="0"/>
              <a:t>Believed that striving made things worse</a:t>
            </a:r>
          </a:p>
          <a:p>
            <a:r>
              <a:rPr lang="en-US" dirty="0"/>
              <a:t>In the face of disorder and chaos, urged withdrawal into the world of nature</a:t>
            </a:r>
          </a:p>
          <a:p>
            <a:r>
              <a:rPr lang="en-US" dirty="0"/>
              <a:t>Encouraged behavior that was spontaneous, individualistic, and natural </a:t>
            </a:r>
          </a:p>
          <a:p>
            <a:r>
              <a:rPr lang="en-US" dirty="0">
                <a:solidFill>
                  <a:srgbClr val="FF0000"/>
                </a:solidFill>
              </a:rPr>
              <a:t>Emphasized nature </a:t>
            </a:r>
            <a:r>
              <a:rPr lang="en-US" dirty="0"/>
              <a:t>and its mysterious patterns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http://www.qistream.org/images/waterf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741828"/>
            <a:ext cx="1095375" cy="2116172"/>
          </a:xfrm>
          <a:prstGeom prst="rect">
            <a:avLst/>
          </a:prstGeom>
          <a:noFill/>
        </p:spPr>
      </p:pic>
      <p:pic>
        <p:nvPicPr>
          <p:cNvPr id="8196" name="Picture 4" descr="http://www.chineseartnet.com/ymy/life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5269" y="4800600"/>
            <a:ext cx="1945531" cy="2057400"/>
          </a:xfrm>
          <a:prstGeom prst="rect">
            <a:avLst/>
          </a:prstGeom>
          <a:noFill/>
        </p:spPr>
      </p:pic>
      <p:pic>
        <p:nvPicPr>
          <p:cNvPr id="5" name="Picture 2" descr="http://www.qistream.org/images/waterf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741828"/>
            <a:ext cx="1095375" cy="211617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35" y="-457200"/>
            <a:ext cx="7608467" cy="1341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f/f9/Autumn_Colors_on_Rivers_and_Mountains,_Northern_Song_Dyna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5669"/>
            <a:ext cx="4686300" cy="6627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lorpaintingart.com/wp-content/uploads/2009/12/Summer-Mounta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2" y="914400"/>
            <a:ext cx="714375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E. Napp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" y="0"/>
            <a:ext cx="915162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-6767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Basics of Confucianism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7585" y="364312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Basics of Daoism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" y="3657600"/>
            <a:ext cx="91592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7285" y="820674"/>
            <a:ext cx="4572000" cy="62453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But despite differences, Daoism was </a:t>
            </a:r>
            <a:r>
              <a:rPr lang="en-US" dirty="0">
                <a:solidFill>
                  <a:srgbClr val="FF0000"/>
                </a:solidFill>
              </a:rPr>
              <a:t>regarded as complementing Confucianism</a:t>
            </a:r>
          </a:p>
          <a:p>
            <a:r>
              <a:rPr lang="en-US" dirty="0"/>
              <a:t>This attitude was encouraged by the ancient Chinese concept of yin and yang</a:t>
            </a:r>
          </a:p>
          <a:p>
            <a:r>
              <a:rPr lang="en-US" dirty="0"/>
              <a:t>The concept of </a:t>
            </a:r>
            <a:r>
              <a:rPr lang="en-US" dirty="0">
                <a:solidFill>
                  <a:srgbClr val="FF0000"/>
                </a:solidFill>
              </a:rPr>
              <a:t>yin and yang expressed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belief in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unity of opposites</a:t>
            </a:r>
          </a:p>
          <a:p>
            <a:r>
              <a:rPr lang="en-US" dirty="0"/>
              <a:t>A Confucian scholar during the day might practice Daoist meditation and breathing exercises as well as landscape painting at night</a:t>
            </a:r>
          </a:p>
        </p:txBody>
      </p:sp>
      <p:pic>
        <p:nvPicPr>
          <p:cNvPr id="4098" name="Picture 2" descr=" Desktop Wallpaper-s &gt; 3D-Art &gt; Yin-Yang Symbol">
            <a:hlinkClick r:id="rId2" tooltip="Yin-Yang Symbol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4267200" cy="32004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-381000"/>
            <a:ext cx="7608467" cy="1341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638"/>
            <a:ext cx="8473016" cy="63547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E. Napp</a:t>
            </a:r>
          </a:p>
        </p:txBody>
      </p:sp>
    </p:spTree>
    <p:extLst>
      <p:ext uri="{BB962C8B-B14F-4D97-AF65-F5344CB8AC3E}">
        <p14:creationId xmlns:p14="http://schemas.microsoft.com/office/powerpoint/2010/main" val="12069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pPr>
              <a:buNone/>
            </a:pPr>
            <a:r>
              <a:rPr lang="en-US" dirty="0"/>
              <a:t>According to Confucius, since humans could not fully understand this life, they could not possibly know anything about the life beyond. </a:t>
            </a:r>
          </a:p>
        </p:txBody>
      </p:sp>
      <p:pic>
        <p:nvPicPr>
          <p:cNvPr id="11266" name="Picture 2" descr="http://www.sino-resources.com/china-globe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Founder=Confucius</a:t>
            </a:r>
            <a:r>
              <a:rPr lang="en-US" dirty="0"/>
              <a:t> (551 – 479 BCE)</a:t>
            </a:r>
            <a:r>
              <a:rPr lang="en-US" dirty="0">
                <a:solidFill>
                  <a:srgbClr val="FF0000"/>
                </a:solidFill>
              </a:rPr>
              <a:t> during </a:t>
            </a:r>
            <a:r>
              <a:rPr lang="en-US" dirty="0" smtClean="0">
                <a:solidFill>
                  <a:srgbClr val="FF0000"/>
                </a:solidFill>
              </a:rPr>
              <a:t>Era of Warring States </a:t>
            </a:r>
            <a:endParaRPr lang="en-US" dirty="0"/>
          </a:p>
          <a:p>
            <a:r>
              <a:rPr lang="en-US" dirty="0"/>
              <a:t>The most influential philosopher of China’s dynastic period</a:t>
            </a:r>
          </a:p>
          <a:p>
            <a:r>
              <a:rPr lang="en-US" dirty="0"/>
              <a:t>Sought a political position but did not find one</a:t>
            </a:r>
          </a:p>
          <a:p>
            <a:r>
              <a:rPr lang="en-US" dirty="0"/>
              <a:t>Spent his time as a thinker and teacher</a:t>
            </a:r>
          </a:p>
          <a:p>
            <a:r>
              <a:rPr lang="en-US" dirty="0">
                <a:solidFill>
                  <a:srgbClr val="FF0000"/>
                </a:solidFill>
              </a:rPr>
              <a:t>Students collected his teachings in </a:t>
            </a:r>
            <a:r>
              <a:rPr lang="en-US" dirty="0"/>
              <a:t>a book called the </a:t>
            </a:r>
            <a:r>
              <a:rPr lang="en-US" i="1" dirty="0">
                <a:solidFill>
                  <a:srgbClr val="FF0000"/>
                </a:solidFill>
              </a:rPr>
              <a:t>Analects</a:t>
            </a:r>
          </a:p>
          <a:p>
            <a:r>
              <a:rPr lang="en-US" dirty="0"/>
              <a:t>Later scholars elaborated on his ideas and developed a body of thought known as Confucianism</a:t>
            </a:r>
          </a:p>
        </p:txBody>
      </p:sp>
      <p:pic>
        <p:nvPicPr>
          <p:cNvPr id="20482" name="Picture 2" descr="http://etc.usf.edu/clipart/7500/7548/confucius_7548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716" y="4572000"/>
            <a:ext cx="169218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ilkqin.com/04qart/16xltq/034xtt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7557030" cy="4817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/>
              <a:t>Confucius was </a:t>
            </a:r>
            <a:r>
              <a:rPr lang="en-US" dirty="0">
                <a:solidFill>
                  <a:srgbClr val="FF0000"/>
                </a:solidFill>
              </a:rPr>
              <a:t>concerned with human relationships, effective government, and social harmony</a:t>
            </a:r>
            <a:r>
              <a:rPr lang="en-US" dirty="0"/>
              <a:t>.</a:t>
            </a:r>
          </a:p>
        </p:txBody>
      </p:sp>
      <p:pic>
        <p:nvPicPr>
          <p:cNvPr id="12290" name="Picture 2" descr="http://pureinsight.org/pi/pi_images/20054/2005_4_14_xiao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1808"/>
            <a:ext cx="5672322" cy="4268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543800" cy="4800600"/>
          </a:xfrm>
        </p:spPr>
        <p:txBody>
          <a:bodyPr>
            <a:normAutofit/>
          </a:bodyPr>
          <a:lstStyle/>
          <a:p>
            <a:r>
              <a:rPr lang="en-US" dirty="0"/>
              <a:t>Confucius emphasized </a:t>
            </a:r>
            <a:r>
              <a:rPr lang="en-US" dirty="0">
                <a:solidFill>
                  <a:srgbClr val="FF0000"/>
                </a:solidFill>
              </a:rPr>
              <a:t>education</a:t>
            </a:r>
            <a:r>
              <a:rPr lang="en-US" dirty="0"/>
              <a:t> as the </a:t>
            </a:r>
            <a:r>
              <a:rPr lang="en-US" dirty="0">
                <a:solidFill>
                  <a:srgbClr val="FF0000"/>
                </a:solidFill>
              </a:rPr>
              <a:t>key to moral betterment</a:t>
            </a:r>
          </a:p>
          <a:p>
            <a:endParaRPr lang="en-US" dirty="0" smtClean="0"/>
          </a:p>
          <a:p>
            <a:r>
              <a:rPr lang="en-US" dirty="0" smtClean="0"/>
              <a:t>Confucius also said that learning is a life long process that never ends</a:t>
            </a:r>
            <a:endParaRPr lang="en-US" dirty="0"/>
          </a:p>
          <a:p>
            <a:endParaRPr lang="en-US" dirty="0"/>
          </a:p>
          <a:p>
            <a:r>
              <a:rPr lang="en-US" dirty="0"/>
              <a:t>Rituals and ceremonies were also important for they conveyed the rules of appropriate behavior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Basics of </a:t>
            </a:r>
            <a:r>
              <a:rPr lang="en-US" dirty="0" smtClean="0"/>
              <a:t>Confucianism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examination system was established in which candidates for government service had to pass a rigorous </a:t>
            </a:r>
            <a:r>
              <a:rPr lang="en-US" dirty="0" smtClean="0"/>
              <a:t>examination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 -A </a:t>
            </a:r>
            <a:r>
              <a:rPr lang="en-US" dirty="0">
                <a:solidFill>
                  <a:srgbClr val="FF0000"/>
                </a:solidFill>
              </a:rPr>
              <a:t>civil service exam for gov. positions based on skill/ability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sz="2400" dirty="0"/>
              <a:t>-But </a:t>
            </a:r>
            <a:r>
              <a:rPr lang="en-US" sz="2400" dirty="0">
                <a:solidFill>
                  <a:srgbClr val="FF0000"/>
                </a:solidFill>
              </a:rPr>
              <a:t>opened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0000"/>
                </a:solidFill>
              </a:rPr>
              <a:t>possibility of government service to </a:t>
            </a:r>
            <a:r>
              <a:rPr lang="en-US" sz="2400" dirty="0" smtClean="0">
                <a:solidFill>
                  <a:srgbClr val="FF0000"/>
                </a:solidFill>
              </a:rPr>
              <a:t>ALL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men</a:t>
            </a:r>
            <a:r>
              <a:rPr lang="en-US" sz="2400" dirty="0"/>
              <a:t> by emphasizing intellectual achievement and the examination system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E. Napp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</a:t>
            </a:r>
            <a:r>
              <a:rPr lang="en-US" dirty="0" smtClean="0"/>
              <a:t>Confucianism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98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7391400" cy="5026152"/>
          </a:xfrm>
        </p:spPr>
        <p:txBody>
          <a:bodyPr>
            <a:normAutofit/>
          </a:bodyPr>
          <a:lstStyle/>
          <a:p>
            <a:r>
              <a:rPr lang="en-US" dirty="0"/>
              <a:t>The family was the model for political life</a:t>
            </a:r>
          </a:p>
          <a:p>
            <a:pPr>
              <a:buNone/>
            </a:pPr>
            <a:r>
              <a:rPr lang="en-US" dirty="0"/>
              <a:t>    -</a:t>
            </a:r>
            <a:r>
              <a:rPr lang="en-US" dirty="0">
                <a:solidFill>
                  <a:srgbClr val="FF0000"/>
                </a:solidFill>
              </a:rPr>
              <a:t>Filial piety or the honoring of one’s ancestors and parents was emphasized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Human society consisted of unequal </a:t>
            </a:r>
            <a:r>
              <a:rPr lang="en-US" dirty="0" smtClean="0"/>
              <a:t>relationships</a:t>
            </a:r>
          </a:p>
          <a:p>
            <a:endParaRPr lang="en-US" dirty="0"/>
          </a:p>
          <a:p>
            <a:r>
              <a:rPr lang="en-US" dirty="0" smtClean="0"/>
              <a:t>Confucius said that there were </a:t>
            </a:r>
            <a:r>
              <a:rPr lang="en-US" dirty="0" smtClean="0">
                <a:solidFill>
                  <a:srgbClr val="FF0000"/>
                </a:solidFill>
              </a:rPr>
              <a:t>FIVE  Relationships </a:t>
            </a:r>
            <a:r>
              <a:rPr lang="en-US" dirty="0" smtClean="0"/>
              <a:t>that most</a:t>
            </a:r>
            <a:r>
              <a:rPr lang="en-US" dirty="0" smtClean="0">
                <a:solidFill>
                  <a:srgbClr val="FF0000"/>
                </a:solidFill>
              </a:rPr>
              <a:t> people were part of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Basics of </a:t>
            </a:r>
            <a:r>
              <a:rPr lang="en-US" dirty="0" smtClean="0"/>
              <a:t>Confucianism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Confucianism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1. Ruler &amp; Subject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“To govern is to correct. If you set an example be being correct, who would dare to remain incorrect?” </a:t>
            </a:r>
            <a:endParaRPr lang="en-US" dirty="0" smtClean="0"/>
          </a:p>
          <a:p>
            <a:pPr lvl="0"/>
            <a:endParaRPr lang="en-US" dirty="0"/>
          </a:p>
          <a:p>
            <a:r>
              <a:rPr lang="en-US" dirty="0"/>
              <a:t>The Master said about government, “Encourage the people to work hard by setting an example yourself. Do not allow your efforts to slacken.”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E. Napp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1133</TotalTime>
  <Words>754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Century Schoolbook</vt:lpstr>
      <vt:lpstr>Wingdings</vt:lpstr>
      <vt:lpstr>Wingdings 2</vt:lpstr>
      <vt:lpstr>Oriel</vt:lpstr>
      <vt:lpstr>Interactive Notebook Setup</vt:lpstr>
      <vt:lpstr>PowerPoint Presentation</vt:lpstr>
      <vt:lpstr>Basics of Confucianism</vt:lpstr>
      <vt:lpstr>PowerPoint Presentation</vt:lpstr>
      <vt:lpstr>PowerPoint Presentation</vt:lpstr>
      <vt:lpstr>Basics of Confucianism</vt:lpstr>
      <vt:lpstr>Basics of Confucianism</vt:lpstr>
      <vt:lpstr>Basics of Confucianism</vt:lpstr>
      <vt:lpstr>Basics of Confucianism</vt:lpstr>
      <vt:lpstr>Basics of Confucianism</vt:lpstr>
      <vt:lpstr>Basics of Confucianism</vt:lpstr>
      <vt:lpstr>Basics of Confucianism</vt:lpstr>
      <vt:lpstr>Basics of Confucianism</vt:lpstr>
      <vt:lpstr>Basics of Daoism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enapp</dc:creator>
  <cp:lastModifiedBy>Pfannenstiel, Andrew</cp:lastModifiedBy>
  <cp:revision>54</cp:revision>
  <dcterms:created xsi:type="dcterms:W3CDTF">2010-05-17T17:16:31Z</dcterms:created>
  <dcterms:modified xsi:type="dcterms:W3CDTF">2019-08-21T19:11:04Z</dcterms:modified>
</cp:coreProperties>
</file>