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1" r:id="rId2"/>
    <p:sldId id="272" r:id="rId3"/>
    <p:sldId id="270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6" autoAdjust="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102" y="-1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A444-CDE5-4CBE-8E25-EB926DA1C2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DA69C-3484-4E69-9A68-7B34AA2C4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5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204F43-71B7-4DF4-BF5D-99A5F1068A0A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34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B69596-73BD-425D-9093-1BD5ABCE247B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120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41513" y="0"/>
            <a:ext cx="5049837" cy="1325563"/>
          </a:xfrm>
        </p:spPr>
        <p:txBody>
          <a:bodyPr/>
          <a:lstStyle/>
          <a:p>
            <a:pPr>
              <a:defRPr/>
            </a:pPr>
            <a:r>
              <a:rPr lang="en-US" altLang="en-US" sz="3600" dirty="0" smtClean="0">
                <a:solidFill>
                  <a:srgbClr val="FF0000"/>
                </a:solidFill>
              </a:rPr>
              <a:t>Mapping Monday </a:t>
            </a:r>
            <a:r>
              <a:rPr lang="en-US" altLang="en-US" sz="3600" dirty="0" err="1" smtClean="0">
                <a:solidFill>
                  <a:srgbClr val="FF0000"/>
                </a:solidFill>
              </a:rPr>
              <a:t>Bellwork</a:t>
            </a:r>
            <a:endParaRPr lang="en-US" alt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8195" name="Picture 2" descr="Image result for blank world ma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3363"/>
            <a:ext cx="9067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5211995" y="3875895"/>
            <a:ext cx="1905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16th-6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Century B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</a:t>
            </a:r>
            <a:endParaRPr lang="en-US" alt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4447706" y="2031217"/>
            <a:ext cx="23338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-8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CE</a:t>
            </a:r>
            <a:endParaRPr lang="en-US" alt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Box 9"/>
          <p:cNvSpPr txBox="1">
            <a:spLocks noChangeArrowheads="1"/>
          </p:cNvSpPr>
          <p:nvPr/>
        </p:nvSpPr>
        <p:spPr bwMode="auto">
          <a:xfrm rot="21420201">
            <a:off x="3515945" y="4019515"/>
            <a:ext cx="11329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-23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Century 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BCE</a:t>
            </a:r>
            <a:endParaRPr lang="en-US" alt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01" name="Oval 10"/>
          <p:cNvSpPr>
            <a:spLocks noChangeArrowheads="1"/>
          </p:cNvSpPr>
          <p:nvPr/>
        </p:nvSpPr>
        <p:spPr bwMode="auto">
          <a:xfrm rot="20740475" flipH="1">
            <a:off x="6625490" y="3061653"/>
            <a:ext cx="381524" cy="175276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7239000" y="3123079"/>
            <a:ext cx="190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Century-3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BCE</a:t>
            </a:r>
            <a:endParaRPr lang="en-US" alt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 rot="20937874">
            <a:off x="935274" y="3460767"/>
            <a:ext cx="250436" cy="24073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266191" y="3542384"/>
            <a:ext cx="140437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-12</a:t>
            </a:r>
            <a:r>
              <a:rPr lang="en-US" altLang="en-US" b="1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altLang="en-US" b="1" dirty="0" smtClean="0">
                <a:solidFill>
                  <a:srgbClr val="FF0000"/>
                </a:solidFill>
                <a:latin typeface="Tahom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 CE</a:t>
            </a:r>
            <a:endParaRPr lang="en-US" altLang="en-US" b="1" dirty="0">
              <a:solidFill>
                <a:srgbClr val="FF0000"/>
              </a:solidFill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 rot="268837" flipH="1">
            <a:off x="5665010" y="3390620"/>
            <a:ext cx="434335" cy="29350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367973" y="2523910"/>
            <a:ext cx="2063484" cy="1297495"/>
          </a:xfrm>
          <a:custGeom>
            <a:avLst/>
            <a:gdLst>
              <a:gd name="connsiteX0" fmla="*/ 167485 w 1953351"/>
              <a:gd name="connsiteY0" fmla="*/ 0 h 1116612"/>
              <a:gd name="connsiteX1" fmla="*/ 365605 w 1953351"/>
              <a:gd name="connsiteY1" fmla="*/ 167640 h 1116612"/>
              <a:gd name="connsiteX2" fmla="*/ 1661005 w 1953351"/>
              <a:gd name="connsiteY2" fmla="*/ 121920 h 1116612"/>
              <a:gd name="connsiteX3" fmla="*/ 1950565 w 1953351"/>
              <a:gd name="connsiteY3" fmla="*/ 807720 h 1116612"/>
              <a:gd name="connsiteX4" fmla="*/ 1569565 w 1953351"/>
              <a:gd name="connsiteY4" fmla="*/ 1112520 h 1116612"/>
              <a:gd name="connsiteX5" fmla="*/ 1112365 w 1953351"/>
              <a:gd name="connsiteY5" fmla="*/ 609600 h 1116612"/>
              <a:gd name="connsiteX6" fmla="*/ 60805 w 1953351"/>
              <a:gd name="connsiteY6" fmla="*/ 624840 h 1116612"/>
              <a:gd name="connsiteX7" fmla="*/ 152245 w 1953351"/>
              <a:gd name="connsiteY7" fmla="*/ 198120 h 1116612"/>
              <a:gd name="connsiteX8" fmla="*/ 365605 w 1953351"/>
              <a:gd name="connsiteY8" fmla="*/ 228600 h 1116612"/>
              <a:gd name="connsiteX9" fmla="*/ 228445 w 1953351"/>
              <a:gd name="connsiteY9" fmla="*/ 182880 h 1116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3351" h="1116612">
                <a:moveTo>
                  <a:pt x="167485" y="0"/>
                </a:moveTo>
                <a:cubicBezTo>
                  <a:pt x="142085" y="73660"/>
                  <a:pt x="116685" y="147320"/>
                  <a:pt x="365605" y="167640"/>
                </a:cubicBezTo>
                <a:cubicBezTo>
                  <a:pt x="614525" y="187960"/>
                  <a:pt x="1396845" y="15240"/>
                  <a:pt x="1661005" y="121920"/>
                </a:cubicBezTo>
                <a:cubicBezTo>
                  <a:pt x="1925165" y="228600"/>
                  <a:pt x="1965805" y="642620"/>
                  <a:pt x="1950565" y="807720"/>
                </a:cubicBezTo>
                <a:cubicBezTo>
                  <a:pt x="1935325" y="972820"/>
                  <a:pt x="1709265" y="1145540"/>
                  <a:pt x="1569565" y="1112520"/>
                </a:cubicBezTo>
                <a:cubicBezTo>
                  <a:pt x="1429865" y="1079500"/>
                  <a:pt x="1363825" y="690880"/>
                  <a:pt x="1112365" y="609600"/>
                </a:cubicBezTo>
                <a:cubicBezTo>
                  <a:pt x="860905" y="528320"/>
                  <a:pt x="220825" y="693420"/>
                  <a:pt x="60805" y="624840"/>
                </a:cubicBezTo>
                <a:cubicBezTo>
                  <a:pt x="-99215" y="556260"/>
                  <a:pt x="101445" y="264160"/>
                  <a:pt x="152245" y="198120"/>
                </a:cubicBezTo>
                <a:cubicBezTo>
                  <a:pt x="203045" y="132080"/>
                  <a:pt x="352905" y="231140"/>
                  <a:pt x="365605" y="228600"/>
                </a:cubicBezTo>
                <a:cubicBezTo>
                  <a:pt x="378305" y="226060"/>
                  <a:pt x="303375" y="204470"/>
                  <a:pt x="228445" y="182880"/>
                </a:cubicBezTo>
              </a:path>
            </a:pathLst>
          </a:cu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59828" y="2523910"/>
            <a:ext cx="254806" cy="4293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079208" y="3916724"/>
            <a:ext cx="305230" cy="513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4231823" y="3105065"/>
            <a:ext cx="400911" cy="811659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ahom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Absolutism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Conscious </a:t>
            </a:r>
            <a:r>
              <a:rPr lang="en-US" altLang="en-US" dirty="0" smtClean="0">
                <a:solidFill>
                  <a:srgbClr val="FF0000"/>
                </a:solidFill>
              </a:rPr>
              <a:t>attempt by monarchs to extend their legal and administrative power over their subjects &amp; over the social and economic institution </a:t>
            </a:r>
          </a:p>
          <a:p>
            <a:pPr lvl="2">
              <a:lnSpc>
                <a:spcPct val="80000"/>
              </a:lnSpc>
            </a:pPr>
            <a:endParaRPr lang="en-US" altLang="en-US" dirty="0"/>
          </a:p>
          <a:p>
            <a:pPr lvl="2">
              <a:lnSpc>
                <a:spcPct val="80000"/>
              </a:lnSpc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Age </a:t>
            </a:r>
            <a:r>
              <a:rPr lang="en-US" altLang="en-US" dirty="0">
                <a:solidFill>
                  <a:srgbClr val="FF0000"/>
                </a:solidFill>
              </a:rPr>
              <a:t>of Absolutism—1660-1789</a:t>
            </a:r>
            <a:r>
              <a:rPr lang="en-US" altLang="en-US" dirty="0"/>
              <a:t> (Height of it, but since 1500 rulers had been trying to make the state more powerful)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Absolutism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Conscious </a:t>
            </a:r>
            <a:r>
              <a:rPr lang="en-US" altLang="en-US" dirty="0" smtClean="0">
                <a:solidFill>
                  <a:srgbClr val="FF0000"/>
                </a:solidFill>
              </a:rPr>
              <a:t>attempt by monarchs to extend their legal and administrative power over their subjects &amp; over the social and economic institution </a:t>
            </a:r>
          </a:p>
          <a:p>
            <a:pPr lvl="2">
              <a:lnSpc>
                <a:spcPct val="80000"/>
              </a:lnSpc>
            </a:pPr>
            <a:endParaRPr lang="en-US" altLang="en-US" dirty="0"/>
          </a:p>
          <a:p>
            <a:pPr lvl="2">
              <a:lnSpc>
                <a:spcPct val="80000"/>
              </a:lnSpc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Age </a:t>
            </a:r>
            <a:r>
              <a:rPr lang="en-US" altLang="en-US" dirty="0">
                <a:solidFill>
                  <a:srgbClr val="FF0000"/>
                </a:solidFill>
              </a:rPr>
              <a:t>of Absolutism—1660-1789</a:t>
            </a:r>
            <a:r>
              <a:rPr lang="en-US" altLang="en-US" dirty="0"/>
              <a:t> (Height of it, but since 1500 rulers had been trying to make the state more powerful)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dirty="0"/>
              <a:t>Absolutism</a:t>
            </a:r>
            <a:endParaRPr lang="en-US" alt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Wanted an </a:t>
            </a:r>
            <a:r>
              <a:rPr lang="en-US" altLang="en-US" dirty="0" smtClean="0">
                <a:solidFill>
                  <a:srgbClr val="FF0000"/>
                </a:solidFill>
              </a:rPr>
              <a:t>end</a:t>
            </a:r>
            <a:r>
              <a:rPr lang="en-US" altLang="en-US" dirty="0" smtClean="0"/>
              <a:t> to the </a:t>
            </a:r>
            <a:r>
              <a:rPr lang="en-US" altLang="en-US" dirty="0" smtClean="0">
                <a:solidFill>
                  <a:srgbClr val="FF0000"/>
                </a:solidFill>
              </a:rPr>
              <a:t>turbulence of religious wars and internal conflicts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Only strong central </a:t>
            </a:r>
            <a:r>
              <a:rPr lang="en-US" altLang="en-US" dirty="0" err="1" smtClean="0"/>
              <a:t>gov</a:t>
            </a:r>
            <a:r>
              <a:rPr lang="en-US" altLang="en-US" dirty="0" err="1"/>
              <a:t>s</a:t>
            </a:r>
            <a:r>
              <a:rPr lang="en-US" altLang="en-US" dirty="0" smtClean="0"/>
              <a:t> could provide domestic order and prosperity.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Rulers insisted it was their duty to teach subjects how to live, even against their will</a:t>
            </a:r>
          </a:p>
        </p:txBody>
      </p:sp>
    </p:spTree>
    <p:extLst>
      <p:ext uri="{BB962C8B-B14F-4D97-AF65-F5344CB8AC3E}">
        <p14:creationId xmlns:p14="http://schemas.microsoft.com/office/powerpoint/2010/main" val="54859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Ruled </a:t>
            </a:r>
            <a:r>
              <a:rPr lang="en-US" altLang="en-US" dirty="0">
                <a:solidFill>
                  <a:srgbClr val="FF0000"/>
                </a:solidFill>
              </a:rPr>
              <a:t>through something called divine right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This meant that </a:t>
            </a:r>
            <a:r>
              <a:rPr lang="en-US" altLang="en-US" dirty="0">
                <a:solidFill>
                  <a:srgbClr val="FF0000"/>
                </a:solidFill>
              </a:rPr>
              <a:t>God wanted </a:t>
            </a:r>
            <a:r>
              <a:rPr lang="en-US" altLang="en-US" dirty="0" smtClean="0">
                <a:solidFill>
                  <a:srgbClr val="FF0000"/>
                </a:solidFill>
              </a:rPr>
              <a:t>monarchs and their family </a:t>
            </a:r>
            <a:r>
              <a:rPr lang="en-US" altLang="en-US" dirty="0">
                <a:solidFill>
                  <a:srgbClr val="FF0000"/>
                </a:solidFill>
              </a:rPr>
              <a:t>to rule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This rule through divine right justified his power to be an absolute monarchy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Goals of Absolutism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1.  Control &amp; enlarge </a:t>
            </a:r>
            <a:r>
              <a:rPr lang="en-US" dirty="0" smtClean="0">
                <a:solidFill>
                  <a:srgbClr val="FF0000"/>
                </a:solidFill>
              </a:rPr>
              <a:t>military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2.  </a:t>
            </a:r>
            <a:r>
              <a:rPr lang="en-US" sz="2400" dirty="0" smtClean="0">
                <a:solidFill>
                  <a:srgbClr val="FF0000"/>
                </a:solidFill>
              </a:rPr>
              <a:t>Control the </a:t>
            </a:r>
            <a:r>
              <a:rPr lang="en-US" sz="2400" dirty="0" smtClean="0"/>
              <a:t>administration of the </a:t>
            </a:r>
            <a:r>
              <a:rPr lang="en-US" sz="2400" dirty="0" smtClean="0">
                <a:solidFill>
                  <a:srgbClr val="FF0000"/>
                </a:solidFill>
              </a:rPr>
              <a:t>legal system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 smtClean="0"/>
              <a:t>3.  </a:t>
            </a:r>
            <a:r>
              <a:rPr lang="en-US" sz="2400" dirty="0" smtClean="0">
                <a:solidFill>
                  <a:srgbClr val="FF0000"/>
                </a:solidFill>
              </a:rPr>
              <a:t>Control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collection and distribution of taxes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73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of Absolutism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040" indent="-320040">
              <a:lnSpc>
                <a:spcPct val="80000"/>
              </a:lnSpc>
              <a:buFont typeface="Wingdings"/>
              <a:buChar char=""/>
              <a:defRPr/>
            </a:pPr>
            <a:r>
              <a:rPr lang="en-US" dirty="0"/>
              <a:t>4.  </a:t>
            </a:r>
            <a:r>
              <a:rPr lang="en-US" dirty="0">
                <a:solidFill>
                  <a:srgbClr val="FF0000"/>
                </a:solidFill>
              </a:rPr>
              <a:t>Create</a:t>
            </a:r>
            <a:r>
              <a:rPr lang="en-US" dirty="0"/>
              <a:t> an efficient </a:t>
            </a:r>
            <a:r>
              <a:rPr lang="en-US" dirty="0">
                <a:solidFill>
                  <a:srgbClr val="FF0000"/>
                </a:solidFill>
              </a:rPr>
              <a:t>bureaucracy whose allegiance was to the monarchy</a:t>
            </a:r>
            <a:r>
              <a:rPr lang="en-US" dirty="0"/>
              <a:t>, not to other social or economic interests within the country</a:t>
            </a:r>
          </a:p>
          <a:p>
            <a:pPr marL="320040" indent="-320040">
              <a:lnSpc>
                <a:spcPct val="80000"/>
              </a:lnSpc>
              <a:buFont typeface="Wingdings"/>
              <a:buChar char=""/>
              <a:defRPr/>
            </a:pPr>
            <a:r>
              <a:rPr lang="en-US" dirty="0"/>
              <a:t>5.  </a:t>
            </a:r>
            <a:r>
              <a:rPr lang="en-US" dirty="0">
                <a:solidFill>
                  <a:srgbClr val="FF0000"/>
                </a:solidFill>
              </a:rPr>
              <a:t>Create </a:t>
            </a:r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institutions</a:t>
            </a:r>
            <a:r>
              <a:rPr lang="en-US" dirty="0"/>
              <a:t> strong enough </a:t>
            </a:r>
            <a:r>
              <a:rPr lang="en-US" dirty="0">
                <a:solidFill>
                  <a:srgbClr val="FF0000"/>
                </a:solidFill>
              </a:rPr>
              <a:t>to</a:t>
            </a:r>
            <a:r>
              <a:rPr lang="en-US" dirty="0"/>
              <a:t> withstand, if not </a:t>
            </a:r>
            <a:r>
              <a:rPr lang="en-US" dirty="0">
                <a:solidFill>
                  <a:srgbClr val="FF0000"/>
                </a:solidFill>
              </a:rPr>
              <a:t>destroy the private interests that had hindered royal power in the past</a:t>
            </a:r>
          </a:p>
          <a:p>
            <a:pPr marL="640080" lvl="1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2000" dirty="0"/>
              <a:t>The Church</a:t>
            </a:r>
          </a:p>
          <a:p>
            <a:pPr marL="640080" lvl="1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2000" dirty="0"/>
              <a:t>The Nobility</a:t>
            </a:r>
          </a:p>
          <a:p>
            <a:pPr marL="640080" lvl="1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2000" dirty="0"/>
              <a:t>Semi-autonomous </a:t>
            </a:r>
            <a:r>
              <a:rPr lang="en-US" sz="2000" dirty="0" smtClean="0"/>
              <a:t>regions(feudal lords)</a:t>
            </a:r>
            <a:endParaRPr lang="en-US" sz="2000" dirty="0"/>
          </a:p>
          <a:p>
            <a:pPr marL="640080" lvl="1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2000" dirty="0"/>
              <a:t>Independent representative bodies</a:t>
            </a:r>
          </a:p>
          <a:p>
            <a:pPr marL="640080" lvl="1" indent="-274320">
              <a:lnSpc>
                <a:spcPct val="80000"/>
              </a:lnSpc>
              <a:buFont typeface="Wingdings 2"/>
              <a:buChar char=""/>
              <a:defRPr/>
            </a:pPr>
            <a:r>
              <a:rPr lang="en-US" sz="2000" dirty="0"/>
              <a:t>These were all obstacles to achieving a strong centralized monarchical gov’t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9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SOVEREIGNTY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8" y="2133601"/>
            <a:ext cx="8711380" cy="3931920"/>
          </a:xfrm>
        </p:spPr>
        <p:txBody>
          <a:bodyPr>
            <a:noAutofit/>
          </a:bodyPr>
          <a:lstStyle/>
          <a:p>
            <a:r>
              <a:rPr lang="en-US" sz="4400" b="1" dirty="0"/>
              <a:t>S</a:t>
            </a:r>
            <a:r>
              <a:rPr lang="en-US" sz="4400" b="1" dirty="0" smtClean="0"/>
              <a:t>upreme</a:t>
            </a:r>
            <a:r>
              <a:rPr lang="en-US" sz="4400" b="1" dirty="0"/>
              <a:t> and independent power or authority in </a:t>
            </a:r>
            <a:r>
              <a:rPr lang="en-US" sz="4400" b="1" dirty="0" smtClean="0"/>
              <a:t>government</a:t>
            </a:r>
            <a:r>
              <a:rPr lang="en-US" sz="4400" b="1" dirty="0"/>
              <a:t> 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3493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Mapping Monday </a:t>
            </a:r>
            <a:r>
              <a:rPr lang="en-US" altLang="en-US" dirty="0" err="1">
                <a:solidFill>
                  <a:srgbClr val="FF0000"/>
                </a:solidFill>
              </a:rPr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Toltec </a:t>
            </a:r>
          </a:p>
          <a:p>
            <a:r>
              <a:rPr lang="en-US" dirty="0" smtClean="0"/>
              <a:t>2 Old Kingdom Egypt </a:t>
            </a:r>
          </a:p>
          <a:p>
            <a:r>
              <a:rPr lang="en-US" dirty="0" smtClean="0"/>
              <a:t>3 Umayyad Caliph </a:t>
            </a:r>
          </a:p>
          <a:p>
            <a:r>
              <a:rPr lang="en-US" dirty="0" smtClean="0"/>
              <a:t>4 Vedic India</a:t>
            </a:r>
          </a:p>
          <a:p>
            <a:r>
              <a:rPr lang="en-US" dirty="0" smtClean="0"/>
              <a:t>5 Zhou Dynasty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WWBAT: Introduce the rise of Absolutism and examine the different between state and nation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Notebook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2/27/2017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European Absolutism</a:t>
            </a:r>
          </a:p>
          <a:p>
            <a:r>
              <a:rPr lang="en-US" dirty="0" smtClean="0"/>
              <a:t>This will be one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4841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484120"/>
            <a:ext cx="9144000" cy="43738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" y="12192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European State-Building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" y="257425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Absolutism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2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State-Building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half of 15</a:t>
            </a:r>
            <a:r>
              <a:rPr lang="en-US" baseline="30000" dirty="0" smtClean="0"/>
              <a:t>th</a:t>
            </a:r>
            <a:r>
              <a:rPr lang="en-US" dirty="0" smtClean="0"/>
              <a:t> century = began to recover from the plague and rebuild its population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State-building occurred as Europe rebuilt politically after feudalism/plague</a:t>
            </a:r>
          </a:p>
          <a:p>
            <a:pPr lvl="1"/>
            <a:r>
              <a:rPr lang="en-US" dirty="0" smtClean="0"/>
              <a:t>Fragmented system of many separate, independent, and highly competitive states</a:t>
            </a:r>
          </a:p>
          <a:p>
            <a:pPr lvl="1"/>
            <a:r>
              <a:rPr lang="en-US" dirty="0" smtClean="0"/>
              <a:t>Examples: Spain, Portugal, France, England,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State-Building</a:t>
            </a:r>
            <a:endParaRPr lang="en-US" dirty="0"/>
          </a:p>
        </p:txBody>
      </p:sp>
      <p:pic>
        <p:nvPicPr>
          <p:cNvPr id="4" name="Picture 2" descr="map_13_02_europe_in_150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82" y="1696352"/>
            <a:ext cx="7950170" cy="4883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1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State-Building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</a:t>
            </a:r>
            <a:r>
              <a:rPr lang="en-US" dirty="0" smtClean="0">
                <a:solidFill>
                  <a:srgbClr val="FF0000"/>
                </a:solidFill>
              </a:rPr>
              <a:t>these states began to: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Tax </a:t>
            </a:r>
            <a:r>
              <a:rPr lang="en-US" dirty="0" smtClean="0"/>
              <a:t>their </a:t>
            </a:r>
            <a:r>
              <a:rPr lang="en-US" dirty="0" smtClean="0">
                <a:solidFill>
                  <a:srgbClr val="FF0000"/>
                </a:solidFill>
              </a:rPr>
              <a:t>citizens more efficiently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Create more effective administrative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Raise large standing armies</a:t>
            </a:r>
          </a:p>
          <a:p>
            <a:r>
              <a:rPr lang="en-US" dirty="0">
                <a:solidFill>
                  <a:srgbClr val="FF0000"/>
                </a:solidFill>
              </a:rPr>
              <a:t>State-building driven by: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needs of war </a:t>
            </a:r>
            <a:r>
              <a:rPr lang="en-US" dirty="0">
                <a:sym typeface="Wingdings"/>
              </a:rPr>
              <a:t> warfare very frequent in such a fragmented and competitive political environment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Hundred Years’ War (1337-1453)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1001" y="2133601"/>
            <a:ext cx="3722836" cy="3931920"/>
          </a:xfrm>
        </p:spPr>
        <p:txBody>
          <a:bodyPr/>
          <a:lstStyle/>
          <a:p>
            <a:r>
              <a:rPr lang="en-US" dirty="0" smtClean="0">
                <a:sym typeface="Wingdings"/>
              </a:rPr>
              <a:t>Between England and France</a:t>
            </a:r>
          </a:p>
          <a:p>
            <a:r>
              <a:rPr lang="en-US" dirty="0" smtClean="0">
                <a:sym typeface="Wingdings"/>
              </a:rPr>
              <a:t>Fought over rival claims to territories in France</a:t>
            </a:r>
          </a:p>
          <a:p>
            <a:r>
              <a:rPr lang="en-US" dirty="0" smtClean="0">
                <a:sym typeface="Wingdings"/>
              </a:rPr>
              <a:t>Result = French victory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20" y="1742903"/>
            <a:ext cx="4284270" cy="453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4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777</TotalTime>
  <Words>457</Words>
  <Application>Microsoft Office PowerPoint</Application>
  <PresentationFormat>On-screen Show (4:3)</PresentationFormat>
  <Paragraphs>84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Capital</vt:lpstr>
      <vt:lpstr>Mapping Monday Bellwork</vt:lpstr>
      <vt:lpstr>Mapping Monday Bellwork</vt:lpstr>
      <vt:lpstr>Objective</vt:lpstr>
      <vt:lpstr>Interactive Notebook Setup</vt:lpstr>
      <vt:lpstr>PowerPoint Presentation</vt:lpstr>
      <vt:lpstr>European State-Building</vt:lpstr>
      <vt:lpstr>European State-Building</vt:lpstr>
      <vt:lpstr>European State-Building</vt:lpstr>
      <vt:lpstr>Hundred Years’ War (1337-1453)</vt:lpstr>
      <vt:lpstr>Absolutism</vt:lpstr>
      <vt:lpstr>Absolutism</vt:lpstr>
      <vt:lpstr>Absolutism</vt:lpstr>
      <vt:lpstr>Absolutism</vt:lpstr>
      <vt:lpstr>Goals of Absolutism</vt:lpstr>
      <vt:lpstr>Goals of Absolutism</vt:lpstr>
      <vt:lpstr>SOVEREIGNTY </vt:lpstr>
    </vt:vector>
  </TitlesOfParts>
  <Company>Griffin-Spalding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 in the 15th Century</dc:title>
  <dc:creator>Elise Cona</dc:creator>
  <cp:lastModifiedBy>Pfannenstiel, Andrew</cp:lastModifiedBy>
  <cp:revision>22</cp:revision>
  <dcterms:created xsi:type="dcterms:W3CDTF">2011-12-11T17:08:20Z</dcterms:created>
  <dcterms:modified xsi:type="dcterms:W3CDTF">2017-02-27T22:20:30Z</dcterms:modified>
</cp:coreProperties>
</file>